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8" r:id="rId4"/>
    <p:sldId id="260" r:id="rId5"/>
    <p:sldId id="262" r:id="rId6"/>
    <p:sldId id="270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272" r:id="rId33"/>
    <p:sldId id="273" r:id="rId34"/>
    <p:sldId id="276" r:id="rId35"/>
    <p:sldId id="278" r:id="rId36"/>
    <p:sldId id="277" r:id="rId37"/>
    <p:sldId id="279" r:id="rId38"/>
    <p:sldId id="280" r:id="rId39"/>
    <p:sldId id="282" r:id="rId40"/>
    <p:sldId id="28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7000"/>
            <a:duotone>
              <a:schemeClr val="accent6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3000" t="-3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8680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000" dirty="0" smtClean="0">
              <a:latin typeface="Arial Black" pitchFamily="34" charset="0"/>
            </a:endParaRPr>
          </a:p>
          <a:p>
            <a:pPr algn="ctr"/>
            <a:endParaRPr lang="ru-RU" sz="3000" dirty="0" smtClean="0">
              <a:latin typeface="Arial Black" pitchFamily="34" charset="0"/>
            </a:endParaRPr>
          </a:p>
          <a:p>
            <a:pPr algn="ctr"/>
            <a:r>
              <a:rPr lang="ru-RU" sz="4400" dirty="0" smtClean="0">
                <a:latin typeface="Arial Black" pitchFamily="34" charset="0"/>
              </a:rPr>
              <a:t>Конкурсная программа</a:t>
            </a:r>
          </a:p>
          <a:p>
            <a:pPr algn="ctr"/>
            <a:r>
              <a:rPr lang="ru-RU" sz="4400" dirty="0">
                <a:latin typeface="Arial Black" pitchFamily="34" charset="0"/>
              </a:rPr>
              <a:t>д</a:t>
            </a:r>
            <a:r>
              <a:rPr lang="ru-RU" sz="4400" dirty="0" smtClean="0">
                <a:latin typeface="Arial Black" pitchFamily="34" charset="0"/>
              </a:rPr>
              <a:t>ля 8, 9 классов</a:t>
            </a:r>
            <a:endParaRPr lang="ru-RU" sz="4400" dirty="0" smtClean="0">
              <a:latin typeface="Arial Black" pitchFamily="34" charset="0"/>
            </a:endParaRPr>
          </a:p>
          <a:p>
            <a:pPr algn="ctr"/>
            <a:r>
              <a:rPr lang="ru-RU" sz="4400" dirty="0">
                <a:latin typeface="Arial Black" pitchFamily="34" charset="0"/>
              </a:rPr>
              <a:t>п</a:t>
            </a:r>
            <a:r>
              <a:rPr lang="ru-RU" sz="4400" dirty="0" smtClean="0">
                <a:latin typeface="Arial Black" pitchFamily="34" charset="0"/>
              </a:rPr>
              <a:t>о творчеству</a:t>
            </a:r>
            <a:endParaRPr lang="ru-RU" sz="4400" dirty="0" smtClean="0">
              <a:latin typeface="Arial Black" pitchFamily="34" charset="0"/>
            </a:endParaRPr>
          </a:p>
          <a:p>
            <a:pPr algn="ctr"/>
            <a:r>
              <a:rPr lang="ru-RU" sz="4400" dirty="0" smtClean="0">
                <a:latin typeface="Arial Black" pitchFamily="34" charset="0"/>
              </a:rPr>
              <a:t>А.С</a:t>
            </a:r>
            <a:r>
              <a:rPr lang="ru-RU" sz="4400" dirty="0" smtClean="0">
                <a:latin typeface="Arial Black" pitchFamily="34" charset="0"/>
              </a:rPr>
              <a:t>. </a:t>
            </a:r>
            <a:r>
              <a:rPr lang="ru-RU" sz="4400" dirty="0" smtClean="0">
                <a:latin typeface="Arial Black" pitchFamily="34" charset="0"/>
              </a:rPr>
              <a:t>Пушкина</a:t>
            </a:r>
          </a:p>
          <a:p>
            <a:pPr algn="ctr"/>
            <a:r>
              <a:rPr lang="ru-RU" sz="4400" dirty="0" smtClean="0">
                <a:latin typeface="Arial Black" pitchFamily="34" charset="0"/>
              </a:rPr>
              <a:t>«Чтение –вот лучшее учение»</a:t>
            </a:r>
            <a:endParaRPr lang="ru-RU" sz="4400" dirty="0" smtClean="0">
              <a:latin typeface="Arial Black" pitchFamily="34" charset="0"/>
            </a:endParaRP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мария пушкина до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2" y="150775"/>
            <a:ext cx="2381250" cy="298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2" y="3097225"/>
            <a:ext cx="2280858" cy="3212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григорий пушкин сы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5635"/>
            <a:ext cx="2304256" cy="2949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049" y="3097225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Мария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783682" y="6150114"/>
            <a:ext cx="228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Наталья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038470" y="2915374"/>
            <a:ext cx="219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Григорий</a:t>
            </a:r>
            <a:endParaRPr lang="ru-RU" sz="4000" dirty="0"/>
          </a:p>
        </p:txBody>
      </p:sp>
      <p:pic>
        <p:nvPicPr>
          <p:cNvPr id="6152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44" y="3451168"/>
            <a:ext cx="1849247" cy="2751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80265" y="5955947"/>
            <a:ext cx="267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Александр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1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995" y="306896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В 1837 году между Александром Сергеевичем Пушкиным и Жоржем Дантесом возник конфликт. Пушкин вызывает Дантеса на дуэль, и в результате получает смертельное ранение в живот.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7170" name="Picture 2" descr="Картинки по запросу дуэль пушкина и данте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632"/>
            <a:ext cx="4985999" cy="3178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345" y="5386863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Через два дня, 29 января 1837 года Пушкин скончался.</a:t>
            </a:r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3701"/>
            <a:ext cx="7198235" cy="5053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19"/>
            <a:ext cx="91257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Интересные факты из биографии Пушкина</a:t>
            </a:r>
          </a:p>
          <a:p>
            <a:r>
              <a:rPr lang="ru-RU" sz="2500" dirty="0"/>
              <a:t>Пушкин помнил себя с 4 лет.</a:t>
            </a:r>
          </a:p>
          <a:p>
            <a:r>
              <a:rPr lang="ru-RU" sz="2500" dirty="0"/>
              <a:t>С императором поэт познакомился, будучи еще совсем ребенком. Гуляя с няней он чуть не попал под копыта коня Александра I.</a:t>
            </a:r>
          </a:p>
          <a:p>
            <a:r>
              <a:rPr lang="ru-RU" sz="2500" dirty="0"/>
              <a:t>В домашней библиотеке Пушкина было более 3500 книг.</a:t>
            </a:r>
          </a:p>
          <a:p>
            <a:r>
              <a:rPr lang="ru-RU" sz="2500" dirty="0"/>
              <a:t>Александр Сергеевич знал много иностранных языков: французский, немецкий, греческий, латынь и разные диалекты.</a:t>
            </a:r>
          </a:p>
          <a:p>
            <a:r>
              <a:rPr lang="ru-RU" sz="2500" dirty="0" smtClean="0"/>
              <a:t>Будучи </a:t>
            </a:r>
            <a:r>
              <a:rPr lang="ru-RU" sz="2500" dirty="0"/>
              <a:t>весьма эмоциональным и вспыльчивым, Пушкин провел первую дуэль еще в лицее. Всего же их было больше 20, хотя точное число неизвестно. Считается, однако, что именно 21 дуэль Пушкина стала для него роковой.</a:t>
            </a:r>
          </a:p>
        </p:txBody>
      </p:sp>
    </p:spTree>
    <p:extLst>
      <p:ext uri="{BB962C8B-B14F-4D97-AF65-F5344CB8AC3E}">
        <p14:creationId xmlns:p14="http://schemas.microsoft.com/office/powerpoint/2010/main" val="3344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568952" cy="603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476672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/>
              <a:t>«Золотая рыбка»</a:t>
            </a:r>
            <a:r>
              <a:rPr lang="ru-RU" sz="3200" dirty="0"/>
              <a:t>,</a:t>
            </a:r>
            <a:br>
              <a:rPr lang="ru-RU" sz="3200" dirty="0"/>
            </a:br>
            <a:r>
              <a:rPr lang="ru-RU" sz="3200" dirty="0"/>
              <a:t>1. «Белка песенки поет, да орешки все грызет.» </a:t>
            </a:r>
            <a:br>
              <a:rPr lang="ru-RU" sz="3200" dirty="0"/>
            </a:br>
            <a:r>
              <a:rPr lang="ru-RU" sz="3200" dirty="0"/>
              <a:t>2. «Коли красная девица, будь нам милая сестрица…» </a:t>
            </a:r>
            <a:br>
              <a:rPr lang="ru-RU" sz="3200" dirty="0"/>
            </a:br>
            <a:r>
              <a:rPr lang="ru-RU" sz="3200" dirty="0"/>
              <a:t>3. «Подари ж ты мне девицу, </a:t>
            </a:r>
            <a:r>
              <a:rPr lang="ru-RU" sz="3200" dirty="0" err="1"/>
              <a:t>Шамаханскую</a:t>
            </a:r>
            <a:r>
              <a:rPr lang="ru-RU" sz="3200" dirty="0"/>
              <a:t> царицу</a:t>
            </a:r>
            <a:r>
              <a:rPr lang="ru-RU" sz="3200" dirty="0" smtClean="0"/>
              <a:t>…».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4. «На крыльце стоит его старуха в дорогой собольей душегрейке…». </a:t>
            </a:r>
          </a:p>
        </p:txBody>
      </p:sp>
    </p:spTree>
    <p:extLst>
      <p:ext uri="{BB962C8B-B14F-4D97-AF65-F5344CB8AC3E}">
        <p14:creationId xmlns:p14="http://schemas.microsoft.com/office/powerpoint/2010/main" val="11698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/>
              <a:t>«Золотой петушок».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5. «Пошел поп по базару посмотреть кой-какого товару</a:t>
            </a:r>
            <a:r>
              <a:rPr lang="ru-RU" sz="2800" dirty="0" smtClean="0"/>
              <a:t>…».</a:t>
            </a:r>
          </a:p>
          <a:p>
            <a:r>
              <a:rPr lang="ru-RU" sz="2800" dirty="0" smtClean="0"/>
              <a:t> 6</a:t>
            </a:r>
            <a:r>
              <a:rPr lang="ru-RU" sz="2800" dirty="0"/>
              <a:t>. «А царица вдруг пропала, будто вовсе не бывало…» </a:t>
            </a:r>
            <a:endParaRPr lang="ru-RU" sz="2800" dirty="0" smtClean="0"/>
          </a:p>
          <a:p>
            <a:r>
              <a:rPr lang="ru-RU" sz="2800" dirty="0" smtClean="0"/>
              <a:t>7</a:t>
            </a:r>
            <a:r>
              <a:rPr lang="ru-RU" sz="2800" dirty="0"/>
              <a:t>. Снова князь у моря ходит, С синя моря глаз не сводит; Глядь – поверх текучих вод Лебедь белая плывет. </a:t>
            </a:r>
            <a:endParaRPr lang="ru-RU" sz="2800" dirty="0" smtClean="0"/>
          </a:p>
          <a:p>
            <a:r>
              <a:rPr lang="ru-RU" sz="2800" dirty="0" smtClean="0"/>
              <a:t>8</a:t>
            </a:r>
            <a:r>
              <a:rPr lang="ru-RU" sz="2800" dirty="0"/>
              <a:t>. «Ветер, ветер! Ты могуч, Ты гоняешь стаи туч, ….» </a:t>
            </a:r>
          </a:p>
        </p:txBody>
      </p:sp>
    </p:spTree>
    <p:extLst>
      <p:ext uri="{BB962C8B-B14F-4D97-AF65-F5344CB8AC3E}">
        <p14:creationId xmlns:p14="http://schemas.microsoft.com/office/powerpoint/2010/main" val="2253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7416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4800" dirty="0" smtClean="0"/>
          </a:p>
          <a:p>
            <a:pPr fontAlgn="base"/>
            <a:r>
              <a:rPr lang="ru-RU" sz="4800" dirty="0" smtClean="0"/>
              <a:t>И </a:t>
            </a:r>
            <a:r>
              <a:rPr lang="ru-RU" sz="4800" dirty="0"/>
              <a:t>к царевне наливное,</a:t>
            </a:r>
          </a:p>
          <a:p>
            <a:pPr fontAlgn="base"/>
            <a:r>
              <a:rPr lang="ru-RU" sz="5400" dirty="0"/>
              <a:t>Молодое</a:t>
            </a:r>
            <a:r>
              <a:rPr lang="ru-RU" sz="4800" dirty="0"/>
              <a:t>, золотое</a:t>
            </a:r>
          </a:p>
          <a:p>
            <a:r>
              <a:rPr lang="ru-RU" sz="4800" dirty="0"/>
              <a:t>Прямо </a:t>
            </a:r>
            <a:r>
              <a:rPr lang="ru-RU" sz="4800" b="1" dirty="0"/>
              <a:t>яблочко</a:t>
            </a:r>
            <a:r>
              <a:rPr lang="ru-RU" sz="4800" dirty="0"/>
              <a:t> летит…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23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628800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3600" dirty="0"/>
              <a:t>«Здравствуй, </a:t>
            </a:r>
            <a:r>
              <a:rPr lang="ru-RU" sz="3600" b="1" dirty="0"/>
              <a:t>зеркальце!</a:t>
            </a:r>
            <a:r>
              <a:rPr lang="ru-RU" sz="3600" dirty="0"/>
              <a:t> скажи</a:t>
            </a:r>
          </a:p>
          <a:p>
            <a:pPr fontAlgn="base"/>
            <a:r>
              <a:rPr lang="ru-RU" sz="3600" dirty="0"/>
              <a:t>Да всю правду доложи:</a:t>
            </a:r>
          </a:p>
          <a:p>
            <a:pPr fontAlgn="base"/>
            <a:r>
              <a:rPr lang="ru-RU" sz="3600" dirty="0"/>
              <a:t>Я ль на свете всех милее,</a:t>
            </a:r>
          </a:p>
          <a:p>
            <a:r>
              <a:rPr lang="ru-RU" sz="3600" dirty="0"/>
              <a:t>Всех румяней и белее?»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198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9675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/>
              <a:t>Балда</a:t>
            </a:r>
            <a:r>
              <a:rPr lang="ru-RU" sz="3600" dirty="0"/>
              <a:t>, с попом понапрасну не споря,</a:t>
            </a:r>
            <a:br>
              <a:rPr lang="ru-RU" sz="3600" dirty="0"/>
            </a:br>
            <a:r>
              <a:rPr lang="ru-RU" sz="3600" dirty="0"/>
              <a:t>Пошел, сел у берега моря;</a:t>
            </a:r>
            <a:br>
              <a:rPr lang="ru-RU" sz="3600" dirty="0"/>
            </a:br>
            <a:r>
              <a:rPr lang="ru-RU" sz="3600" dirty="0"/>
              <a:t>Там он стал </a:t>
            </a:r>
            <a:r>
              <a:rPr lang="ru-RU" sz="3600" b="1" dirty="0"/>
              <a:t>веревку</a:t>
            </a:r>
            <a:r>
              <a:rPr lang="ru-RU" sz="3600" dirty="0"/>
              <a:t> крутить</a:t>
            </a:r>
            <a:br>
              <a:rPr lang="ru-RU" sz="3600" dirty="0"/>
            </a:br>
            <a:r>
              <a:rPr lang="ru-RU" sz="3600" dirty="0"/>
              <a:t>Да конец ее в море мочить.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404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78.media.tumblr.com/ec7bef78b892189e6df232c265b10174/tumblr_ovkf171DBC1sw9neuo1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5077480" cy="589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72066" y="1071546"/>
            <a:ext cx="40719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shkin" pitchFamily="2" charset="0"/>
              </a:rPr>
              <a:t>Александр Сергеевич Пушкин</a:t>
            </a:r>
          </a:p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shkin" pitchFamily="2" charset="0"/>
              </a:rPr>
              <a:t>(1799-1837)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shkin" pitchFamily="2" charset="0"/>
              </a:rPr>
              <a:t>великий русский поэт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shki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0"/>
            <a:ext cx="53103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 smtClean="0"/>
          </a:p>
          <a:p>
            <a:r>
              <a:rPr lang="ru-RU" sz="3200" dirty="0" smtClean="0"/>
              <a:t>«</a:t>
            </a:r>
            <a:r>
              <a:rPr lang="ru-RU" sz="3200" dirty="0"/>
              <a:t>Уж диковинка, ну право, —</a:t>
            </a:r>
            <a:br>
              <a:rPr lang="ru-RU" sz="3200" dirty="0"/>
            </a:br>
            <a:r>
              <a:rPr lang="ru-RU" sz="3200" dirty="0"/>
              <a:t>Подмигнув другим лукаво,</a:t>
            </a:r>
            <a:br>
              <a:rPr lang="ru-RU" sz="3200" dirty="0"/>
            </a:br>
            <a:r>
              <a:rPr lang="ru-RU" sz="3200" dirty="0"/>
              <a:t>Повариха говорит, —</a:t>
            </a:r>
            <a:br>
              <a:rPr lang="ru-RU" sz="3200" dirty="0"/>
            </a:br>
            <a:r>
              <a:rPr lang="ru-RU" sz="3200" dirty="0"/>
              <a:t>Город у моря стоит!</a:t>
            </a:r>
            <a:br>
              <a:rPr lang="ru-RU" sz="3200" dirty="0"/>
            </a:br>
            <a:r>
              <a:rPr lang="ru-RU" sz="3200" dirty="0"/>
              <a:t>Знайте, вот что не безделка:</a:t>
            </a:r>
            <a:br>
              <a:rPr lang="ru-RU" sz="3200" dirty="0"/>
            </a:br>
            <a:r>
              <a:rPr lang="ru-RU" sz="3200" dirty="0"/>
              <a:t>Ель в лесу, под елью белка,</a:t>
            </a:r>
            <a:br>
              <a:rPr lang="ru-RU" sz="3200" dirty="0"/>
            </a:br>
            <a:r>
              <a:rPr lang="ru-RU" sz="3200" dirty="0"/>
              <a:t>Белка песенки поет</a:t>
            </a:r>
            <a:br>
              <a:rPr lang="ru-RU" sz="3200" dirty="0"/>
            </a:br>
            <a:r>
              <a:rPr lang="ru-RU" sz="3200" dirty="0"/>
              <a:t>И орешки всё грызет,</a:t>
            </a:r>
            <a:br>
              <a:rPr lang="ru-RU" sz="3200" dirty="0"/>
            </a:br>
            <a:r>
              <a:rPr lang="ru-RU" sz="3200" dirty="0"/>
              <a:t>А орешки не простые,</a:t>
            </a:r>
            <a:br>
              <a:rPr lang="ru-RU" sz="3200" dirty="0"/>
            </a:br>
            <a:r>
              <a:rPr lang="ru-RU" sz="3200" b="1" dirty="0"/>
              <a:t>Всё скорлупки золотые,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Ядра — чистый изумруд;</a:t>
            </a:r>
            <a:br>
              <a:rPr lang="ru-RU" sz="3200" dirty="0"/>
            </a:br>
            <a:r>
              <a:rPr lang="ru-RU" sz="3200" dirty="0"/>
              <a:t>Вот что чудом-то зовут».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623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-79653"/>
            <a:ext cx="79928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r>
              <a:rPr lang="ru-RU" u="sng" dirty="0" smtClean="0"/>
              <a:t>Для </a:t>
            </a:r>
            <a:r>
              <a:rPr lang="ru-RU" u="sng" dirty="0"/>
              <a:t>группы «Золотой петушок</a:t>
            </a:r>
            <a:r>
              <a:rPr lang="ru-RU" u="sng" dirty="0" smtClean="0"/>
              <a:t>»:</a:t>
            </a:r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1. Героем </a:t>
            </a:r>
            <a:r>
              <a:rPr lang="ru-RU" i="1" dirty="0" err="1"/>
              <a:t>кaкoй</a:t>
            </a:r>
            <a:r>
              <a:rPr lang="ru-RU" i="1" dirty="0"/>
              <a:t> пушкинской </a:t>
            </a:r>
            <a:r>
              <a:rPr lang="ru-RU" i="1" dirty="0" err="1"/>
              <a:t>скaзки</a:t>
            </a:r>
            <a:r>
              <a:rPr lang="ru-RU" i="1" dirty="0"/>
              <a:t>, является </a:t>
            </a:r>
            <a:r>
              <a:rPr lang="ru-RU" i="1" dirty="0" err="1"/>
              <a:t>цaрь</a:t>
            </a:r>
            <a:r>
              <a:rPr lang="ru-RU" i="1" dirty="0"/>
              <a:t> </a:t>
            </a:r>
            <a:r>
              <a:rPr lang="ru-RU" i="1" dirty="0" err="1"/>
              <a:t>Дaдoн</a:t>
            </a:r>
            <a:r>
              <a:rPr lang="ru-RU" i="1" dirty="0"/>
              <a:t>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А. "Сказки о рыбаке и рыбке".</a:t>
            </a:r>
            <a:br>
              <a:rPr lang="ru-RU" dirty="0"/>
            </a:br>
            <a:r>
              <a:rPr lang="ru-RU" dirty="0"/>
              <a:t>Б. "Сказки о золотом петушке".</a:t>
            </a:r>
            <a:br>
              <a:rPr lang="ru-RU" dirty="0"/>
            </a:br>
            <a:r>
              <a:rPr lang="ru-RU" dirty="0"/>
              <a:t>В. "Сказки о попе и о работнике его </a:t>
            </a:r>
            <a:r>
              <a:rPr lang="ru-RU" dirty="0" err="1"/>
              <a:t>Балде</a:t>
            </a:r>
            <a:r>
              <a:rPr lang="ru-RU" dirty="0"/>
              <a:t>".</a:t>
            </a:r>
          </a:p>
          <a:p>
            <a:r>
              <a:rPr lang="ru-RU" i="1" dirty="0"/>
              <a:t>2. Где жил старик со своею старухой из сказки Пушкина о рыбаке и рыбке?</a:t>
            </a:r>
            <a:br>
              <a:rPr lang="ru-RU" i="1" dirty="0"/>
            </a:br>
            <a:r>
              <a:rPr lang="ru-RU" dirty="0"/>
              <a:t>А. В землянке.</a:t>
            </a:r>
            <a:br>
              <a:rPr lang="ru-RU" dirty="0"/>
            </a:br>
            <a:r>
              <a:rPr lang="ru-RU" dirty="0"/>
              <a:t>Б. В избушке.</a:t>
            </a:r>
            <a:br>
              <a:rPr lang="ru-RU" dirty="0"/>
            </a:br>
            <a:r>
              <a:rPr lang="ru-RU" dirty="0"/>
              <a:t>Г. В шалаше.</a:t>
            </a:r>
          </a:p>
          <a:p>
            <a:r>
              <a:rPr lang="ru-RU" i="1" dirty="0"/>
              <a:t>3. В кого превращался князь </a:t>
            </a:r>
            <a:r>
              <a:rPr lang="ru-RU" i="1" dirty="0" err="1"/>
              <a:t>Гвидон</a:t>
            </a:r>
            <a:r>
              <a:rPr lang="ru-RU" i="1" dirty="0"/>
              <a:t> в сказке о царе </a:t>
            </a:r>
            <a:r>
              <a:rPr lang="ru-RU" i="1" dirty="0" err="1"/>
              <a:t>Салтане</a:t>
            </a:r>
            <a:r>
              <a:rPr lang="ru-RU" i="1" dirty="0"/>
              <a:t>?</a:t>
            </a:r>
            <a:br>
              <a:rPr lang="ru-RU" i="1" dirty="0"/>
            </a:br>
            <a:r>
              <a:rPr lang="ru-RU" dirty="0"/>
              <a:t>А. В медведя</a:t>
            </a:r>
            <a:br>
              <a:rPr lang="ru-RU" dirty="0"/>
            </a:br>
            <a:r>
              <a:rPr lang="ru-RU" dirty="0"/>
              <a:t>Б. В воробья</a:t>
            </a:r>
            <a:br>
              <a:rPr lang="ru-RU" dirty="0"/>
            </a:br>
            <a:r>
              <a:rPr lang="ru-RU" dirty="0"/>
              <a:t>В. В комара</a:t>
            </a:r>
            <a:br>
              <a:rPr lang="ru-RU" dirty="0"/>
            </a:br>
            <a:r>
              <a:rPr lang="ru-RU" i="1" dirty="0"/>
              <a:t>4. Кто подарил царю </a:t>
            </a:r>
            <a:r>
              <a:rPr lang="ru-RU" i="1" dirty="0" err="1"/>
              <a:t>Дадону</a:t>
            </a:r>
            <a:r>
              <a:rPr lang="ru-RU" i="1" dirty="0"/>
              <a:t> золотого петушка? </a:t>
            </a:r>
            <a:br>
              <a:rPr lang="ru-RU" i="1" dirty="0"/>
            </a:br>
            <a:r>
              <a:rPr lang="ru-RU" dirty="0"/>
              <a:t>А. Мудрец</a:t>
            </a:r>
            <a:br>
              <a:rPr lang="ru-RU" dirty="0"/>
            </a:br>
            <a:r>
              <a:rPr lang="ru-RU" dirty="0"/>
              <a:t>Б. Старик</a:t>
            </a:r>
            <a:br>
              <a:rPr lang="ru-RU" dirty="0"/>
            </a:br>
            <a:r>
              <a:rPr lang="ru-RU" dirty="0"/>
              <a:t>В. Царица</a:t>
            </a:r>
          </a:p>
          <a:p>
            <a:r>
              <a:rPr lang="ru-RU" i="1" dirty="0"/>
              <a:t>5. За какую плату согласился работать </a:t>
            </a:r>
            <a:r>
              <a:rPr lang="ru-RU" i="1" dirty="0" err="1"/>
              <a:t>Балда</a:t>
            </a:r>
            <a:r>
              <a:rPr lang="ru-RU" i="1" dirty="0"/>
              <a:t> у попа? </a:t>
            </a:r>
            <a:br>
              <a:rPr lang="ru-RU" i="1" dirty="0"/>
            </a:br>
            <a:r>
              <a:rPr lang="ru-RU" dirty="0"/>
              <a:t>А. Бесплатно</a:t>
            </a:r>
            <a:br>
              <a:rPr lang="ru-RU" dirty="0"/>
            </a:br>
            <a:r>
              <a:rPr lang="ru-RU" dirty="0"/>
              <a:t>Б. За три щелчка по </a:t>
            </a:r>
            <a:r>
              <a:rPr lang="ru-RU" dirty="0" smtClean="0"/>
              <a:t>лбу</a:t>
            </a:r>
          </a:p>
          <a:p>
            <a:r>
              <a:rPr lang="ru-RU" dirty="0"/>
              <a:t>В. За 3 рубля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1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-495151"/>
            <a:ext cx="8352928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Для </a:t>
            </a:r>
            <a:r>
              <a:rPr lang="ru-RU" dirty="0"/>
              <a:t>группы «Золотая рыбка»:</a:t>
            </a:r>
          </a:p>
          <a:p>
            <a:r>
              <a:rPr lang="ru-RU" i="1" dirty="0"/>
              <a:t>6. Что сделал старик, поймав золотую рыбку?</a:t>
            </a:r>
            <a:br>
              <a:rPr lang="ru-RU" i="1" dirty="0"/>
            </a:br>
            <a:r>
              <a:rPr lang="ru-RU" dirty="0"/>
              <a:t>А. Поместил в аквариум.</a:t>
            </a:r>
            <a:br>
              <a:rPr lang="ru-RU" dirty="0"/>
            </a:br>
            <a:r>
              <a:rPr lang="ru-RU" dirty="0"/>
              <a:t>Б. Отпустил в море.</a:t>
            </a:r>
            <a:br>
              <a:rPr lang="ru-RU" dirty="0"/>
            </a:br>
            <a:r>
              <a:rPr lang="ru-RU" dirty="0"/>
              <a:t>В. Сварил уху.</a:t>
            </a:r>
          </a:p>
          <a:p>
            <a:r>
              <a:rPr lang="ru-RU" i="1" dirty="0"/>
              <a:t>7. Кто помог королевичу Елисею отыскать царевну-невесту?</a:t>
            </a:r>
            <a:br>
              <a:rPr lang="ru-RU" i="1" dirty="0"/>
            </a:br>
            <a:r>
              <a:rPr lang="ru-RU" dirty="0"/>
              <a:t>А. Волшебник</a:t>
            </a:r>
            <a:br>
              <a:rPr lang="ru-RU" dirty="0"/>
            </a:br>
            <a:r>
              <a:rPr lang="ru-RU" dirty="0"/>
              <a:t>Б. Ветер</a:t>
            </a:r>
            <a:br>
              <a:rPr lang="ru-RU" dirty="0"/>
            </a:br>
            <a:r>
              <a:rPr lang="ru-RU" dirty="0"/>
              <a:t>В. Комар</a:t>
            </a:r>
          </a:p>
          <a:p>
            <a:r>
              <a:rPr lang="ru-RU" i="1" dirty="0"/>
              <a:t>8. С кем наперегонки бегал бесёнок вокруг моря из «Сказки о попе и работнике его </a:t>
            </a:r>
            <a:r>
              <a:rPr lang="ru-RU" i="1" dirty="0" err="1"/>
              <a:t>Балде</a:t>
            </a:r>
            <a:r>
              <a:rPr lang="ru-RU" i="1" dirty="0"/>
              <a:t>»?</a:t>
            </a:r>
            <a:br>
              <a:rPr lang="ru-RU" i="1" dirty="0"/>
            </a:br>
            <a:r>
              <a:rPr lang="ru-RU" dirty="0"/>
              <a:t>А. С зайкой</a:t>
            </a:r>
            <a:br>
              <a:rPr lang="ru-RU" dirty="0"/>
            </a:br>
            <a:r>
              <a:rPr lang="ru-RU" dirty="0"/>
              <a:t>Б. С мышкой</a:t>
            </a:r>
            <a:br>
              <a:rPr lang="ru-RU" dirty="0"/>
            </a:br>
            <a:r>
              <a:rPr lang="ru-RU" dirty="0"/>
              <a:t>В. С </a:t>
            </a:r>
            <a:r>
              <a:rPr lang="ru-RU" dirty="0" err="1"/>
              <a:t>Балдой</a:t>
            </a:r>
            <a:endParaRPr lang="ru-RU" dirty="0"/>
          </a:p>
          <a:p>
            <a:r>
              <a:rPr lang="ru-RU" i="1" dirty="0"/>
              <a:t>9. Как звали предводителя 33 богатырей из сказки Пушкина о царе </a:t>
            </a:r>
            <a:r>
              <a:rPr lang="ru-RU" i="1" dirty="0" err="1"/>
              <a:t>Салтане</a:t>
            </a:r>
            <a:r>
              <a:rPr lang="ru-RU" i="1" dirty="0"/>
              <a:t>? </a:t>
            </a:r>
            <a:br>
              <a:rPr lang="ru-RU" i="1" dirty="0"/>
            </a:br>
            <a:r>
              <a:rPr lang="ru-RU" dirty="0"/>
              <a:t>А. Старшина</a:t>
            </a:r>
            <a:br>
              <a:rPr lang="ru-RU" dirty="0"/>
            </a:br>
            <a:r>
              <a:rPr lang="ru-RU" dirty="0"/>
              <a:t>Б. Илья Муромец</a:t>
            </a:r>
            <a:br>
              <a:rPr lang="ru-RU" dirty="0"/>
            </a:br>
            <a:r>
              <a:rPr lang="ru-RU" dirty="0"/>
              <a:t>В. Дядька Черномор</a:t>
            </a:r>
          </a:p>
          <a:p>
            <a:r>
              <a:rPr lang="ru-RU" i="1" dirty="0"/>
              <a:t>10. Какой рыболовной снастью ловил рыбу старик из пушкинской сказки?</a:t>
            </a:r>
            <a:br>
              <a:rPr lang="ru-RU" i="1" dirty="0"/>
            </a:br>
            <a:r>
              <a:rPr lang="ru-RU" dirty="0"/>
              <a:t>А. Удочкой.</a:t>
            </a:r>
            <a:br>
              <a:rPr lang="ru-RU" dirty="0"/>
            </a:br>
            <a:r>
              <a:rPr lang="ru-RU" dirty="0"/>
              <a:t>Б. Неводом.</a:t>
            </a:r>
            <a:br>
              <a:rPr lang="ru-RU" dirty="0"/>
            </a:br>
            <a:r>
              <a:rPr lang="ru-RU" dirty="0"/>
              <a:t>В. Сачком.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35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7560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«Сказочная цепочка слов»</a:t>
            </a:r>
            <a:endParaRPr lang="ru-RU" sz="2800" b="1" dirty="0" smtClean="0"/>
          </a:p>
          <a:p>
            <a:r>
              <a:rPr lang="ru-RU" sz="2800" b="1" dirty="0" smtClean="0"/>
              <a:t>1.Ответить  </a:t>
            </a:r>
            <a:r>
              <a:rPr lang="ru-RU" sz="2800" b="1" dirty="0"/>
              <a:t>на вопросы.</a:t>
            </a:r>
            <a:endParaRPr lang="ru-RU" sz="2800" dirty="0"/>
          </a:p>
          <a:p>
            <a:r>
              <a:rPr lang="ru-RU" sz="2800" b="1" i="1" dirty="0"/>
              <a:t>Задание:</a:t>
            </a:r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dirty="0"/>
              <a:t>От названного слова из сказки дети продолжают наращивать цепочку.</a:t>
            </a:r>
          </a:p>
          <a:p>
            <a:r>
              <a:rPr lang="ru-RU" sz="2800" dirty="0"/>
              <a:t>«Какой? какая? Какие?»</a:t>
            </a:r>
          </a:p>
          <a:p>
            <a:r>
              <a:rPr lang="ru-RU" sz="2800" dirty="0"/>
              <a:t>Рыбка какая?</a:t>
            </a:r>
          </a:p>
          <a:p>
            <a:r>
              <a:rPr lang="ru-RU" sz="2800" dirty="0"/>
              <a:t>Землянка какая?</a:t>
            </a:r>
          </a:p>
          <a:p>
            <a:r>
              <a:rPr lang="ru-RU" sz="2800" dirty="0"/>
              <a:t>Старуха какая?</a:t>
            </a:r>
          </a:p>
          <a:p>
            <a:r>
              <a:rPr lang="ru-RU" sz="2800" dirty="0"/>
              <a:t>Море какое?</a:t>
            </a:r>
          </a:p>
        </p:txBody>
      </p:sp>
    </p:spTree>
    <p:extLst>
      <p:ext uri="{BB962C8B-B14F-4D97-AF65-F5344CB8AC3E}">
        <p14:creationId xmlns:p14="http://schemas.microsoft.com/office/powerpoint/2010/main" val="242955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76672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Задание:</a:t>
            </a:r>
            <a:r>
              <a:rPr lang="ru-RU" sz="3600" b="1" dirty="0"/>
              <a:t>  «Ответь правильно</a:t>
            </a:r>
            <a:r>
              <a:rPr lang="ru-RU" sz="3600" b="1" dirty="0" smtClean="0"/>
              <a:t>»</a:t>
            </a:r>
          </a:p>
          <a:p>
            <a:endParaRPr lang="ru-RU" sz="3600" dirty="0"/>
          </a:p>
          <a:p>
            <a:r>
              <a:rPr lang="ru-RU" sz="3600" dirty="0"/>
              <a:t>Скорлупки простые или золотые?</a:t>
            </a:r>
          </a:p>
          <a:p>
            <a:r>
              <a:rPr lang="ru-RU" sz="3600" dirty="0"/>
              <a:t>Остров Буян или Баян?</a:t>
            </a:r>
          </a:p>
          <a:p>
            <a:r>
              <a:rPr lang="ru-RU" sz="3600" dirty="0"/>
              <a:t>Королевич Алексей или Елисей?</a:t>
            </a:r>
          </a:p>
        </p:txBody>
      </p:sp>
    </p:spTree>
    <p:extLst>
      <p:ext uri="{BB962C8B-B14F-4D97-AF65-F5344CB8AC3E}">
        <p14:creationId xmlns:p14="http://schemas.microsoft.com/office/powerpoint/2010/main" val="6843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385460"/>
            <a:ext cx="7200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/>
              <a:t>Задание:</a:t>
            </a:r>
            <a:r>
              <a:rPr lang="ru-RU" sz="4000" dirty="0"/>
              <a:t> </a:t>
            </a:r>
            <a:r>
              <a:rPr lang="ru-RU" sz="4000" b="1" dirty="0"/>
              <a:t>«Доскажи словечко»</a:t>
            </a:r>
            <a:endParaRPr lang="ru-RU" sz="4000" dirty="0"/>
          </a:p>
          <a:p>
            <a:r>
              <a:rPr lang="ru-RU" sz="4000" dirty="0"/>
              <a:t>Ветер по морю гуляет и кораблик …</a:t>
            </a:r>
          </a:p>
          <a:p>
            <a:r>
              <a:rPr lang="ru-RU" sz="4000" dirty="0"/>
              <a:t>Все равны, как на подбор, с ними дядька …</a:t>
            </a:r>
          </a:p>
        </p:txBody>
      </p:sp>
    </p:spTree>
    <p:extLst>
      <p:ext uri="{BB962C8B-B14F-4D97-AF65-F5344CB8AC3E}">
        <p14:creationId xmlns:p14="http://schemas.microsoft.com/office/powerpoint/2010/main" val="145150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764704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Задание:</a:t>
            </a:r>
            <a:r>
              <a:rPr lang="ru-RU" sz="3600" b="1" dirty="0"/>
              <a:t>  «Узнай сказку</a:t>
            </a:r>
            <a:r>
              <a:rPr lang="ru-RU" sz="3600" b="1" dirty="0" smtClean="0"/>
              <a:t>»</a:t>
            </a:r>
          </a:p>
          <a:p>
            <a:endParaRPr lang="ru-RU" sz="3600" dirty="0"/>
          </a:p>
          <a:p>
            <a:r>
              <a:rPr lang="ru-RU" sz="3600" dirty="0"/>
              <a:t>Белочка, лебедь, корабль, богатыри</a:t>
            </a:r>
            <a:r>
              <a:rPr lang="ru-RU" sz="3600" dirty="0" smtClean="0"/>
              <a:t>.</a:t>
            </a:r>
          </a:p>
          <a:p>
            <a:endParaRPr lang="ru-RU" sz="3600" dirty="0"/>
          </a:p>
          <a:p>
            <a:r>
              <a:rPr lang="ru-RU" sz="3600" dirty="0"/>
              <a:t>Яблоко, каравай, зеркальце, царевна.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9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20688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/>
              <a:t>Задание:</a:t>
            </a:r>
            <a:r>
              <a:rPr lang="ru-RU" sz="4800" b="1" dirty="0"/>
              <a:t> 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«</a:t>
            </a:r>
            <a:r>
              <a:rPr lang="ru-RU" sz="4800" b="1" dirty="0"/>
              <a:t>Распутай предложение</a:t>
            </a:r>
            <a:r>
              <a:rPr lang="ru-RU" sz="4800" b="1" dirty="0" smtClean="0"/>
              <a:t>»</a:t>
            </a:r>
          </a:p>
          <a:p>
            <a:endParaRPr lang="ru-RU" sz="4800" dirty="0"/>
          </a:p>
          <a:p>
            <a:r>
              <a:rPr lang="ru-RU" sz="4800" dirty="0"/>
              <a:t>Терем набрёл на царевну</a:t>
            </a:r>
            <a:r>
              <a:rPr lang="ru-RU" sz="4800" dirty="0" smtClean="0"/>
              <a:t>.</a:t>
            </a:r>
          </a:p>
          <a:p>
            <a:endParaRPr lang="ru-RU" sz="4800" dirty="0"/>
          </a:p>
          <a:p>
            <a:r>
              <a:rPr lang="ru-RU" sz="4800" dirty="0"/>
              <a:t>Пристань палит с пушек.</a:t>
            </a:r>
          </a:p>
        </p:txBody>
      </p:sp>
    </p:spTree>
    <p:extLst>
      <p:ext uri="{BB962C8B-B14F-4D97-AF65-F5344CB8AC3E}">
        <p14:creationId xmlns:p14="http://schemas.microsoft.com/office/powerpoint/2010/main" val="32328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88640"/>
            <a:ext cx="76328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/>
              <a:t>Задание:</a:t>
            </a:r>
            <a:r>
              <a:rPr lang="ru-RU" sz="4800" b="1" dirty="0"/>
              <a:t> </a:t>
            </a:r>
            <a:endParaRPr lang="ru-RU" sz="4800" b="1" dirty="0" smtClean="0"/>
          </a:p>
          <a:p>
            <a:r>
              <a:rPr lang="ru-RU" sz="4800" b="1" dirty="0" smtClean="0"/>
              <a:t> </a:t>
            </a:r>
            <a:r>
              <a:rPr lang="ru-RU" sz="4800" b="1" dirty="0"/>
              <a:t>«Четвёртый лишний»</a:t>
            </a:r>
            <a:endParaRPr lang="ru-RU" sz="4800" dirty="0"/>
          </a:p>
          <a:p>
            <a:r>
              <a:rPr lang="ru-RU" sz="4800" dirty="0"/>
              <a:t>Поп, </a:t>
            </a:r>
            <a:r>
              <a:rPr lang="ru-RU" sz="4800" dirty="0" err="1"/>
              <a:t>Балда</a:t>
            </a:r>
            <a:r>
              <a:rPr lang="ru-RU" sz="4800" dirty="0"/>
              <a:t>, лиса, зайцы</a:t>
            </a:r>
            <a:r>
              <a:rPr lang="ru-RU" sz="4800" dirty="0" smtClean="0"/>
              <a:t>.</a:t>
            </a:r>
          </a:p>
          <a:p>
            <a:endParaRPr lang="ru-RU" sz="4800" dirty="0"/>
          </a:p>
          <a:p>
            <a:r>
              <a:rPr lang="ru-RU" sz="4800" dirty="0"/>
              <a:t>Кот, русалка, золотая цепь, берёза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2657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Необходимо узнать по началу текста или концу сказку: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986168"/>
              </p:ext>
            </p:extLst>
          </p:nvPr>
        </p:nvGraphicFramePr>
        <p:xfrm>
          <a:off x="1835696" y="3070923"/>
          <a:ext cx="2736304" cy="1249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304"/>
              </a:tblGrid>
              <a:tr h="961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Три девицы под окном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Пряли поздно вечерком.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«Кабы я была царица, —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Говорит одна девица, —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То на весь крещеный мир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Приготовила б я пир».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586416"/>
              </p:ext>
            </p:extLst>
          </p:nvPr>
        </p:nvGraphicFramePr>
        <p:xfrm>
          <a:off x="4413337" y="980728"/>
          <a:ext cx="3384376" cy="993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6"/>
              </a:tblGrid>
              <a:tr h="0">
                <a:tc>
                  <a:txBody>
                    <a:bodyPr/>
                    <a:lstStyle/>
                    <a:p>
                      <a:pPr indent="952500" fontAlgn="base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200" dirty="0">
                          <a:effectLst/>
                        </a:rPr>
                        <a:t>Царь с царицею простился,</a:t>
                      </a:r>
                      <a:endParaRPr lang="ru-RU" sz="1100" dirty="0">
                        <a:effectLst/>
                      </a:endParaRPr>
                    </a:p>
                    <a:p>
                      <a:pPr indent="952500" fontAlgn="base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200" dirty="0">
                          <a:effectLst/>
                        </a:rPr>
                        <a:t>В путь-дорогу снарядился,</a:t>
                      </a:r>
                      <a:endParaRPr lang="ru-RU" sz="1100" dirty="0">
                        <a:effectLst/>
                      </a:endParaRPr>
                    </a:p>
                    <a:p>
                      <a:pPr indent="952500" fontAlgn="base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200" dirty="0">
                          <a:effectLst/>
                        </a:rPr>
                        <a:t>И царица у окна</a:t>
                      </a:r>
                      <a:endParaRPr lang="ru-RU" sz="1100" dirty="0">
                        <a:effectLst/>
                      </a:endParaRPr>
                    </a:p>
                    <a:p>
                      <a:pPr indent="952500" fontAlgn="base">
                        <a:lnSpc>
                          <a:spcPct val="115000"/>
                        </a:lnSpc>
                        <a:spcAft>
                          <a:spcPts val="375"/>
                        </a:spcAft>
                      </a:pPr>
                      <a:r>
                        <a:rPr lang="ru-RU" sz="1200" dirty="0">
                          <a:effectLst/>
                        </a:rPr>
                        <a:t>Села ждать его одна.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089511"/>
              </p:ext>
            </p:extLst>
          </p:nvPr>
        </p:nvGraphicFramePr>
        <p:xfrm>
          <a:off x="323528" y="701989"/>
          <a:ext cx="3096344" cy="2090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6344"/>
              </a:tblGrid>
              <a:tr h="2016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Бедный поп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Подставил лоб: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С первого щелка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Прыгнул поп до потолка;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Со второго щелка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Лишился поп языка;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А с третьего щелка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Вышибло ум у старика.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А </a:t>
                      </a:r>
                      <a:r>
                        <a:rPr lang="ru-RU" sz="1200" dirty="0" err="1">
                          <a:effectLst/>
                        </a:rPr>
                        <a:t>Балда</a:t>
                      </a:r>
                      <a:r>
                        <a:rPr lang="ru-RU" sz="1200" dirty="0">
                          <a:effectLst/>
                        </a:rPr>
                        <a:t> приговаривал с укоризной: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«Не гонялся бы ты, поп, за дешевизной».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297270"/>
              </p:ext>
            </p:extLst>
          </p:nvPr>
        </p:nvGraphicFramePr>
        <p:xfrm>
          <a:off x="4860032" y="2348880"/>
          <a:ext cx="2750761" cy="841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0761"/>
              </a:tblGrid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Жил старик со своею старухой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У самого синего моря;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Они жили в ветхой землянке</a:t>
                      </a:r>
                      <a:br>
                        <a:rPr lang="ru-RU" sz="1200" dirty="0">
                          <a:effectLst/>
                        </a:rPr>
                      </a:br>
                      <a:r>
                        <a:rPr lang="ru-RU" sz="1200" dirty="0">
                          <a:effectLst/>
                        </a:rPr>
                        <a:t>Ровно тридцать лет и три года.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722197"/>
              </p:ext>
            </p:extLst>
          </p:nvPr>
        </p:nvGraphicFramePr>
        <p:xfrm>
          <a:off x="1331640" y="4627736"/>
          <a:ext cx="5526360" cy="33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6360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«Сказка ложь, да  в ней намёк, добрым молодцам урок</a:t>
                      </a:r>
                      <a:r>
                        <a:rPr lang="ru-RU" sz="1100" dirty="0" smtClean="0">
                          <a:effectLst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071671"/>
              </p:ext>
            </p:extLst>
          </p:nvPr>
        </p:nvGraphicFramePr>
        <p:xfrm>
          <a:off x="3347864" y="5013176"/>
          <a:ext cx="2160240" cy="1029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/>
              </a:tblGrid>
              <a:tr h="10296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Я там был; мед, пиво пил —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И усы лишь обмочил.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533525" y="3695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52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lampa.ru/wp-content/uploads/2016/09/4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953000" cy="6457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57818" y="1571612"/>
            <a:ext cx="37861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+mj-lt"/>
              </a:rPr>
              <a:t>А.С. Пушкин родился 6 июня 1799 года в Москве.</a:t>
            </a:r>
            <a:endParaRPr lang="ru-RU" sz="4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76672"/>
            <a:ext cx="2877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/>
              <a:t>«Портрет</a:t>
            </a:r>
            <a:r>
              <a:rPr lang="ru-RU" sz="4000" i="1" dirty="0" smtClean="0"/>
              <a:t>»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72084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Тут она, взмахнув крылами,</a:t>
            </a:r>
            <a:br>
              <a:rPr lang="ru-RU" sz="2400" dirty="0"/>
            </a:br>
            <a:r>
              <a:rPr lang="ru-RU" sz="2400" dirty="0"/>
              <a:t>Полетела над волнами</a:t>
            </a:r>
            <a:br>
              <a:rPr lang="ru-RU" sz="2400" dirty="0"/>
            </a:br>
            <a:r>
              <a:rPr lang="ru-RU" sz="2400" dirty="0"/>
              <a:t>И на берег с высоты</a:t>
            </a:r>
            <a:br>
              <a:rPr lang="ru-RU" sz="2400" dirty="0"/>
            </a:br>
            <a:r>
              <a:rPr lang="ru-RU" sz="2400" dirty="0" err="1"/>
              <a:t>Опустилася</a:t>
            </a:r>
            <a:r>
              <a:rPr lang="ru-RU" sz="2400" dirty="0"/>
              <a:t> в кусты,</a:t>
            </a:r>
            <a:br>
              <a:rPr lang="ru-RU" sz="2400" dirty="0"/>
            </a:br>
            <a:r>
              <a:rPr lang="ru-RU" sz="2400" dirty="0"/>
              <a:t>Встрепенулась, отряхнулась</a:t>
            </a:r>
            <a:br>
              <a:rPr lang="ru-RU" sz="2400" dirty="0"/>
            </a:br>
            <a:r>
              <a:rPr lang="ru-RU" sz="2400" dirty="0"/>
              <a:t>И царевной обернулась:</a:t>
            </a:r>
            <a:br>
              <a:rPr lang="ru-RU" sz="2400" dirty="0"/>
            </a:br>
            <a:r>
              <a:rPr lang="ru-RU" sz="2400" dirty="0"/>
              <a:t>Месяц под косой блестит,</a:t>
            </a:r>
            <a:br>
              <a:rPr lang="ru-RU" sz="2400" dirty="0"/>
            </a:br>
            <a:r>
              <a:rPr lang="ru-RU" sz="2400" dirty="0"/>
              <a:t>А во лбу звезда горит;</a:t>
            </a:r>
            <a:br>
              <a:rPr lang="ru-RU" sz="2400" dirty="0"/>
            </a:br>
            <a:r>
              <a:rPr lang="ru-RU" sz="2400" dirty="0"/>
              <a:t>А сама-то величава,</a:t>
            </a:r>
            <a:br>
              <a:rPr lang="ru-RU" sz="2400" dirty="0"/>
            </a:br>
            <a:r>
              <a:rPr lang="ru-RU" sz="2400" dirty="0"/>
              <a:t>Выступает, будто пава;</a:t>
            </a:r>
            <a:br>
              <a:rPr lang="ru-RU" sz="2400" dirty="0"/>
            </a:br>
            <a:r>
              <a:rPr lang="ru-RU" sz="2400" dirty="0"/>
              <a:t>А как речь-то говорит,</a:t>
            </a:r>
            <a:br>
              <a:rPr lang="ru-RU" sz="2400" dirty="0"/>
            </a:br>
            <a:r>
              <a:rPr lang="ru-RU" sz="2400" dirty="0"/>
              <a:t>Словно реченька журчит.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5038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476672"/>
            <a:ext cx="2877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/>
              <a:t>«Портрет</a:t>
            </a:r>
            <a:r>
              <a:rPr lang="ru-RU" sz="4000" i="1" dirty="0" smtClean="0"/>
              <a:t>»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72084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3200" dirty="0"/>
              <a:t>Правду молвить, молодица</a:t>
            </a:r>
          </a:p>
          <a:p>
            <a:pPr fontAlgn="base"/>
            <a:r>
              <a:rPr lang="ru-RU" sz="3200" dirty="0"/>
              <a:t>Уж и впрямь была царица:</a:t>
            </a:r>
          </a:p>
          <a:p>
            <a:pPr fontAlgn="base"/>
            <a:r>
              <a:rPr lang="ru-RU" sz="3200" dirty="0"/>
              <a:t>Высока, стройна, бела,</a:t>
            </a:r>
          </a:p>
          <a:p>
            <a:pPr fontAlgn="base"/>
            <a:r>
              <a:rPr lang="ru-RU" sz="3200" dirty="0"/>
              <a:t>И умом и всем взяла;</a:t>
            </a:r>
          </a:p>
          <a:p>
            <a:pPr fontAlgn="base"/>
            <a:r>
              <a:rPr lang="ru-RU" sz="3200" dirty="0"/>
              <a:t>Но зато горда, </a:t>
            </a:r>
            <a:r>
              <a:rPr lang="ru-RU" sz="3200" dirty="0" err="1"/>
              <a:t>ломлива</a:t>
            </a:r>
            <a:r>
              <a:rPr lang="ru-RU" sz="3200" dirty="0"/>
              <a:t>,</a:t>
            </a:r>
          </a:p>
          <a:p>
            <a:r>
              <a:rPr lang="ru-RU" sz="3200" dirty="0"/>
              <a:t>Своенравна и ревнива.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984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4468668" cy="549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9766" y="3244334"/>
            <a:ext cx="1564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«Сказка о   …»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332656"/>
            <a:ext cx="5040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/>
              <a:t>«Сказка о   …»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1066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840560" cy="58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8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332657"/>
            <a:ext cx="66247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4000" b="1" dirty="0"/>
              <a:t>«Сказка </a:t>
            </a:r>
            <a:r>
              <a:rPr lang="ru-RU" sz="4000" b="1" dirty="0" smtClean="0"/>
              <a:t>о   …»</a:t>
            </a:r>
            <a:endParaRPr lang="ru-RU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597548" cy="54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9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84" y="404664"/>
            <a:ext cx="4608512" cy="609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0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«</a:t>
            </a:r>
            <a:r>
              <a:rPr lang="ru-RU" sz="3600" b="1" dirty="0"/>
              <a:t>Сказка о </a:t>
            </a:r>
            <a:r>
              <a:rPr lang="ru-RU" sz="3600" b="1" dirty="0" smtClean="0"/>
              <a:t>… »</a:t>
            </a:r>
            <a:endParaRPr lang="ru-RU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78987"/>
            <a:ext cx="4608512" cy="56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4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6672"/>
            <a:ext cx="4464496" cy="591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0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	«Сказка о </a:t>
            </a:r>
            <a:r>
              <a:rPr lang="ru-RU" sz="2800" b="1" dirty="0" smtClean="0"/>
              <a:t>…»</a:t>
            </a:r>
            <a:endParaRPr lang="ru-RU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12520"/>
            <a:ext cx="4248472" cy="571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7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8519"/>
            <a:ext cx="4536504" cy="616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4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7673"/>
            <a:ext cx="3316610" cy="518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яковлева арина родионо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59" y="260648"/>
            <a:ext cx="3103574" cy="3947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68" y="4919008"/>
            <a:ext cx="6916196" cy="1938992"/>
          </a:xfrm>
          <a:custGeom>
            <a:avLst/>
            <a:gdLst>
              <a:gd name="connsiteX0" fmla="*/ 0 w 3830844"/>
              <a:gd name="connsiteY0" fmla="*/ 0 h 4401205"/>
              <a:gd name="connsiteX1" fmla="*/ 3830844 w 3830844"/>
              <a:gd name="connsiteY1" fmla="*/ 0 h 4401205"/>
              <a:gd name="connsiteX2" fmla="*/ 3830844 w 3830844"/>
              <a:gd name="connsiteY2" fmla="*/ 4401205 h 4401205"/>
              <a:gd name="connsiteX3" fmla="*/ 0 w 3830844"/>
              <a:gd name="connsiteY3" fmla="*/ 4401205 h 4401205"/>
              <a:gd name="connsiteX4" fmla="*/ 0 w 3830844"/>
              <a:gd name="connsiteY4" fmla="*/ 0 h 4401205"/>
              <a:gd name="connsiteX0" fmla="*/ 0 w 3830844"/>
              <a:gd name="connsiteY0" fmla="*/ 0 h 4401205"/>
              <a:gd name="connsiteX1" fmla="*/ 3830844 w 3830844"/>
              <a:gd name="connsiteY1" fmla="*/ 0 h 4401205"/>
              <a:gd name="connsiteX2" fmla="*/ 2578436 w 3830844"/>
              <a:gd name="connsiteY2" fmla="*/ 2384516 h 4401205"/>
              <a:gd name="connsiteX3" fmla="*/ 3830844 w 3830844"/>
              <a:gd name="connsiteY3" fmla="*/ 4401205 h 4401205"/>
              <a:gd name="connsiteX4" fmla="*/ 0 w 3830844"/>
              <a:gd name="connsiteY4" fmla="*/ 4401205 h 4401205"/>
              <a:gd name="connsiteX5" fmla="*/ 0 w 3830844"/>
              <a:gd name="connsiteY5" fmla="*/ 0 h 44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0844" h="4401205">
                <a:moveTo>
                  <a:pt x="0" y="0"/>
                </a:moveTo>
                <a:lnTo>
                  <a:pt x="3830844" y="0"/>
                </a:lnTo>
                <a:cubicBezTo>
                  <a:pt x="3831246" y="642439"/>
                  <a:pt x="2578034" y="1742077"/>
                  <a:pt x="2578436" y="2384516"/>
                </a:cubicBezTo>
                <a:lnTo>
                  <a:pt x="3830844" y="4401205"/>
                </a:lnTo>
                <a:lnTo>
                  <a:pt x="0" y="4401205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r>
              <a:rPr lang="ru-RU" sz="4000" dirty="0" smtClean="0"/>
              <a:t>Воспитанием Александра Пушкина  занималась няня – Яковлева Арина Родионовна.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	</a:t>
            </a:r>
            <a:r>
              <a:rPr lang="ru-RU" sz="4000" b="1" dirty="0"/>
              <a:t>«Сказка о </a:t>
            </a:r>
            <a:r>
              <a:rPr lang="ru-RU" sz="4000" b="1" dirty="0" smtClean="0"/>
              <a:t>…»</a:t>
            </a:r>
            <a:endParaRPr lang="ru-RU" sz="4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6526"/>
            <a:ext cx="4064918" cy="562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38842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0362" y="692696"/>
            <a:ext cx="38536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 1811 по 1817 год Пушкин учился в Царскосельском лицее.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556792"/>
            <a:ext cx="835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Учебный год в Царскосельском лицее продолжался 11 месяцев</a:t>
            </a:r>
          </a:p>
          <a:p>
            <a:r>
              <a:rPr lang="ru-RU" sz="4000" dirty="0" smtClean="0"/>
              <a:t>с 1 августа по 1 июня.</a:t>
            </a:r>
          </a:p>
          <a:p>
            <a:r>
              <a:rPr lang="ru-RU" sz="4000" dirty="0" smtClean="0"/>
              <a:t>Лицей был закрытым учебным заведением. В течении всего периода обучения воспитанники не имели права покидать пределов Царского Села.</a:t>
            </a:r>
            <a:endParaRPr lang="ru-RU" sz="4000" dirty="0"/>
          </a:p>
        </p:txBody>
      </p:sp>
      <p:pic>
        <p:nvPicPr>
          <p:cNvPr id="10242" name="Picture 2" descr="Картинки по запросу лицей пушк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2138"/>
            <a:ext cx="4877462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0743"/>
            <a:ext cx="5452861" cy="3631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33" y="3933056"/>
            <a:ext cx="8808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Первый стих </a:t>
            </a:r>
            <a:r>
              <a:rPr lang="ru-RU" sz="4000" dirty="0" smtClean="0"/>
              <a:t>Пушкина</a:t>
            </a:r>
          </a:p>
          <a:p>
            <a:pPr algn="ctr"/>
            <a:r>
              <a:rPr lang="ru-RU" sz="4000" dirty="0" smtClean="0"/>
              <a:t>«К </a:t>
            </a:r>
            <a:r>
              <a:rPr lang="ru-RU" sz="4000" dirty="0"/>
              <a:t>другу-стихотворцу» выходит в печать в 1814 году, </a:t>
            </a:r>
            <a:r>
              <a:rPr lang="ru-RU" sz="4000" dirty="0" smtClean="0"/>
              <a:t>когда</a:t>
            </a:r>
          </a:p>
          <a:p>
            <a:pPr algn="ctr"/>
            <a:r>
              <a:rPr lang="ru-RU" sz="4000" dirty="0" smtClean="0"/>
              <a:t>Александру </a:t>
            </a:r>
            <a:r>
              <a:rPr lang="ru-RU" sz="4000" dirty="0"/>
              <a:t>было всего 15 лет.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440" y="764704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Как и все поэты, Александр Сергеевич Пушкин был эмоциональным и остро переживал любые несправедливые явления. Его политическая </a:t>
            </a:r>
            <a:r>
              <a:rPr lang="ru-RU" sz="4000" dirty="0" smtClean="0"/>
              <a:t>лирика не понравилась императору Александру I. Пушкина </a:t>
            </a:r>
            <a:r>
              <a:rPr lang="ru-RU" sz="4000" dirty="0"/>
              <a:t>увольняют со службы и ссылают в село Михайловское. Там он живет в 1824-1826 годы.</a:t>
            </a:r>
          </a:p>
        </p:txBody>
      </p:sp>
      <p:pic>
        <p:nvPicPr>
          <p:cNvPr id="1028" name="Picture 4" descr="Картинки по запросу михайловск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565068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пушкин и гончар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1"/>
            <a:ext cx="4761736" cy="647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420888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/>
              <a:t>18 февраля </a:t>
            </a:r>
            <a:r>
              <a:rPr lang="ru-RU" sz="4000" dirty="0" smtClean="0"/>
              <a:t>1831 </a:t>
            </a:r>
            <a:r>
              <a:rPr lang="ru-RU" sz="4000" dirty="0"/>
              <a:t>года Пушкин </a:t>
            </a:r>
            <a:r>
              <a:rPr lang="ru-RU" sz="4000" dirty="0" smtClean="0"/>
              <a:t>венчается с Натальей Гончаровой в </a:t>
            </a:r>
            <a:r>
              <a:rPr lang="ru-RU" sz="4000" dirty="0"/>
              <a:t>Москве.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539</Words>
  <Application>Microsoft Office PowerPoint</Application>
  <PresentationFormat>Экран (4:3)</PresentationFormat>
  <Paragraphs>127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User</cp:lastModifiedBy>
  <cp:revision>17</cp:revision>
  <dcterms:created xsi:type="dcterms:W3CDTF">2018-03-12T13:32:01Z</dcterms:created>
  <dcterms:modified xsi:type="dcterms:W3CDTF">2019-12-05T05:26:58Z</dcterms:modified>
</cp:coreProperties>
</file>