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56" r:id="rId2"/>
    <p:sldId id="257" r:id="rId3"/>
    <p:sldId id="328" r:id="rId4"/>
    <p:sldId id="390" r:id="rId5"/>
    <p:sldId id="381" r:id="rId6"/>
    <p:sldId id="330" r:id="rId7"/>
    <p:sldId id="329" r:id="rId8"/>
    <p:sldId id="334" r:id="rId9"/>
    <p:sldId id="335" r:id="rId10"/>
    <p:sldId id="336" r:id="rId11"/>
    <p:sldId id="337" r:id="rId12"/>
    <p:sldId id="338" r:id="rId13"/>
    <p:sldId id="331" r:id="rId14"/>
    <p:sldId id="332" r:id="rId15"/>
    <p:sldId id="339" r:id="rId16"/>
    <p:sldId id="333" r:id="rId17"/>
    <p:sldId id="287" r:id="rId18"/>
    <p:sldId id="258" r:id="rId19"/>
    <p:sldId id="260" r:id="rId20"/>
    <p:sldId id="340" r:id="rId21"/>
    <p:sldId id="259" r:id="rId22"/>
    <p:sldId id="341" r:id="rId23"/>
    <p:sldId id="343" r:id="rId24"/>
    <p:sldId id="342" r:id="rId25"/>
    <p:sldId id="346" r:id="rId26"/>
    <p:sldId id="347" r:id="rId27"/>
    <p:sldId id="351" r:id="rId28"/>
    <p:sldId id="349" r:id="rId29"/>
    <p:sldId id="350" r:id="rId30"/>
    <p:sldId id="348" r:id="rId31"/>
    <p:sldId id="352" r:id="rId32"/>
    <p:sldId id="344" r:id="rId33"/>
    <p:sldId id="353" r:id="rId34"/>
    <p:sldId id="356" r:id="rId35"/>
    <p:sldId id="355" r:id="rId36"/>
    <p:sldId id="354" r:id="rId37"/>
    <p:sldId id="359" r:id="rId38"/>
    <p:sldId id="358" r:id="rId39"/>
    <p:sldId id="361" r:id="rId40"/>
    <p:sldId id="360" r:id="rId41"/>
    <p:sldId id="362" r:id="rId42"/>
    <p:sldId id="357" r:id="rId43"/>
    <p:sldId id="363" r:id="rId44"/>
    <p:sldId id="366" r:id="rId45"/>
    <p:sldId id="367" r:id="rId46"/>
    <p:sldId id="364" r:id="rId47"/>
    <p:sldId id="368" r:id="rId48"/>
    <p:sldId id="382" r:id="rId49"/>
    <p:sldId id="385" r:id="rId50"/>
    <p:sldId id="369" r:id="rId51"/>
    <p:sldId id="370" r:id="rId52"/>
    <p:sldId id="371" r:id="rId53"/>
    <p:sldId id="373" r:id="rId54"/>
    <p:sldId id="386" r:id="rId55"/>
    <p:sldId id="387" r:id="rId56"/>
    <p:sldId id="388" r:id="rId57"/>
    <p:sldId id="378" r:id="rId58"/>
    <p:sldId id="389" r:id="rId59"/>
    <p:sldId id="380" r:id="rId60"/>
    <p:sldId id="383" r:id="rId61"/>
    <p:sldId id="384" r:id="rId62"/>
    <p:sldId id="316" r:id="rId63"/>
    <p:sldId id="290" r:id="rId64"/>
    <p:sldId id="291" r:id="rId65"/>
    <p:sldId id="300" r:id="rId66"/>
    <p:sldId id="304" r:id="rId67"/>
    <p:sldId id="305" r:id="rId68"/>
    <p:sldId id="307" r:id="rId69"/>
    <p:sldId id="271"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9805" autoAdjust="0"/>
  </p:normalViewPr>
  <p:slideViewPr>
    <p:cSldViewPr>
      <p:cViewPr varScale="1">
        <p:scale>
          <a:sx n="83" d="100"/>
          <a:sy n="83"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7D6518-F4BB-4A4C-B1C2-AFD4060B7866}" type="datetimeFigureOut">
              <a:rPr lang="ru-RU" smtClean="0"/>
              <a:pPr/>
              <a:t>06.12.2021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F589A-10DB-46BB-ACD8-859EF9D88FA3}" type="slidenum">
              <a:rPr lang="ru-RU" smtClean="0"/>
              <a:pPr/>
              <a:t>‹#›</a:t>
            </a:fld>
            <a:endParaRPr lang="ru-RU"/>
          </a:p>
        </p:txBody>
      </p:sp>
    </p:spTree>
    <p:extLst>
      <p:ext uri="{BB962C8B-B14F-4D97-AF65-F5344CB8AC3E}">
        <p14:creationId xmlns:p14="http://schemas.microsoft.com/office/powerpoint/2010/main" val="178457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81B23-F30C-4FF3-BAF4-7F438A3107D7}" type="datetimeFigureOut">
              <a:rPr lang="ru-RU" smtClean="0"/>
              <a:pPr/>
              <a:t>06.12.2021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E7C1-4985-4A5A-9951-1FE0E289DB90}" type="slidenum">
              <a:rPr lang="ru-RU" smtClean="0"/>
              <a:pPr/>
              <a:t>‹#›</a:t>
            </a:fld>
            <a:endParaRPr lang="ru-RU"/>
          </a:p>
        </p:txBody>
      </p:sp>
    </p:spTree>
    <p:extLst>
      <p:ext uri="{BB962C8B-B14F-4D97-AF65-F5344CB8AC3E}">
        <p14:creationId xmlns:p14="http://schemas.microsoft.com/office/powerpoint/2010/main" val="176178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B1FE7C1-4985-4A5A-9951-1FE0E289DB90}" type="slidenum">
              <a:rPr lang="ru-RU" smtClean="0"/>
              <a:pPr/>
              <a:t>1</a:t>
            </a:fld>
            <a:endParaRPr lang="ru-RU" dirty="0"/>
          </a:p>
        </p:txBody>
      </p:sp>
    </p:spTree>
    <p:extLst>
      <p:ext uri="{BB962C8B-B14F-4D97-AF65-F5344CB8AC3E}">
        <p14:creationId xmlns:p14="http://schemas.microsoft.com/office/powerpoint/2010/main" val="388650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06.12.2021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1472" y="2060848"/>
            <a:ext cx="7664445" cy="2796912"/>
          </a:xfrm>
        </p:spPr>
        <p:txBody>
          <a:bodyPr>
            <a:noAutofit/>
          </a:bodyPr>
          <a:lstStyle/>
          <a:p>
            <a:pPr marL="0" indent="0" algn="ctr">
              <a:buNone/>
            </a:pPr>
            <a:r>
              <a:rPr lang="ru-RU" sz="3200" b="1" dirty="0" smtClean="0"/>
              <a:t>Создание специальных условий </a:t>
            </a:r>
          </a:p>
          <a:p>
            <a:pPr marL="0" indent="0" algn="ctr">
              <a:buNone/>
            </a:pPr>
            <a:r>
              <a:rPr lang="ru-RU" sz="3200" b="1" dirty="0" smtClean="0"/>
              <a:t>для организации инклюзивного образования </a:t>
            </a:r>
          </a:p>
          <a:p>
            <a:pPr marL="0" indent="0" algn="ctr">
              <a:buNone/>
            </a:pPr>
            <a:r>
              <a:rPr lang="ru-RU" sz="3200" b="1" dirty="0" smtClean="0"/>
              <a:t>для учащихся с умственной отсталостью</a:t>
            </a:r>
          </a:p>
          <a:p>
            <a:pPr marL="0" indent="0" algn="ctr">
              <a:buNone/>
            </a:pPr>
            <a:r>
              <a:rPr lang="ru-RU" sz="3200" b="1" dirty="0" smtClean="0"/>
              <a:t>(с интеллектуальными нарушениями)</a:t>
            </a: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420155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85728"/>
            <a:ext cx="3879139" cy="707886"/>
          </a:xfrm>
          <a:prstGeom prst="rect">
            <a:avLst/>
          </a:prstGeom>
        </p:spPr>
        <p:txBody>
          <a:bodyPr wrap="none">
            <a:spAutoFit/>
          </a:bodyPr>
          <a:lstStyle/>
          <a:p>
            <a:r>
              <a:rPr lang="ru-RU" sz="4000" dirty="0" smtClean="0">
                <a:solidFill>
                  <a:schemeClr val="bg1"/>
                </a:solidFill>
                <a:latin typeface="Arial"/>
              </a:rPr>
              <a:t>Работа </a:t>
            </a:r>
            <a:r>
              <a:rPr lang="ru-RU" sz="4000" dirty="0" err="1" smtClean="0">
                <a:solidFill>
                  <a:schemeClr val="bg1"/>
                </a:solidFill>
                <a:latin typeface="Arial"/>
              </a:rPr>
              <a:t>ШПМПк</a:t>
            </a:r>
            <a:endParaRPr lang="ru-RU" sz="4000" dirty="0"/>
          </a:p>
        </p:txBody>
      </p:sp>
      <p:graphicFrame>
        <p:nvGraphicFramePr>
          <p:cNvPr id="3" name="Таблица 2"/>
          <p:cNvGraphicFramePr>
            <a:graphicFrameLocks noGrp="1"/>
          </p:cNvGraphicFramePr>
          <p:nvPr/>
        </p:nvGraphicFramePr>
        <p:xfrm>
          <a:off x="285719" y="1071546"/>
          <a:ext cx="8643999" cy="5538216"/>
        </p:xfrm>
        <a:graphic>
          <a:graphicData uri="http://schemas.openxmlformats.org/drawingml/2006/table">
            <a:tbl>
              <a:tblPr/>
              <a:tblGrid>
                <a:gridCol w="1856712"/>
                <a:gridCol w="2496858"/>
                <a:gridCol w="2146675"/>
                <a:gridCol w="2143754"/>
              </a:tblGrid>
              <a:tr h="114000">
                <a:tc>
                  <a:txBody>
                    <a:bodyPr/>
                    <a:lstStyle/>
                    <a:p>
                      <a:pPr>
                        <a:lnSpc>
                          <a:spcPct val="115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Легкая умственная </a:t>
                      </a:r>
                      <a:endParaRPr lang="ru-RU" sz="1400">
                        <a:latin typeface="Arial" pitchFamily="34" charset="0"/>
                        <a:ea typeface="Times New Roman"/>
                        <a:cs typeface="Arial" pitchFamily="34" charset="0"/>
                      </a:endParaRPr>
                    </a:p>
                    <a:p>
                      <a:pPr algn="ctr">
                        <a:lnSpc>
                          <a:spcPct val="115000"/>
                        </a:lnSpc>
                        <a:spcAft>
                          <a:spcPts val="0"/>
                        </a:spcAft>
                      </a:pPr>
                      <a:r>
                        <a:rPr lang="ru-RU" sz="1400" i="1">
                          <a:latin typeface="Arial" pitchFamily="34" charset="0"/>
                          <a:ea typeface="Times New Roman"/>
                          <a:cs typeface="Arial" pitchFamily="34" charset="0"/>
                        </a:rPr>
                        <a:t>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0</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Умеренная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- 71</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Тяжелая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2</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0">
                <a:tc gridSpan="4">
                  <a:txBody>
                    <a:bodyPr/>
                    <a:lstStyle/>
                    <a:p>
                      <a:pPr marL="342900" lvl="0" indent="-342900" algn="ctr">
                        <a:lnSpc>
                          <a:spcPct val="115000"/>
                        </a:lnSpc>
                        <a:spcAft>
                          <a:spcPts val="0"/>
                        </a:spcAft>
                        <a:buSzPts val="1400"/>
                        <a:buFont typeface="+mj-lt"/>
                        <a:buAutoNum type="arabicPeriod"/>
                      </a:pPr>
                      <a:r>
                        <a:rPr lang="ru-RU" sz="1400" b="1" dirty="0" err="1">
                          <a:latin typeface="Arial" pitchFamily="34" charset="0"/>
                          <a:ea typeface="Times New Roman"/>
                          <a:cs typeface="Arial" pitchFamily="34" charset="0"/>
                        </a:rPr>
                        <a:t>Сформированность</a:t>
                      </a:r>
                      <a:r>
                        <a:rPr lang="ru-RU" sz="1400" b="1" dirty="0">
                          <a:latin typeface="Arial" pitchFamily="34" charset="0"/>
                          <a:ea typeface="Times New Roman"/>
                          <a:cs typeface="Arial" pitchFamily="34" charset="0"/>
                        </a:rPr>
                        <a:t> высших психических функций</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92168">
                <a:tc>
                  <a:txBody>
                    <a:bodyPr/>
                    <a:lstStyle/>
                    <a:p>
                      <a:pPr algn="ctr">
                        <a:lnSpc>
                          <a:spcPct val="115000"/>
                        </a:lnSpc>
                        <a:spcAft>
                          <a:spcPts val="0"/>
                        </a:spcAft>
                      </a:pPr>
                      <a:r>
                        <a:rPr lang="ru-RU" sz="1400" b="1" i="0" dirty="0">
                          <a:latin typeface="Arial" pitchFamily="34" charset="0"/>
                          <a:ea typeface="Times New Roman"/>
                          <a:cs typeface="Arial" pitchFamily="34" charset="0"/>
                        </a:rPr>
                        <a:t>Восприятие </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300" baseline="0" dirty="0">
                          <a:latin typeface="Arial" pitchFamily="34" charset="0"/>
                          <a:ea typeface="Times New Roman"/>
                          <a:cs typeface="Arial" pitchFamily="34" charset="0"/>
                        </a:rPr>
                        <a:t>При восприятии различают  знакомых и незнакомых людей.</a:t>
                      </a:r>
                    </a:p>
                    <a:p>
                      <a:pPr algn="l">
                        <a:lnSpc>
                          <a:spcPct val="100000"/>
                        </a:lnSpc>
                        <a:spcAft>
                          <a:spcPts val="0"/>
                        </a:spcAft>
                      </a:pPr>
                      <a:r>
                        <a:rPr lang="ru-RU" sz="1300" baseline="0" dirty="0">
                          <a:latin typeface="Arial" pitchFamily="34" charset="0"/>
                          <a:ea typeface="Times New Roman"/>
                          <a:cs typeface="Arial" pitchFamily="34" charset="0"/>
                        </a:rPr>
                        <a:t>Способны к восприятию знакомых предметов, объектов. Самостоятельно узнают их изображения.</a:t>
                      </a:r>
                    </a:p>
                    <a:p>
                      <a:pPr algn="l">
                        <a:lnSpc>
                          <a:spcPct val="100000"/>
                        </a:lnSpc>
                        <a:spcAft>
                          <a:spcPts val="0"/>
                        </a:spcAft>
                      </a:pPr>
                      <a:r>
                        <a:rPr lang="ru-RU" sz="1300" baseline="0" dirty="0">
                          <a:latin typeface="Arial" pitchFamily="34" charset="0"/>
                          <a:ea typeface="Times New Roman"/>
                          <a:cs typeface="Arial" pitchFamily="34" charset="0"/>
                        </a:rPr>
                        <a:t>Трудности при дифференцировке сходных зрительных, слуховых сигналов, тактильных и обонятельных  раздражителей.</a:t>
                      </a:r>
                    </a:p>
                    <a:p>
                      <a:pPr algn="l">
                        <a:lnSpc>
                          <a:spcPct val="100000"/>
                        </a:lnSpc>
                        <a:spcAft>
                          <a:spcPts val="0"/>
                        </a:spcAft>
                      </a:pPr>
                      <a:r>
                        <a:rPr lang="ru-RU" sz="1300" baseline="0" dirty="0">
                          <a:latin typeface="Arial" pitchFamily="34" charset="0"/>
                          <a:ea typeface="Times New Roman"/>
                          <a:cs typeface="Arial" pitchFamily="34" charset="0"/>
                        </a:rPr>
                        <a:t>Затрудняются при словесном обозначении основных признаков предметов, но способны к их группировке с учетом формы, величины, цвета.</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300" baseline="0" dirty="0">
                          <a:latin typeface="Arial" pitchFamily="34" charset="0"/>
                          <a:ea typeface="Times New Roman"/>
                          <a:cs typeface="Arial" pitchFamily="34" charset="0"/>
                        </a:rPr>
                        <a:t>При восприятии различают  знакомых и незнакомых людей.</a:t>
                      </a:r>
                    </a:p>
                    <a:p>
                      <a:pPr algn="l">
                        <a:lnSpc>
                          <a:spcPct val="100000"/>
                        </a:lnSpc>
                        <a:spcAft>
                          <a:spcPts val="0"/>
                        </a:spcAft>
                      </a:pPr>
                      <a:r>
                        <a:rPr lang="ru-RU" sz="1300" baseline="0" dirty="0">
                          <a:latin typeface="Arial" pitchFamily="34" charset="0"/>
                          <a:ea typeface="Times New Roman"/>
                          <a:cs typeface="Arial" pitchFamily="34" charset="0"/>
                        </a:rPr>
                        <a:t>Требуется организация самого процесса восприятия окружающего и его сопровождение со стороны взрослых.</a:t>
                      </a:r>
                    </a:p>
                    <a:p>
                      <a:pPr algn="l">
                        <a:lnSpc>
                          <a:spcPct val="100000"/>
                        </a:lnSpc>
                        <a:spcAft>
                          <a:spcPts val="0"/>
                        </a:spcAft>
                      </a:pPr>
                      <a:r>
                        <a:rPr lang="ru-RU" sz="1300" baseline="0" dirty="0">
                          <a:latin typeface="Arial" pitchFamily="34" charset="0"/>
                          <a:ea typeface="Times New Roman"/>
                          <a:cs typeface="Arial" pitchFamily="34" charset="0"/>
                        </a:rPr>
                        <a:t>Дифференцировка зрительных, слуховых сигналов, тактильных и обонятельных раздражителей возможна только с помощью взрослого.</a:t>
                      </a:r>
                    </a:p>
                    <a:p>
                      <a:pPr algn="l">
                        <a:lnSpc>
                          <a:spcPct val="100000"/>
                        </a:lnSpc>
                        <a:spcAft>
                          <a:spcPts val="0"/>
                        </a:spcAft>
                      </a:pPr>
                      <a:r>
                        <a:rPr lang="ru-RU" sz="1300" baseline="0" dirty="0">
                          <a:latin typeface="Arial" pitchFamily="34" charset="0"/>
                          <a:ea typeface="Times New Roman"/>
                          <a:cs typeface="Arial" pitchFamily="34" charset="0"/>
                        </a:rPr>
                        <a:t>Нет  словесного обозначения основных признаков предметов.  При группировке предметов  с  учетом формы, цвета, величины требуется организующая и направляющая помощь.</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300" baseline="0" dirty="0">
                          <a:latin typeface="Arial" pitchFamily="34" charset="0"/>
                          <a:ea typeface="Times New Roman"/>
                          <a:cs typeface="Arial" pitchFamily="34" charset="0"/>
                        </a:rPr>
                        <a:t>Восприятие знакомых и незнакомых людей менее дифференцировано. </a:t>
                      </a:r>
                    </a:p>
                    <a:p>
                      <a:pPr algn="l">
                        <a:lnSpc>
                          <a:spcPct val="100000"/>
                        </a:lnSpc>
                        <a:spcAft>
                          <a:spcPts val="0"/>
                        </a:spcAft>
                      </a:pPr>
                      <a:r>
                        <a:rPr lang="ru-RU" sz="1300" baseline="0" dirty="0">
                          <a:latin typeface="Arial" pitchFamily="34" charset="0"/>
                          <a:ea typeface="Times New Roman"/>
                          <a:cs typeface="Arial" pitchFamily="34" charset="0"/>
                        </a:rPr>
                        <a:t>Восприятие знакомых предметов возможно при условии максимальной направляющей помощи взрослого.</a:t>
                      </a:r>
                    </a:p>
                    <a:p>
                      <a:pPr algn="l">
                        <a:lnSpc>
                          <a:spcPct val="100000"/>
                        </a:lnSpc>
                        <a:spcAft>
                          <a:spcPts val="0"/>
                        </a:spcAft>
                      </a:pPr>
                      <a:r>
                        <a:rPr lang="ru-RU" sz="1300" baseline="0" dirty="0">
                          <a:latin typeface="Arial" pitchFamily="34" charset="0"/>
                          <a:ea typeface="Times New Roman"/>
                          <a:cs typeface="Arial" pitchFamily="34" charset="0"/>
                        </a:rPr>
                        <a:t>Трудности восприятия </a:t>
                      </a:r>
                      <a:r>
                        <a:rPr lang="ru-RU" sz="1300" b="0" baseline="0" dirty="0">
                          <a:latin typeface="Arial" pitchFamily="34" charset="0"/>
                          <a:ea typeface="Times New Roman"/>
                          <a:cs typeface="Arial" pitchFamily="34" charset="0"/>
                        </a:rPr>
                        <a:t>знакомых </a:t>
                      </a:r>
                      <a:r>
                        <a:rPr lang="ru-RU" sz="1300" baseline="0" dirty="0">
                          <a:latin typeface="Arial" pitchFamily="34" charset="0"/>
                          <a:ea typeface="Times New Roman"/>
                          <a:cs typeface="Arial" pitchFamily="34" charset="0"/>
                        </a:rPr>
                        <a:t>предметов на  основе чувственных раздражителей.</a:t>
                      </a:r>
                    </a:p>
                    <a:p>
                      <a:pPr algn="l">
                        <a:lnSpc>
                          <a:spcPct val="100000"/>
                        </a:lnSpc>
                        <a:spcAft>
                          <a:spcPts val="0"/>
                        </a:spcAft>
                      </a:pPr>
                      <a:r>
                        <a:rPr lang="ru-RU" sz="1300" baseline="0" dirty="0">
                          <a:latin typeface="Arial" pitchFamily="34" charset="0"/>
                          <a:ea typeface="Times New Roman"/>
                          <a:cs typeface="Arial" pitchFamily="34" charset="0"/>
                        </a:rPr>
                        <a:t>Не сформированы понятия об основных признаках предметов, помощь неэффективна.</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85728"/>
            <a:ext cx="3879139" cy="707886"/>
          </a:xfrm>
          <a:prstGeom prst="rect">
            <a:avLst/>
          </a:prstGeom>
        </p:spPr>
        <p:txBody>
          <a:bodyPr wrap="none">
            <a:spAutoFit/>
          </a:bodyPr>
          <a:lstStyle/>
          <a:p>
            <a:r>
              <a:rPr lang="ru-RU" sz="4000" dirty="0" smtClean="0">
                <a:solidFill>
                  <a:schemeClr val="bg1"/>
                </a:solidFill>
                <a:latin typeface="Arial"/>
              </a:rPr>
              <a:t>Работа </a:t>
            </a:r>
            <a:r>
              <a:rPr lang="ru-RU" sz="4000" dirty="0" err="1" smtClean="0">
                <a:solidFill>
                  <a:schemeClr val="bg1"/>
                </a:solidFill>
                <a:latin typeface="Arial"/>
              </a:rPr>
              <a:t>ШПМПк</a:t>
            </a:r>
            <a:endParaRPr lang="ru-RU" sz="4000" dirty="0"/>
          </a:p>
        </p:txBody>
      </p:sp>
      <p:graphicFrame>
        <p:nvGraphicFramePr>
          <p:cNvPr id="3" name="Таблица 2"/>
          <p:cNvGraphicFramePr>
            <a:graphicFrameLocks noGrp="1"/>
          </p:cNvGraphicFramePr>
          <p:nvPr>
            <p:extLst>
              <p:ext uri="{D42A27DB-BD31-4B8C-83A1-F6EECF244321}">
                <p14:modId xmlns:p14="http://schemas.microsoft.com/office/powerpoint/2010/main" val="1724556223"/>
              </p:ext>
            </p:extLst>
          </p:nvPr>
        </p:nvGraphicFramePr>
        <p:xfrm>
          <a:off x="285719" y="1071546"/>
          <a:ext cx="8643999" cy="5736336"/>
        </p:xfrm>
        <a:graphic>
          <a:graphicData uri="http://schemas.openxmlformats.org/drawingml/2006/table">
            <a:tbl>
              <a:tblPr/>
              <a:tblGrid>
                <a:gridCol w="1856712"/>
                <a:gridCol w="2496858"/>
                <a:gridCol w="2146675"/>
                <a:gridCol w="2143754"/>
              </a:tblGrid>
              <a:tr h="114000">
                <a:tc>
                  <a:txBody>
                    <a:bodyPr/>
                    <a:lstStyle/>
                    <a:p>
                      <a:pPr>
                        <a:lnSpc>
                          <a:spcPct val="115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Легкая умственная </a:t>
                      </a:r>
                      <a:endParaRPr lang="ru-RU" sz="1400">
                        <a:latin typeface="Arial" pitchFamily="34" charset="0"/>
                        <a:ea typeface="Times New Roman"/>
                        <a:cs typeface="Arial" pitchFamily="34" charset="0"/>
                      </a:endParaRPr>
                    </a:p>
                    <a:p>
                      <a:pPr algn="ctr">
                        <a:lnSpc>
                          <a:spcPct val="115000"/>
                        </a:lnSpc>
                        <a:spcAft>
                          <a:spcPts val="0"/>
                        </a:spcAft>
                      </a:pPr>
                      <a:r>
                        <a:rPr lang="ru-RU" sz="1400" i="1">
                          <a:latin typeface="Arial" pitchFamily="34" charset="0"/>
                          <a:ea typeface="Times New Roman"/>
                          <a:cs typeface="Arial" pitchFamily="34" charset="0"/>
                        </a:rPr>
                        <a:t>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0</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Умеренная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- 71</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Тяжелая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2</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0">
                <a:tc gridSpan="4">
                  <a:txBody>
                    <a:bodyPr/>
                    <a:lstStyle/>
                    <a:p>
                      <a:pPr marL="342900" lvl="0" indent="-342900" algn="ctr">
                        <a:lnSpc>
                          <a:spcPct val="115000"/>
                        </a:lnSpc>
                        <a:spcAft>
                          <a:spcPts val="0"/>
                        </a:spcAft>
                        <a:buSzPts val="1400"/>
                        <a:buFont typeface="+mj-lt"/>
                        <a:buAutoNum type="arabicPeriod"/>
                      </a:pPr>
                      <a:r>
                        <a:rPr lang="ru-RU" sz="1400" b="1" dirty="0" err="1">
                          <a:latin typeface="Arial" pitchFamily="34" charset="0"/>
                          <a:ea typeface="Times New Roman"/>
                          <a:cs typeface="Arial" pitchFamily="34" charset="0"/>
                        </a:rPr>
                        <a:t>Сформированность</a:t>
                      </a:r>
                      <a:r>
                        <a:rPr lang="ru-RU" sz="1400" b="1" dirty="0">
                          <a:latin typeface="Arial" pitchFamily="34" charset="0"/>
                          <a:ea typeface="Times New Roman"/>
                          <a:cs typeface="Arial" pitchFamily="34" charset="0"/>
                        </a:rPr>
                        <a:t> высших психических функций</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66001">
                <a:tc>
                  <a:txBody>
                    <a:bodyPr/>
                    <a:lstStyle/>
                    <a:p>
                      <a:pPr algn="ctr">
                        <a:lnSpc>
                          <a:spcPct val="115000"/>
                        </a:lnSpc>
                        <a:spcAft>
                          <a:spcPts val="0"/>
                        </a:spcAft>
                      </a:pPr>
                      <a:r>
                        <a:rPr lang="ru-RU" sz="1400" b="1" i="0" dirty="0">
                          <a:latin typeface="Arial" pitchFamily="34" charset="0"/>
                          <a:ea typeface="Times New Roman"/>
                          <a:cs typeface="Arial" pitchFamily="34" charset="0"/>
                        </a:rPr>
                        <a:t>Память </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aseline="0" dirty="0">
                          <a:latin typeface="Arial" pitchFamily="34" charset="0"/>
                          <a:ea typeface="Times New Roman"/>
                          <a:cs typeface="Arial" pitchFamily="34" charset="0"/>
                        </a:rPr>
                        <a:t>На этапе запоминания и воспроизведения предлагаемого материала необходимы различные наглядные, звуковые, тактильные и другие опоры. Самостоятельно использовать приемы запоминания не могут, необходима помощь взрослого</a:t>
                      </a:r>
                      <a:r>
                        <a:rPr lang="ru-RU" sz="1300" baseline="0" dirty="0" smtClean="0">
                          <a:latin typeface="Arial" pitchFamily="34" charset="0"/>
                          <a:ea typeface="Times New Roman"/>
                          <a:cs typeface="Arial" pitchFamily="34" charset="0"/>
                        </a:rPr>
                        <a:t>.</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aseline="0" dirty="0" smtClean="0">
                          <a:latin typeface="Arial" pitchFamily="34" charset="0"/>
                          <a:ea typeface="Times New Roman"/>
                          <a:cs typeface="Arial" pitchFamily="34" charset="0"/>
                        </a:rPr>
                        <a:t>Не </a:t>
                      </a:r>
                      <a:r>
                        <a:rPr lang="ru-RU" sz="1300" baseline="0" dirty="0">
                          <a:latin typeface="Arial" pitchFamily="34" charset="0"/>
                          <a:ea typeface="Times New Roman"/>
                          <a:cs typeface="Arial" pitchFamily="34" charset="0"/>
                        </a:rPr>
                        <a:t>соотносят  запоминаемый материал с предлагаемыми опорами. </a:t>
                      </a:r>
                    </a:p>
                    <a:p>
                      <a:pPr algn="ctr">
                        <a:lnSpc>
                          <a:spcPct val="100000"/>
                        </a:lnSpc>
                        <a:spcAft>
                          <a:spcPts val="0"/>
                        </a:spcAft>
                      </a:pPr>
                      <a:r>
                        <a:rPr lang="ru-RU" sz="1300" baseline="0" dirty="0">
                          <a:latin typeface="Arial" pitchFamily="34" charset="0"/>
                          <a:ea typeface="Times New Roman"/>
                          <a:cs typeface="Arial" pitchFamily="34" charset="0"/>
                        </a:rPr>
                        <a:t>Помощь взрослого  мало  эффективна.</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aseline="0" dirty="0">
                          <a:latin typeface="Arial" pitchFamily="34" charset="0"/>
                          <a:ea typeface="Times New Roman"/>
                          <a:cs typeface="Arial" pitchFamily="34" charset="0"/>
                        </a:rPr>
                        <a:t>Опосредованное запоминание недоступно.</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34">
                <a:tc>
                  <a:txBody>
                    <a:bodyPr/>
                    <a:lstStyle/>
                    <a:p>
                      <a:pPr algn="ctr">
                        <a:lnSpc>
                          <a:spcPct val="115000"/>
                        </a:lnSpc>
                        <a:spcAft>
                          <a:spcPts val="0"/>
                        </a:spcAft>
                      </a:pPr>
                      <a:r>
                        <a:rPr lang="ru-RU" sz="1400" b="1" i="0" dirty="0">
                          <a:latin typeface="Arial" pitchFamily="34" charset="0"/>
                          <a:ea typeface="Times New Roman"/>
                          <a:cs typeface="Arial" pitchFamily="34" charset="0"/>
                        </a:rPr>
                        <a:t>Мышление</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aseline="0" dirty="0">
                          <a:latin typeface="Arial" pitchFamily="34" charset="0"/>
                          <a:ea typeface="Times New Roman"/>
                          <a:cs typeface="Arial" pitchFamily="34" charset="0"/>
                        </a:rPr>
                        <a:t>Операции обобщения возможны только на </a:t>
                      </a:r>
                      <a:r>
                        <a:rPr lang="ru-RU" sz="1300" baseline="0" dirty="0" smtClean="0">
                          <a:latin typeface="Arial" pitchFamily="34" charset="0"/>
                          <a:ea typeface="Times New Roman"/>
                          <a:cs typeface="Arial" pitchFamily="34" charset="0"/>
                        </a:rPr>
                        <a:t>самом </a:t>
                      </a:r>
                      <a:r>
                        <a:rPr lang="ru-RU" sz="1300" baseline="0" dirty="0">
                          <a:latin typeface="Arial" pitchFamily="34" charset="0"/>
                          <a:ea typeface="Times New Roman"/>
                          <a:cs typeface="Arial" pitchFamily="34" charset="0"/>
                        </a:rPr>
                        <a:t>элементарном уровне. Испытывают трудности  при  решении проблемных ситуаций, требующих установления причинно- следственных связей</a:t>
                      </a:r>
                      <a:r>
                        <a:rPr lang="ru-RU" sz="1300" baseline="0" dirty="0" smtClean="0">
                          <a:latin typeface="Arial" pitchFamily="34" charset="0"/>
                          <a:ea typeface="Times New Roman"/>
                          <a:cs typeface="Arial" pitchFamily="34" charset="0"/>
                        </a:rPr>
                        <a:t>. Задания </a:t>
                      </a:r>
                      <a:r>
                        <a:rPr lang="ru-RU" sz="1300" baseline="0" dirty="0">
                          <a:latin typeface="Arial" pitchFamily="34" charset="0"/>
                          <a:ea typeface="Times New Roman"/>
                          <a:cs typeface="Arial" pitchFamily="34" charset="0"/>
                        </a:rPr>
                        <a:t>словесно-логического характера требуют помощи взрослого. Трудности переноса усвоенного способа действия на новое задание и  в новую ситуацию.</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aseline="0" dirty="0">
                          <a:latin typeface="Arial" pitchFamily="34" charset="0"/>
                          <a:ea typeface="Times New Roman"/>
                          <a:cs typeface="Arial" pitchFamily="34" charset="0"/>
                        </a:rPr>
                        <a:t>Операции обобщения возможны только при постоянной организующей и сопровождающей помощи взрослого.</a:t>
                      </a:r>
                    </a:p>
                    <a:p>
                      <a:pPr algn="ctr">
                        <a:lnSpc>
                          <a:spcPct val="100000"/>
                        </a:lnSpc>
                        <a:spcAft>
                          <a:spcPts val="0"/>
                        </a:spcAft>
                      </a:pPr>
                      <a:r>
                        <a:rPr lang="ru-RU" sz="1300" baseline="0" dirty="0">
                          <a:latin typeface="Arial" pitchFamily="34" charset="0"/>
                          <a:ea typeface="Times New Roman"/>
                          <a:cs typeface="Arial" pitchFamily="34" charset="0"/>
                        </a:rPr>
                        <a:t>Предлагаемые задания могут выполняться только при активном взаимодействии со взрослым.   Перенос показанного способа действия при решении новых задач вызывает  те  же  трудности</a:t>
                      </a:r>
                      <a:r>
                        <a:rPr lang="ru-RU" sz="1300" baseline="0" dirty="0" smtClean="0">
                          <a:latin typeface="Arial" pitchFamily="34" charset="0"/>
                          <a:ea typeface="Times New Roman"/>
                          <a:cs typeface="Arial" pitchFamily="34" charset="0"/>
                        </a:rPr>
                        <a:t>.</a:t>
                      </a:r>
                    </a:p>
                    <a:p>
                      <a:pPr algn="ctr">
                        <a:lnSpc>
                          <a:spcPct val="100000"/>
                        </a:lnSpc>
                        <a:spcAft>
                          <a:spcPts val="0"/>
                        </a:spcAft>
                      </a:pPr>
                      <a:endParaRPr lang="ru-RU" sz="1300" baseline="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aseline="0" dirty="0">
                          <a:latin typeface="Arial" pitchFamily="34" charset="0"/>
                          <a:ea typeface="Times New Roman"/>
                          <a:cs typeface="Arial" pitchFamily="34" charset="0"/>
                        </a:rPr>
                        <a:t>Обобщение недоступно.  Не понимают простейшие ситуации. С большим трудом формируется опыт. Не понимают причинно- следственных зависимостей.</a:t>
                      </a:r>
                    </a:p>
                    <a:p>
                      <a:pPr algn="ctr">
                        <a:lnSpc>
                          <a:spcPct val="100000"/>
                        </a:lnSpc>
                        <a:spcAft>
                          <a:spcPts val="0"/>
                        </a:spcAft>
                      </a:pPr>
                      <a:r>
                        <a:rPr lang="ru-RU" sz="1300" baseline="0" dirty="0">
                          <a:latin typeface="Arial" pitchFamily="34" charset="0"/>
                          <a:ea typeface="Times New Roman"/>
                          <a:cs typeface="Arial" pitchFamily="34" charset="0"/>
                        </a:rPr>
                        <a:t>Крайне низкий уровень  </a:t>
                      </a:r>
                      <a:r>
                        <a:rPr lang="ru-RU" sz="1300" baseline="0" dirty="0" err="1">
                          <a:latin typeface="Arial" pitchFamily="34" charset="0"/>
                          <a:ea typeface="Times New Roman"/>
                          <a:cs typeface="Arial" pitchFamily="34" charset="0"/>
                        </a:rPr>
                        <a:t>обучаемости</a:t>
                      </a:r>
                      <a:r>
                        <a:rPr lang="ru-RU" sz="1300" baseline="0" dirty="0">
                          <a:latin typeface="Arial" pitchFamily="34" charset="0"/>
                          <a:ea typeface="Times New Roman"/>
                          <a:cs typeface="Arial" pitchFamily="34" charset="0"/>
                        </a:rPr>
                        <a:t>.</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85728"/>
            <a:ext cx="3879139" cy="707886"/>
          </a:xfrm>
          <a:prstGeom prst="rect">
            <a:avLst/>
          </a:prstGeom>
        </p:spPr>
        <p:txBody>
          <a:bodyPr wrap="none">
            <a:spAutoFit/>
          </a:bodyPr>
          <a:lstStyle/>
          <a:p>
            <a:r>
              <a:rPr lang="ru-RU" sz="4000" dirty="0" smtClean="0">
                <a:solidFill>
                  <a:schemeClr val="bg1"/>
                </a:solidFill>
                <a:latin typeface="Arial"/>
              </a:rPr>
              <a:t>Работа </a:t>
            </a:r>
            <a:r>
              <a:rPr lang="ru-RU" sz="4000" dirty="0" err="1" smtClean="0">
                <a:solidFill>
                  <a:schemeClr val="bg1"/>
                </a:solidFill>
                <a:latin typeface="Arial"/>
              </a:rPr>
              <a:t>ШПМПк</a:t>
            </a:r>
            <a:endParaRPr lang="ru-RU" sz="4000" dirty="0"/>
          </a:p>
        </p:txBody>
      </p:sp>
      <p:graphicFrame>
        <p:nvGraphicFramePr>
          <p:cNvPr id="3" name="Таблица 2"/>
          <p:cNvGraphicFramePr>
            <a:graphicFrameLocks noGrp="1"/>
          </p:cNvGraphicFramePr>
          <p:nvPr/>
        </p:nvGraphicFramePr>
        <p:xfrm>
          <a:off x="214282" y="969264"/>
          <a:ext cx="8715436" cy="5462016"/>
        </p:xfrm>
        <a:graphic>
          <a:graphicData uri="http://schemas.openxmlformats.org/drawingml/2006/table">
            <a:tbl>
              <a:tblPr/>
              <a:tblGrid>
                <a:gridCol w="1872056"/>
                <a:gridCol w="2517493"/>
                <a:gridCol w="2164416"/>
                <a:gridCol w="2161471"/>
              </a:tblGrid>
              <a:tr h="114000">
                <a:tc>
                  <a:txBody>
                    <a:bodyPr/>
                    <a:lstStyle/>
                    <a:p>
                      <a:pPr>
                        <a:lnSpc>
                          <a:spcPct val="115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Легкая умственная </a:t>
                      </a:r>
                      <a:endParaRPr lang="ru-RU" sz="1400">
                        <a:latin typeface="Arial" pitchFamily="34" charset="0"/>
                        <a:ea typeface="Times New Roman"/>
                        <a:cs typeface="Arial" pitchFamily="34" charset="0"/>
                      </a:endParaRPr>
                    </a:p>
                    <a:p>
                      <a:pPr algn="ctr">
                        <a:lnSpc>
                          <a:spcPct val="115000"/>
                        </a:lnSpc>
                        <a:spcAft>
                          <a:spcPts val="0"/>
                        </a:spcAft>
                      </a:pPr>
                      <a:r>
                        <a:rPr lang="ru-RU" sz="1400" i="1">
                          <a:latin typeface="Arial" pitchFamily="34" charset="0"/>
                          <a:ea typeface="Times New Roman"/>
                          <a:cs typeface="Arial" pitchFamily="34" charset="0"/>
                        </a:rPr>
                        <a:t>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0</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Умеренная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- 71</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Тяжелая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2</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0">
                <a:tc gridSpan="4">
                  <a:txBody>
                    <a:bodyPr/>
                    <a:lstStyle/>
                    <a:p>
                      <a:pPr marL="342900" lvl="0" indent="-342900" algn="ctr">
                        <a:lnSpc>
                          <a:spcPct val="115000"/>
                        </a:lnSpc>
                        <a:spcAft>
                          <a:spcPts val="0"/>
                        </a:spcAft>
                        <a:buSzPts val="1400"/>
                        <a:buFont typeface="+mj-lt"/>
                        <a:buAutoNum type="arabicPeriod"/>
                      </a:pPr>
                      <a:r>
                        <a:rPr lang="ru-RU" sz="1400" b="1" dirty="0" err="1">
                          <a:latin typeface="Arial" pitchFamily="34" charset="0"/>
                          <a:ea typeface="Times New Roman"/>
                          <a:cs typeface="Arial" pitchFamily="34" charset="0"/>
                        </a:rPr>
                        <a:t>Сформированность</a:t>
                      </a:r>
                      <a:r>
                        <a:rPr lang="ru-RU" sz="1400" b="1" dirty="0">
                          <a:latin typeface="Arial" pitchFamily="34" charset="0"/>
                          <a:ea typeface="Times New Roman"/>
                          <a:cs typeface="Arial" pitchFamily="34" charset="0"/>
                        </a:rPr>
                        <a:t> высших психических функций</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43833">
                <a:tc>
                  <a:txBody>
                    <a:bodyPr/>
                    <a:lstStyle/>
                    <a:p>
                      <a:pPr algn="ctr">
                        <a:lnSpc>
                          <a:spcPct val="115000"/>
                        </a:lnSpc>
                        <a:spcAft>
                          <a:spcPts val="0"/>
                        </a:spcAft>
                      </a:pPr>
                      <a:r>
                        <a:rPr lang="ru-RU" sz="1400" b="1" i="0" dirty="0">
                          <a:latin typeface="Arial" pitchFamily="34" charset="0"/>
                          <a:ea typeface="Times New Roman"/>
                          <a:cs typeface="Arial" pitchFamily="34" charset="0"/>
                        </a:rPr>
                        <a:t>Речь</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Понимание обращенной речи ограничено понятиями ближайшего окружения.</a:t>
                      </a:r>
                    </a:p>
                    <a:p>
                      <a:pPr algn="l">
                        <a:lnSpc>
                          <a:spcPct val="100000"/>
                        </a:lnSpc>
                        <a:spcAft>
                          <a:spcPts val="0"/>
                        </a:spcAft>
                      </a:pPr>
                      <a:r>
                        <a:rPr lang="ru-RU" sz="1400" dirty="0">
                          <a:latin typeface="Arial" pitchFamily="34" charset="0"/>
                          <a:ea typeface="Times New Roman"/>
                          <a:cs typeface="Arial" pitchFamily="34" charset="0"/>
                        </a:rPr>
                        <a:t>Преобладание пассивного словаря. Активный словарь беден. Трудности в построении фразы.</a:t>
                      </a:r>
                    </a:p>
                    <a:p>
                      <a:pPr algn="l">
                        <a:lnSpc>
                          <a:spcPct val="100000"/>
                        </a:lnSpc>
                        <a:spcAft>
                          <a:spcPts val="0"/>
                        </a:spcAft>
                      </a:pPr>
                      <a:r>
                        <a:rPr lang="ru-RU" sz="1400" dirty="0">
                          <a:latin typeface="Arial" pitchFamily="34" charset="0"/>
                          <a:ea typeface="Times New Roman"/>
                          <a:cs typeface="Arial" pitchFamily="34" charset="0"/>
                        </a:rPr>
                        <a:t>Речь может служить средством коммуникации, побуждения к  действию.</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Большие трудности в понимании обращенной речи.    Крайне ограничен  как активный, так и пассивный словарный запас.</a:t>
                      </a:r>
                    </a:p>
                    <a:p>
                      <a:pPr algn="l">
                        <a:lnSpc>
                          <a:spcPct val="100000"/>
                        </a:lnSpc>
                        <a:spcAft>
                          <a:spcPts val="0"/>
                        </a:spcAft>
                      </a:pPr>
                      <a:r>
                        <a:rPr lang="ru-RU" sz="1400" dirty="0">
                          <a:latin typeface="Arial" pitchFamily="34" charset="0"/>
                          <a:ea typeface="Times New Roman"/>
                          <a:cs typeface="Arial" pitchFamily="34" charset="0"/>
                        </a:rPr>
                        <a:t>Предпочтение отдается невербальным средствам коммуникации</a:t>
                      </a:r>
                      <a:r>
                        <a:rPr lang="ru-RU" sz="1400" dirty="0" smtClean="0">
                          <a:latin typeface="Arial" pitchFamily="34" charset="0"/>
                          <a:ea typeface="Times New Roman"/>
                          <a:cs typeface="Arial" pitchFamily="34" charset="0"/>
                        </a:rPr>
                        <a:t>.</a:t>
                      </a:r>
                    </a:p>
                    <a:p>
                      <a:pPr algn="l">
                        <a:lnSpc>
                          <a:spcPct val="100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Доступно пониманию небольшое  количество  слов бытового характера.</a:t>
                      </a:r>
                    </a:p>
                    <a:p>
                      <a:pPr algn="l">
                        <a:lnSpc>
                          <a:spcPct val="100000"/>
                        </a:lnSpc>
                        <a:spcAft>
                          <a:spcPts val="0"/>
                        </a:spcAft>
                      </a:pPr>
                      <a:r>
                        <a:rPr lang="ru-RU" sz="1400" dirty="0">
                          <a:latin typeface="Arial" pitchFamily="34" charset="0"/>
                          <a:ea typeface="Times New Roman"/>
                          <a:cs typeface="Arial" pitchFamily="34" charset="0"/>
                        </a:rPr>
                        <a:t>Необходимо побуждение  мимикой,  жестами, многократный  показ  и  совместные  действия.</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33">
                <a:tc>
                  <a:txBody>
                    <a:bodyPr/>
                    <a:lstStyle/>
                    <a:p>
                      <a:pPr marL="342900" lvl="0" indent="-342900" algn="ctr">
                        <a:lnSpc>
                          <a:spcPct val="115000"/>
                        </a:lnSpc>
                        <a:spcAft>
                          <a:spcPts val="0"/>
                        </a:spcAft>
                        <a:buSzPts val="1400"/>
                        <a:buFont typeface="+mj-lt"/>
                        <a:buNone/>
                      </a:pPr>
                      <a:r>
                        <a:rPr lang="ru-RU" sz="1400" b="1" dirty="0">
                          <a:latin typeface="Arial" pitchFamily="34" charset="0"/>
                          <a:ea typeface="Times New Roman"/>
                          <a:cs typeface="Arial" pitchFamily="34" charset="0"/>
                        </a:rPr>
                        <a:t>Бытовые навыки</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a:latin typeface="Arial" pitchFamily="34" charset="0"/>
                          <a:ea typeface="Times New Roman"/>
                          <a:cs typeface="Arial" pitchFamily="34" charset="0"/>
                        </a:rPr>
                        <a:t>Владеют элементарными навыками самообслуживания и выполняют несложные бытовые действия.</a:t>
                      </a:r>
                    </a:p>
                    <a:p>
                      <a:pPr algn="l">
                        <a:lnSpc>
                          <a:spcPct val="100000"/>
                        </a:lnSpc>
                        <a:spcAft>
                          <a:spcPts val="0"/>
                        </a:spcAft>
                      </a:pPr>
                      <a:r>
                        <a:rPr lang="ru-RU" sz="1400">
                          <a:latin typeface="Arial" pitchFamily="34" charset="0"/>
                          <a:ea typeface="Times New Roman"/>
                          <a:cs typeface="Arial" pitchFamily="34" charset="0"/>
                        </a:rPr>
                        <a:t>Способны контролировать свои физиологические потребности,  соблюдая гигиену.  В случаях затруднения используют помощь.</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676275" algn="l"/>
                        </a:tabLst>
                      </a:pPr>
                      <a:r>
                        <a:rPr lang="ru-RU" sz="1400">
                          <a:latin typeface="Arial" pitchFamily="34" charset="0"/>
                          <a:ea typeface="Times New Roman"/>
                          <a:cs typeface="Arial" pitchFamily="34" charset="0"/>
                        </a:rPr>
                        <a:t>Трудности самостоятельного  выполнения действий по самообслуживанию и овладения различными бытовыми навыками.</a:t>
                      </a:r>
                    </a:p>
                    <a:p>
                      <a:pPr algn="l">
                        <a:lnSpc>
                          <a:spcPct val="100000"/>
                        </a:lnSpc>
                        <a:spcAft>
                          <a:spcPts val="0"/>
                        </a:spcAft>
                        <a:tabLst>
                          <a:tab pos="676275" algn="l"/>
                        </a:tabLst>
                      </a:pPr>
                      <a:r>
                        <a:rPr lang="ru-RU" sz="1400">
                          <a:latin typeface="Arial" pitchFamily="34" charset="0"/>
                          <a:ea typeface="Times New Roman"/>
                          <a:cs typeface="Arial" pitchFamily="34" charset="0"/>
                        </a:rPr>
                        <a:t>Нуждаются в постоянной стимуляции и совместных действиях со взрослым.</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При обслуживании себя полная зависимость от других.</a:t>
                      </a:r>
                    </a:p>
                    <a:p>
                      <a:pPr algn="l">
                        <a:lnSpc>
                          <a:spcPct val="100000"/>
                        </a:lnSpc>
                        <a:spcAft>
                          <a:spcPts val="0"/>
                        </a:spcAft>
                      </a:pPr>
                      <a:r>
                        <a:rPr lang="ru-RU" sz="1400" dirty="0">
                          <a:latin typeface="Arial" pitchFamily="34" charset="0"/>
                          <a:ea typeface="Times New Roman"/>
                          <a:cs typeface="Arial" pitchFamily="34" charset="0"/>
                        </a:rPr>
                        <a:t>Не выполняют самостоятельно действий по личной гигиене.  При обслуживании себя зависят от взрослого.</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8534644" cy="707886"/>
          </a:xfrm>
          <a:prstGeom prst="rect">
            <a:avLst/>
          </a:prstGeom>
        </p:spPr>
        <p:txBody>
          <a:bodyPr wrap="none">
            <a:spAutoFit/>
          </a:bodyPr>
          <a:lstStyle/>
          <a:p>
            <a:r>
              <a:rPr lang="ru-RU" sz="4000" dirty="0" smtClean="0">
                <a:solidFill>
                  <a:schemeClr val="bg1"/>
                </a:solidFill>
                <a:latin typeface="Arial"/>
              </a:rPr>
              <a:t>Педагогическая дифференциация </a:t>
            </a:r>
            <a:endParaRPr lang="ru-RU" sz="40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085462066"/>
              </p:ext>
            </p:extLst>
          </p:nvPr>
        </p:nvGraphicFramePr>
        <p:xfrm>
          <a:off x="323528" y="1447800"/>
          <a:ext cx="8496944" cy="4708586"/>
        </p:xfrm>
        <a:graphic>
          <a:graphicData uri="http://schemas.openxmlformats.org/drawingml/2006/table">
            <a:tbl>
              <a:tblPr firstRow="1" bandRow="1">
                <a:tableStyleId>{F5AB1C69-6EDB-4FF4-983F-18BD219EF322}</a:tableStyleId>
              </a:tblPr>
              <a:tblGrid>
                <a:gridCol w="2124236"/>
                <a:gridCol w="2124236"/>
                <a:gridCol w="2124236"/>
                <a:gridCol w="2124236"/>
              </a:tblGrid>
              <a:tr h="1338258">
                <a:tc>
                  <a:txBody>
                    <a:bodyPr/>
                    <a:lstStyle/>
                    <a:p>
                      <a:pPr algn="ctr"/>
                      <a:r>
                        <a:rPr lang="ru-RU" sz="1300" b="1" baseline="0" dirty="0" smtClean="0">
                          <a:solidFill>
                            <a:schemeClr val="tx1"/>
                          </a:solidFill>
                          <a:latin typeface="Arial" pitchFamily="34" charset="0"/>
                          <a:cs typeface="Arial" pitchFamily="34" charset="0"/>
                        </a:rPr>
                        <a:t>1 группа обучающихся     </a:t>
                      </a:r>
                    </a:p>
                    <a:p>
                      <a:pPr algn="ctr"/>
                      <a:r>
                        <a:rPr lang="ru-RU" sz="1300" b="1" baseline="0" dirty="0" smtClean="0">
                          <a:solidFill>
                            <a:schemeClr val="tx1"/>
                          </a:solidFill>
                          <a:latin typeface="Arial" pitchFamily="34" charset="0"/>
                          <a:cs typeface="Arial" pitchFamily="34" charset="0"/>
                        </a:rPr>
                        <a:t> </a:t>
                      </a:r>
                    </a:p>
                    <a:p>
                      <a:pPr algn="ctr"/>
                      <a:r>
                        <a:rPr lang="ru-RU" sz="1300" b="1" baseline="0" dirty="0" smtClean="0">
                          <a:solidFill>
                            <a:schemeClr val="tx1"/>
                          </a:solidFill>
                          <a:latin typeface="Arial" pitchFamily="34" charset="0"/>
                          <a:cs typeface="Arial" pitchFamily="34" charset="0"/>
                        </a:rPr>
                        <a:t>Наиболее успешно овладевают программным материалом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300" b="1" baseline="0" dirty="0" smtClean="0">
                          <a:solidFill>
                            <a:schemeClr val="tx1"/>
                          </a:solidFill>
                          <a:latin typeface="Arial" pitchFamily="34" charset="0"/>
                          <a:cs typeface="Arial" pitchFamily="34" charset="0"/>
                        </a:rPr>
                        <a:t>2 группа обучающихся      </a:t>
                      </a:r>
                    </a:p>
                    <a:p>
                      <a:pPr algn="ctr"/>
                      <a:endParaRPr lang="ru-RU" sz="1300" b="1" baseline="0" dirty="0" smtClean="0">
                        <a:solidFill>
                          <a:schemeClr val="tx1"/>
                        </a:solidFill>
                        <a:latin typeface="Arial" pitchFamily="34" charset="0"/>
                        <a:cs typeface="Arial" pitchFamily="34" charset="0"/>
                      </a:endParaRPr>
                    </a:p>
                    <a:p>
                      <a:pPr algn="ctr"/>
                      <a:r>
                        <a:rPr lang="ru-RU" sz="1300" b="1" baseline="0" dirty="0" smtClean="0">
                          <a:solidFill>
                            <a:schemeClr val="tx1"/>
                          </a:solidFill>
                          <a:latin typeface="Arial" pitchFamily="34" charset="0"/>
                          <a:cs typeface="Arial" pitchFamily="34" charset="0"/>
                        </a:rPr>
                        <a:t>Испытывают некоторые трудности</a:t>
                      </a:r>
                    </a:p>
                    <a:p>
                      <a:endParaRPr lang="ru-RU" sz="1300" b="1"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300" b="1" baseline="0" dirty="0" smtClean="0">
                          <a:solidFill>
                            <a:schemeClr val="tx1"/>
                          </a:solidFill>
                          <a:latin typeface="Arial" pitchFamily="34" charset="0"/>
                          <a:cs typeface="Arial" pitchFamily="34" charset="0"/>
                        </a:rPr>
                        <a:t>3 группа обучающихся     </a:t>
                      </a:r>
                    </a:p>
                    <a:p>
                      <a:pPr algn="ctr"/>
                      <a:endParaRPr lang="ru-RU" sz="1300" b="1" baseline="0" dirty="0" smtClean="0">
                        <a:solidFill>
                          <a:schemeClr val="tx1"/>
                        </a:solidFill>
                        <a:latin typeface="Arial" pitchFamily="34" charset="0"/>
                        <a:cs typeface="Arial" pitchFamily="34" charset="0"/>
                      </a:endParaRPr>
                    </a:p>
                    <a:p>
                      <a:pPr algn="ctr"/>
                      <a:r>
                        <a:rPr lang="ru-RU" sz="1300" b="1" baseline="0" dirty="0" smtClean="0">
                          <a:solidFill>
                            <a:schemeClr val="tx1"/>
                          </a:solidFill>
                          <a:latin typeface="Arial" pitchFamily="34" charset="0"/>
                          <a:cs typeface="Arial" pitchFamily="34" charset="0"/>
                        </a:rPr>
                        <a:t>С трудом усваивают программный материал</a:t>
                      </a:r>
                    </a:p>
                    <a:p>
                      <a:endParaRPr lang="ru-RU" sz="1300" b="1" baseline="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300" b="1" baseline="0" dirty="0" smtClean="0">
                          <a:solidFill>
                            <a:schemeClr val="tx1"/>
                          </a:solidFill>
                          <a:effectLst/>
                          <a:latin typeface="Arial" pitchFamily="34" charset="0"/>
                          <a:ea typeface="Calibri" panose="020F0502020204030204" pitchFamily="34" charset="0"/>
                          <a:cs typeface="Arial" pitchFamily="34" charset="0"/>
                        </a:rPr>
                        <a:t>4 группа обучающихся   </a:t>
                      </a:r>
                    </a:p>
                    <a:p>
                      <a:pPr algn="ctr">
                        <a:lnSpc>
                          <a:spcPct val="115000"/>
                        </a:lnSpc>
                        <a:spcAft>
                          <a:spcPts val="0"/>
                        </a:spcAft>
                      </a:pPr>
                      <a:endParaRPr lang="ru-RU" sz="1300" b="1" baseline="0" dirty="0" smtClean="0">
                        <a:solidFill>
                          <a:schemeClr val="tx1"/>
                        </a:solidFill>
                        <a:effectLst/>
                        <a:latin typeface="Arial" pitchFamily="34" charset="0"/>
                        <a:ea typeface="Calibri" panose="020F0502020204030204" pitchFamily="34" charset="0"/>
                        <a:cs typeface="Arial" pitchFamily="34" charset="0"/>
                      </a:endParaRPr>
                    </a:p>
                    <a:p>
                      <a:pPr algn="ctr">
                        <a:lnSpc>
                          <a:spcPct val="115000"/>
                        </a:lnSpc>
                        <a:spcAft>
                          <a:spcPts val="0"/>
                        </a:spcAft>
                      </a:pPr>
                      <a:r>
                        <a:rPr lang="ru-RU" sz="1300" b="1" baseline="0" dirty="0" smtClean="0">
                          <a:solidFill>
                            <a:schemeClr val="tx1"/>
                          </a:solidFill>
                          <a:effectLst/>
                          <a:latin typeface="Arial" pitchFamily="34" charset="0"/>
                          <a:ea typeface="Calibri" panose="020F0502020204030204" pitchFamily="34" charset="0"/>
                          <a:cs typeface="Arial" pitchFamily="34" charset="0"/>
                        </a:rPr>
                        <a:t>Овладевают </a:t>
                      </a:r>
                      <a:r>
                        <a:rPr lang="ru-RU" sz="1300" b="1" baseline="0" dirty="0">
                          <a:solidFill>
                            <a:schemeClr val="tx1"/>
                          </a:solidFill>
                          <a:effectLst/>
                          <a:latin typeface="Arial" pitchFamily="34" charset="0"/>
                          <a:ea typeface="Calibri" panose="020F0502020204030204" pitchFamily="34" charset="0"/>
                          <a:cs typeface="Arial" pitchFamily="34" charset="0"/>
                        </a:rPr>
                        <a:t>учебным материалом на самом низком уровне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0328">
                <a:tc>
                  <a:txBody>
                    <a:bodyPr/>
                    <a:lstStyle/>
                    <a:p>
                      <a:pPr algn="ctr">
                        <a:lnSpc>
                          <a:spcPct val="115000"/>
                        </a:lnSpc>
                        <a:spcAft>
                          <a:spcPts val="0"/>
                        </a:spcAft>
                      </a:pPr>
                      <a:r>
                        <a:rPr lang="ru-RU" sz="1400" dirty="0">
                          <a:effectLst/>
                          <a:latin typeface="Arial" pitchFamily="34" charset="0"/>
                          <a:ea typeface="Calibri" panose="020F0502020204030204" pitchFamily="34" charset="0"/>
                          <a:cs typeface="Arial" pitchFamily="34" charset="0"/>
                        </a:rPr>
                        <a:t>В целом правильно решают предъявляемые задания; наиболее активны и самостоятельны в усвоении программного материала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400" dirty="0">
                          <a:effectLst/>
                          <a:latin typeface="Arial" pitchFamily="34" charset="0"/>
                          <a:ea typeface="Calibri" panose="020F0502020204030204" pitchFamily="34" charset="0"/>
                          <a:cs typeface="Arial" pitchFamily="34" charset="0"/>
                        </a:rPr>
                        <a:t>Более   замедленный темп продвижения; успешнее реализуют знания в конкретно заданных условиях; справляются с основными требованиями программы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400" dirty="0">
                          <a:effectLst/>
                          <a:latin typeface="Arial" pitchFamily="34" charset="0"/>
                          <a:ea typeface="Calibri" panose="020F0502020204030204" pitchFamily="34" charset="0"/>
                          <a:cs typeface="Arial" pitchFamily="34" charset="0"/>
                        </a:rPr>
                        <a:t>Отличаются  замедленной деятельностью, инертностью психических процессов, нарушением внимания, что приводит к ошибочному выполнению действий, обучаются по сниженной программе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400" dirty="0">
                          <a:effectLst/>
                          <a:latin typeface="Arial" pitchFamily="34" charset="0"/>
                          <a:ea typeface="Calibri" panose="020F0502020204030204" pitchFamily="34" charset="0"/>
                          <a:cs typeface="Arial" pitchFamily="34" charset="0"/>
                        </a:rPr>
                        <a:t>Испытывают значительные затруднения в обучении; основное содержание учебных предметов недоступно; обучаются по  индивидуальным программам, в которых дается система минимальных знаний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88486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8534644" cy="707886"/>
          </a:xfrm>
          <a:prstGeom prst="rect">
            <a:avLst/>
          </a:prstGeom>
        </p:spPr>
        <p:txBody>
          <a:bodyPr wrap="none">
            <a:spAutoFit/>
          </a:bodyPr>
          <a:lstStyle/>
          <a:p>
            <a:r>
              <a:rPr lang="ru-RU" sz="4000" dirty="0" smtClean="0">
                <a:solidFill>
                  <a:schemeClr val="bg1"/>
                </a:solidFill>
                <a:latin typeface="Arial"/>
              </a:rPr>
              <a:t>Педагогическая дифференциация </a:t>
            </a:r>
            <a:endParaRPr lang="ru-RU" sz="4000" dirty="0"/>
          </a:p>
        </p:txBody>
      </p:sp>
      <p:sp>
        <p:nvSpPr>
          <p:cNvPr id="6" name="Объект 2"/>
          <p:cNvSpPr>
            <a:spLocks noGrp="1"/>
          </p:cNvSpPr>
          <p:nvPr>
            <p:ph idx="1"/>
          </p:nvPr>
        </p:nvSpPr>
        <p:spPr>
          <a:xfrm>
            <a:off x="685800" y="980728"/>
            <a:ext cx="8062664" cy="5760640"/>
          </a:xfrm>
        </p:spPr>
        <p:txBody>
          <a:bodyPr/>
          <a:lstStyle/>
          <a:p>
            <a:pPr algn="just">
              <a:lnSpc>
                <a:spcPct val="150000"/>
              </a:lnSpc>
            </a:pPr>
            <a:r>
              <a:rPr lang="ru-RU" sz="1800" b="1" dirty="0">
                <a:solidFill>
                  <a:schemeClr val="tx1"/>
                </a:solidFill>
              </a:rPr>
              <a:t> 1  группу</a:t>
            </a:r>
            <a:r>
              <a:rPr lang="ru-RU" sz="1800" dirty="0">
                <a:solidFill>
                  <a:schemeClr val="tx1"/>
                </a:solidFill>
              </a:rPr>
              <a:t>  составляют  ученики,  наиболее  успешно  овладевающие  программным  материалом  в  процессе  фронтального  обучения.  Все  задания  ими,  как  правило,    выполняются  самостоятельно.  Они  не  испытывают  больших  затруднений  при  выполнении  измененного  задания,  в  основном  правильно  используют  имеющийся  опыт,  выполняя  новую  работу.  Умение  объяснять  свои  действия  словами  свидетельствует  о  сознательном  усвоении  этими  учащимися  программного  материала.  Им  доступен  некоторый  уровень  обобщения</a:t>
            </a:r>
            <a:r>
              <a:rPr lang="ru-RU" sz="1800" dirty="0" smtClean="0">
                <a:solidFill>
                  <a:schemeClr val="tx1"/>
                </a:solidFill>
              </a:rPr>
              <a:t>.  </a:t>
            </a:r>
            <a:r>
              <a:rPr lang="ru-RU" sz="1800" dirty="0">
                <a:solidFill>
                  <a:schemeClr val="tx1"/>
                </a:solidFill>
              </a:rPr>
              <a:t>Однако в условиях фронтальной работы  при  изучении  нового учебного материала  у  этих учащихся  все  же  проявляются  затруднения  в ориентировке и планировании  работы. Им бывает  нужна  дополнительная  помощь  в  умственных  трудовых  действиях.  Эту  помощь  они  используют  достаточно  эффективно</a:t>
            </a:r>
            <a:r>
              <a:rPr lang="ru-RU" sz="1800" dirty="0" smtClean="0">
                <a:solidFill>
                  <a:schemeClr val="tx1"/>
                </a:solidFill>
              </a:rPr>
              <a:t>.</a:t>
            </a:r>
          </a:p>
          <a:p>
            <a:endParaRPr lang="ru-RU" sz="1400" dirty="0" smtClean="0">
              <a:solidFill>
                <a:schemeClr val="tx1"/>
              </a:solidFill>
            </a:endParaRPr>
          </a:p>
          <a:p>
            <a:endParaRPr lang="ru-RU" sz="1400" dirty="0"/>
          </a:p>
          <a:p>
            <a:endParaRPr lang="ru-RU" sz="1400" dirty="0">
              <a:latin typeface="Batang" panose="02030600000101010101" pitchFamily="18" charset="-127"/>
              <a:ea typeface="Batang" panose="02030600000101010101" pitchFamily="18" charset="-127"/>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884867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8534644" cy="707886"/>
          </a:xfrm>
          <a:prstGeom prst="rect">
            <a:avLst/>
          </a:prstGeom>
        </p:spPr>
        <p:txBody>
          <a:bodyPr wrap="none">
            <a:spAutoFit/>
          </a:bodyPr>
          <a:lstStyle/>
          <a:p>
            <a:r>
              <a:rPr lang="ru-RU" sz="4000" dirty="0" smtClean="0">
                <a:solidFill>
                  <a:schemeClr val="bg1"/>
                </a:solidFill>
                <a:latin typeface="Arial"/>
              </a:rPr>
              <a:t>Педагогическая дифференциация </a:t>
            </a:r>
            <a:endParaRPr lang="ru-RU" sz="4000" dirty="0"/>
          </a:p>
        </p:txBody>
      </p:sp>
      <p:sp>
        <p:nvSpPr>
          <p:cNvPr id="6" name="Объект 2"/>
          <p:cNvSpPr>
            <a:spLocks noGrp="1"/>
          </p:cNvSpPr>
          <p:nvPr>
            <p:ph idx="1"/>
          </p:nvPr>
        </p:nvSpPr>
        <p:spPr>
          <a:xfrm>
            <a:off x="285720" y="980728"/>
            <a:ext cx="8462744" cy="5760640"/>
          </a:xfrm>
        </p:spPr>
        <p:txBody>
          <a:bodyPr>
            <a:normAutofit/>
          </a:bodyPr>
          <a:lstStyle/>
          <a:p>
            <a:pPr>
              <a:lnSpc>
                <a:spcPct val="150000"/>
              </a:lnSpc>
            </a:pPr>
            <a:r>
              <a:rPr lang="ru-RU" sz="1600" b="1" dirty="0" smtClean="0">
                <a:solidFill>
                  <a:schemeClr val="tx1"/>
                </a:solidFill>
                <a:latin typeface="Arial" pitchFamily="34" charset="0"/>
                <a:cs typeface="Arial" pitchFamily="34" charset="0"/>
              </a:rPr>
              <a:t>Учащиеся  II  группы</a:t>
            </a:r>
            <a:r>
              <a:rPr lang="ru-RU" sz="1600" dirty="0" smtClean="0">
                <a:solidFill>
                  <a:schemeClr val="tx1"/>
                </a:solidFill>
                <a:latin typeface="Arial" pitchFamily="34" charset="0"/>
                <a:cs typeface="Arial" pitchFamily="34" charset="0"/>
              </a:rPr>
              <a:t>  также  достаточно  успешно  обучаются  в  классе.  В  ходе  обучения эти  дети испытывают большие  трудности,  чем  ученики I  группы.  Они в основном  понимают фронтальное объяснение  учителя,  неплохо  запоминают  изучаемый  материал,  но   не  в  состоянии  сделать  элементарные  выводы  и  обобщения  без  помощи  учителя.  Они  нуждаются  в  активизирующей  и  организующей  помощи  учителя.</a:t>
            </a:r>
            <a:endParaRPr lang="ru-RU" sz="1100" b="1" dirty="0" smtClean="0">
              <a:solidFill>
                <a:schemeClr val="tx1"/>
              </a:solidFill>
              <a:latin typeface="Arial" pitchFamily="34" charset="0"/>
              <a:cs typeface="Arial" pitchFamily="34" charset="0"/>
            </a:endParaRPr>
          </a:p>
          <a:p>
            <a:pPr algn="just">
              <a:lnSpc>
                <a:spcPct val="150000"/>
              </a:lnSpc>
              <a:buNone/>
            </a:pPr>
            <a:r>
              <a:rPr lang="ru-RU" sz="1600" b="1" dirty="0" smtClean="0">
                <a:solidFill>
                  <a:schemeClr val="tx1"/>
                </a:solidFill>
                <a:latin typeface="Arial" pitchFamily="34" charset="0"/>
                <a:cs typeface="Arial" pitchFamily="34" charset="0"/>
              </a:rPr>
              <a:t>      Школьники  III  группы</a:t>
            </a:r>
            <a:r>
              <a:rPr lang="ru-RU" sz="1600" dirty="0" smtClean="0">
                <a:solidFill>
                  <a:schemeClr val="tx1"/>
                </a:solidFill>
                <a:latin typeface="Arial" pitchFamily="34" charset="0"/>
                <a:cs typeface="Arial" pitchFamily="34" charset="0"/>
              </a:rPr>
              <a:t>  в  процессе  обучения  преодолевают  инертность.  Значительная  помощь  им  бывает  нужна  главным  образом  в  начале  выполнения  задания,  после  чего  они  могут  работать  более  самостоятельно,  пока  не  встретятся  с новой  трудностью.  Деятельность  этих  учеников  нужно  постоянно  организовывать,  пока  они  не  поймут  основного   в  изучаемом  материале.  После  этого  они  увереннее  выполняют  задания  и  лучше  дают  словесный  отчет  о  нем.  Это  говорит  хотя  и  о  затрудненном,  но  в  определенной  мере  осознанном  процессе  усвоения.</a:t>
            </a:r>
          </a:p>
          <a:p>
            <a:pPr>
              <a:lnSpc>
                <a:spcPct val="150000"/>
              </a:lnSpc>
            </a:pPr>
            <a:endParaRPr lang="ru-RU" sz="1600" dirty="0" smtClean="0"/>
          </a:p>
          <a:p>
            <a:pPr>
              <a:lnSpc>
                <a:spcPct val="150000"/>
              </a:lnSpc>
            </a:pPr>
            <a:endParaRPr lang="ru-RU" sz="1600" dirty="0"/>
          </a:p>
          <a:p>
            <a:pPr>
              <a:lnSpc>
                <a:spcPct val="150000"/>
              </a:lnSpc>
            </a:pPr>
            <a:endParaRPr lang="ru-RU" sz="1600" dirty="0">
              <a:latin typeface="Batang" panose="02030600000101010101" pitchFamily="18" charset="-127"/>
              <a:ea typeface="Batang" panose="02030600000101010101" pitchFamily="18" charset="-127"/>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884867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8534644" cy="707886"/>
          </a:xfrm>
          <a:prstGeom prst="rect">
            <a:avLst/>
          </a:prstGeom>
        </p:spPr>
        <p:txBody>
          <a:bodyPr wrap="none">
            <a:spAutoFit/>
          </a:bodyPr>
          <a:lstStyle/>
          <a:p>
            <a:r>
              <a:rPr lang="ru-RU" sz="4000" dirty="0" smtClean="0">
                <a:solidFill>
                  <a:schemeClr val="bg1"/>
                </a:solidFill>
                <a:latin typeface="Arial"/>
              </a:rPr>
              <a:t>Педагогическая дифференциация </a:t>
            </a:r>
            <a:endParaRPr lang="ru-RU" sz="4000" dirty="0"/>
          </a:p>
        </p:txBody>
      </p:sp>
      <p:sp>
        <p:nvSpPr>
          <p:cNvPr id="7" name="Объект 2"/>
          <p:cNvSpPr>
            <a:spLocks noGrp="1"/>
          </p:cNvSpPr>
          <p:nvPr>
            <p:ph idx="1"/>
          </p:nvPr>
        </p:nvSpPr>
        <p:spPr>
          <a:xfrm>
            <a:off x="428596" y="1357298"/>
            <a:ext cx="8143932" cy="5242520"/>
          </a:xfrm>
        </p:spPr>
        <p:txBody>
          <a:bodyPr>
            <a:normAutofit lnSpcReduction="10000"/>
          </a:bodyPr>
          <a:lstStyle/>
          <a:p>
            <a:pPr algn="just">
              <a:lnSpc>
                <a:spcPct val="150000"/>
              </a:lnSpc>
            </a:pPr>
            <a:r>
              <a:rPr lang="ru-RU" sz="1700" b="1" dirty="0">
                <a:solidFill>
                  <a:schemeClr val="tx1"/>
                </a:solidFill>
                <a:latin typeface="Arial" pitchFamily="34" charset="0"/>
                <a:cs typeface="Arial" pitchFamily="34" charset="0"/>
              </a:rPr>
              <a:t> К  IV  группе</a:t>
            </a:r>
            <a:r>
              <a:rPr lang="ru-RU" sz="1700" dirty="0">
                <a:solidFill>
                  <a:schemeClr val="tx1"/>
                </a:solidFill>
                <a:latin typeface="Arial" pitchFamily="34" charset="0"/>
                <a:cs typeface="Arial" pitchFamily="34" charset="0"/>
              </a:rPr>
              <a:t>  относятся  учащиеся,  которые  овладевают  учебным  материалом  </a:t>
            </a:r>
            <a:r>
              <a:rPr lang="ru-RU" sz="1700" dirty="0" smtClean="0">
                <a:solidFill>
                  <a:schemeClr val="tx1"/>
                </a:solidFill>
                <a:latin typeface="Arial" pitchFamily="34" charset="0"/>
                <a:cs typeface="Arial" pitchFamily="34" charset="0"/>
              </a:rPr>
              <a:t> </a:t>
            </a:r>
            <a:r>
              <a:rPr lang="ru-RU" sz="1700" dirty="0">
                <a:solidFill>
                  <a:schemeClr val="tx1"/>
                </a:solidFill>
                <a:latin typeface="Arial" pitchFamily="34" charset="0"/>
                <a:cs typeface="Arial" pitchFamily="34" charset="0"/>
              </a:rPr>
              <a:t>на  самом  низком  уровне.  При  этом  только  фронтального  обучения  для  них  недостаточно.  Они  нуждаются  в  выполнении  большого  количества  упражнений, ведения  дополнительных приемов обучения, постоянном контроле и  подсказках во время выполнения  работ. Сделать  выводы с некоторой долей  самостоятельности,  использовать  прошлый  опыт  им  недоступно.  Учащимся  требуется  четкое  неоднократное  объяснение  учителя  при  выполнении  любого  задания. </a:t>
            </a:r>
            <a:r>
              <a:rPr lang="ru-RU" sz="1700" dirty="0" smtClean="0">
                <a:solidFill>
                  <a:schemeClr val="tx1"/>
                </a:solidFill>
                <a:latin typeface="Arial" pitchFamily="34" charset="0"/>
                <a:cs typeface="Arial" pitchFamily="34" charset="0"/>
              </a:rPr>
              <a:t>Эти  </a:t>
            </a:r>
            <a:r>
              <a:rPr lang="ru-RU" sz="1700" dirty="0">
                <a:solidFill>
                  <a:schemeClr val="tx1"/>
                </a:solidFill>
                <a:latin typeface="Arial" pitchFamily="34" charset="0"/>
                <a:cs typeface="Arial" pitchFamily="34" charset="0"/>
              </a:rPr>
              <a:t>школьники  не  видят  ошибок  в  работе,  им  требуется  конкретное  указание  на  них  и  объяснение  к  исправлению.  Каждое  последующее  задание  воспринимается  ими  как  новое.  Знания  усваиваются  чисто  механически,  быстро  забываются.  Они  могут  усвоить  значительно  меньший  объем  знаний  и  умений,  чем  предлагается  программой </a:t>
            </a:r>
            <a:r>
              <a:rPr lang="ru-RU" sz="1700" dirty="0" smtClean="0">
                <a:solidFill>
                  <a:schemeClr val="tx1"/>
                </a:solidFill>
                <a:latin typeface="Arial" pitchFamily="34" charset="0"/>
                <a:cs typeface="Arial" pitchFamily="34" charset="0"/>
              </a:rPr>
              <a:t>  </a:t>
            </a:r>
            <a:r>
              <a:rPr lang="ru-RU" sz="1700" dirty="0">
                <a:solidFill>
                  <a:schemeClr val="tx1"/>
                </a:solidFill>
                <a:latin typeface="Arial" pitchFamily="34" charset="0"/>
                <a:cs typeface="Arial" pitchFamily="34" charset="0"/>
              </a:rPr>
              <a:t>школы.</a:t>
            </a:r>
          </a:p>
          <a:p>
            <a:endParaRPr lang="ru-RU" sz="1600" dirty="0"/>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88486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1878015" cy="707886"/>
          </a:xfrm>
          <a:prstGeom prst="rect">
            <a:avLst/>
          </a:prstGeom>
        </p:spPr>
        <p:txBody>
          <a:bodyPr wrap="none">
            <a:spAutoFit/>
          </a:bodyPr>
          <a:lstStyle/>
          <a:p>
            <a:r>
              <a:rPr lang="ru-RU" sz="4000" dirty="0" smtClean="0">
                <a:solidFill>
                  <a:schemeClr val="bg1"/>
                </a:solidFill>
                <a:latin typeface="Arial"/>
              </a:rPr>
              <a:t>Вывод:</a:t>
            </a:r>
            <a:endParaRPr lang="ru-RU" sz="4000" dirty="0"/>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8" name="Прямоугольник 7"/>
          <p:cNvSpPr/>
          <p:nvPr/>
        </p:nvSpPr>
        <p:spPr>
          <a:xfrm>
            <a:off x="214283" y="1785926"/>
            <a:ext cx="8715436" cy="4708981"/>
          </a:xfrm>
          <a:prstGeom prst="rect">
            <a:avLst/>
          </a:prstGeom>
        </p:spPr>
        <p:txBody>
          <a:bodyPr wrap="square">
            <a:spAutoFit/>
          </a:bodyPr>
          <a:lstStyle/>
          <a:p>
            <a:pPr marL="457200" indent="-457200">
              <a:lnSpc>
                <a:spcPct val="150000"/>
              </a:lnSpc>
              <a:buAutoNum type="arabicPeriod"/>
            </a:pPr>
            <a:r>
              <a:rPr lang="ru-RU" altLang="ru-RU" sz="2000" b="1" dirty="0" smtClean="0">
                <a:latin typeface="Arial" pitchFamily="34" charset="0"/>
                <a:cs typeface="Arial" pitchFamily="34" charset="0"/>
              </a:rPr>
              <a:t>Учащиеся с легкой степенью умственной отсталости имеют различные возможности по степени усвоения программного материала</a:t>
            </a:r>
          </a:p>
          <a:p>
            <a:pPr marL="457200" indent="-457200">
              <a:lnSpc>
                <a:spcPct val="150000"/>
              </a:lnSpc>
            </a:pPr>
            <a:endParaRPr lang="ru-RU" altLang="ru-RU" sz="2000" b="1" dirty="0" smtClean="0">
              <a:latin typeface="Arial" pitchFamily="34" charset="0"/>
              <a:cs typeface="Arial" pitchFamily="34" charset="0"/>
            </a:endParaRPr>
          </a:p>
          <a:p>
            <a:pPr>
              <a:lnSpc>
                <a:spcPct val="150000"/>
              </a:lnSpc>
            </a:pPr>
            <a:r>
              <a:rPr lang="ru-RU" sz="2000" b="1" dirty="0" smtClean="0">
                <a:latin typeface="Arial" pitchFamily="34" charset="0"/>
                <a:cs typeface="Arial" pitchFamily="34" charset="0"/>
              </a:rPr>
              <a:t>2. Требуется разработка специальных форм и методов обучения с учетом рекомендаций специалистов для конкретного ребенка</a:t>
            </a:r>
          </a:p>
          <a:p>
            <a:pPr>
              <a:lnSpc>
                <a:spcPct val="150000"/>
              </a:lnSpc>
            </a:pPr>
            <a:endParaRPr lang="ru-RU" sz="2000" b="1" dirty="0" smtClean="0">
              <a:latin typeface="Arial" pitchFamily="34" charset="0"/>
              <a:cs typeface="Arial" pitchFamily="34" charset="0"/>
            </a:endParaRPr>
          </a:p>
          <a:p>
            <a:pPr>
              <a:lnSpc>
                <a:spcPct val="150000"/>
              </a:lnSpc>
            </a:pPr>
            <a:r>
              <a:rPr lang="ru-RU" sz="2000" b="1" dirty="0" smtClean="0">
                <a:latin typeface="Arial" pitchFamily="34" charset="0"/>
                <a:cs typeface="Arial" pitchFamily="34" charset="0"/>
              </a:rPr>
              <a:t>3. Создавать </a:t>
            </a:r>
            <a:r>
              <a:rPr lang="ru-RU" sz="2000" b="1" dirty="0" err="1" smtClean="0">
                <a:latin typeface="Arial" pitchFamily="34" charset="0"/>
                <a:cs typeface="Arial" pitchFamily="34" charset="0"/>
              </a:rPr>
              <a:t>коррекционно</a:t>
            </a:r>
            <a:r>
              <a:rPr lang="ru-RU" sz="2000" b="1" dirty="0" smtClean="0">
                <a:latin typeface="Arial" pitchFamily="34" charset="0"/>
                <a:cs typeface="Arial" pitchFamily="34" charset="0"/>
              </a:rPr>
              <a:t> – развивающие условия в соответствии с индивидуальными особенностями и с опорой на зону ближайшего развития</a:t>
            </a:r>
            <a:endParaRPr lang="ru-RU" sz="2000" dirty="0"/>
          </a:p>
        </p:txBody>
      </p:sp>
    </p:spTree>
    <p:extLst>
      <p:ext uri="{BB962C8B-B14F-4D97-AF65-F5344CB8AC3E}">
        <p14:creationId xmlns:p14="http://schemas.microsoft.com/office/powerpoint/2010/main" val="884867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DF370374-19C0-0D42-A727-1E55DBE1469A}"/>
              </a:ext>
            </a:extLst>
          </p:cNvPr>
          <p:cNvSpPr/>
          <p:nvPr/>
        </p:nvSpPr>
        <p:spPr>
          <a:xfrm>
            <a:off x="785786" y="214290"/>
            <a:ext cx="7239000" cy="1384995"/>
          </a:xfrm>
          <a:prstGeom prst="rect">
            <a:avLst/>
          </a:prstGeom>
        </p:spPr>
        <p:txBody>
          <a:bodyPr>
            <a:spAutoFit/>
          </a:bodyPr>
          <a:lstStyle/>
          <a:p>
            <a:pPr algn="ctr">
              <a:defRPr/>
            </a:pPr>
            <a:r>
              <a:rPr lang="ru-RU" sz="2800" b="1" dirty="0">
                <a:solidFill>
                  <a:schemeClr val="accent2">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Опыт создания программы обучения ребенка с ограниченными возможностями здоровья</a:t>
            </a:r>
            <a:r>
              <a:rPr lang="ru-RU" sz="2800" dirty="0">
                <a:solidFill>
                  <a:schemeClr val="accent2">
                    <a:lumMod val="20000"/>
                    <a:lumOff val="80000"/>
                  </a:schemeClr>
                </a:solidFill>
              </a:rPr>
              <a:t> </a:t>
            </a:r>
          </a:p>
        </p:txBody>
      </p:sp>
      <p:sp>
        <p:nvSpPr>
          <p:cNvPr id="4" name="Text Box 7"/>
          <p:cNvSpPr txBox="1">
            <a:spLocks noChangeArrowheads="1"/>
          </p:cNvSpPr>
          <p:nvPr/>
        </p:nvSpPr>
        <p:spPr bwMode="gray">
          <a:xfrm>
            <a:off x="857224" y="2357430"/>
            <a:ext cx="7500990" cy="3699474"/>
          </a:xfrm>
          <a:prstGeom prst="rect">
            <a:avLst/>
          </a:prstGeom>
          <a:noFill/>
          <a:ln w="9525" algn="ctr">
            <a:noFill/>
            <a:miter lim="800000"/>
            <a:headEnd/>
            <a:tailEnd/>
          </a:ln>
        </p:spPr>
        <p:txBody>
          <a:bodyPr wrap="square">
            <a:spAutoFit/>
          </a:bodyPr>
          <a:lstStyle/>
          <a:p>
            <a:pPr algn="just">
              <a:lnSpc>
                <a:spcPct val="130000"/>
              </a:lnSpc>
            </a:pPr>
            <a:r>
              <a:rPr lang="ru-RU" altLang="ru-RU" sz="2800" b="1" dirty="0" smtClean="0">
                <a:latin typeface="Arial" pitchFamily="34" charset="0"/>
                <a:cs typeface="Arial" pitchFamily="34" charset="0"/>
              </a:rPr>
              <a:t>Основная цель: </a:t>
            </a:r>
            <a:r>
              <a:rPr lang="ru-RU" altLang="ru-RU" sz="2800" dirty="0" smtClean="0">
                <a:latin typeface="Arial" pitchFamily="34" charset="0"/>
                <a:cs typeface="Arial" pitchFamily="34" charset="0"/>
              </a:rPr>
              <a:t>оказание </a:t>
            </a:r>
            <a:r>
              <a:rPr lang="ru-RU" altLang="ru-RU" sz="2800" dirty="0">
                <a:latin typeface="Arial" pitchFamily="34" charset="0"/>
                <a:cs typeface="Arial" pitchFamily="34" charset="0"/>
              </a:rPr>
              <a:t>практической помощи работникам общеобразовательных школ</a:t>
            </a:r>
            <a:r>
              <a:rPr lang="en-US" altLang="ru-RU" sz="2800" dirty="0">
                <a:latin typeface="Arial" pitchFamily="34" charset="0"/>
                <a:cs typeface="Arial" pitchFamily="34" charset="0"/>
              </a:rPr>
              <a:t> </a:t>
            </a:r>
            <a:r>
              <a:rPr lang="ru-RU" altLang="ru-RU" sz="2800" dirty="0">
                <a:latin typeface="Arial" pitchFamily="34" charset="0"/>
                <a:cs typeface="Arial" pitchFamily="34" charset="0"/>
              </a:rPr>
              <a:t>города в разработке адаптированной основной образовательной программы для обучающихся с умственной отсталостью (интеллектуальными нарушениями).</a:t>
            </a:r>
            <a:endParaRPr lang="ru-RU" altLang="ru-RU" sz="2800" b="1" dirty="0">
              <a:solidFill>
                <a:schemeClr val="bg1"/>
              </a:solidFill>
              <a:latin typeface="Arial" pitchFamily="34" charset="0"/>
              <a:cs typeface="Arial" pitchFamily="34" charset="0"/>
            </a:endParaRPr>
          </a:p>
          <a:p>
            <a:endParaRPr lang="en-US" altLang="ru-RU" sz="1600" dirty="0">
              <a:solidFill>
                <a:srgbClr val="000000"/>
              </a:solidFill>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66482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
          <p:cNvGrpSpPr>
            <a:grpSpLocks/>
          </p:cNvGrpSpPr>
          <p:nvPr/>
        </p:nvGrpSpPr>
        <p:grpSpPr bwMode="auto">
          <a:xfrm>
            <a:off x="285720" y="304800"/>
            <a:ext cx="4214842" cy="7839108"/>
            <a:chOff x="720" y="1296"/>
            <a:chExt cx="1363" cy="2620"/>
          </a:xfrm>
        </p:grpSpPr>
        <p:sp>
          <p:nvSpPr>
            <p:cNvPr id="17"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tLang="ru-RU"/>
            </a:p>
          </p:txBody>
        </p:sp>
        <p:sp>
          <p:nvSpPr>
            <p:cNvPr id="18"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tLang="ru-RU"/>
            </a:p>
          </p:txBody>
        </p:sp>
        <p:sp>
          <p:nvSpPr>
            <p:cNvPr id="19"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tLang="ru-RU"/>
            </a:p>
          </p:txBody>
        </p:sp>
        <p:sp>
          <p:nvSpPr>
            <p:cNvPr id="20"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tLang="ru-RU"/>
            </a:p>
          </p:txBody>
        </p:sp>
        <p:grpSp>
          <p:nvGrpSpPr>
            <p:cNvPr id="21" name="Group 10"/>
            <p:cNvGrpSpPr>
              <a:grpSpLocks/>
            </p:cNvGrpSpPr>
            <p:nvPr/>
          </p:nvGrpSpPr>
          <p:grpSpPr bwMode="auto">
            <a:xfrm>
              <a:off x="1189" y="1296"/>
              <a:ext cx="405" cy="405"/>
              <a:chOff x="1289" y="582"/>
              <a:chExt cx="668" cy="668"/>
            </a:xfrm>
          </p:grpSpPr>
          <p:sp>
            <p:nvSpPr>
              <p:cNvPr id="24"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ltLang="ru-RU"/>
              </a:p>
            </p:txBody>
          </p:sp>
          <p:sp>
            <p:nvSpPr>
              <p:cNvPr id="25"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26"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tLang="ru-RU"/>
              </a:p>
            </p:txBody>
          </p:sp>
          <p:sp>
            <p:nvSpPr>
              <p:cNvPr id="27"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28"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grpSp>
        <p:sp>
          <p:nvSpPr>
            <p:cNvPr id="22" name="Text Box 16"/>
            <p:cNvSpPr txBox="1">
              <a:spLocks noChangeArrowheads="1"/>
            </p:cNvSpPr>
            <p:nvPr/>
          </p:nvSpPr>
          <p:spPr bwMode="gray">
            <a:xfrm>
              <a:off x="1327" y="1359"/>
              <a:ext cx="136" cy="214"/>
            </a:xfrm>
            <a:prstGeom prst="rect">
              <a:avLst/>
            </a:prstGeom>
            <a:noFill/>
            <a:ln w="9525" algn="ctr">
              <a:noFill/>
              <a:miter lim="800000"/>
              <a:headEnd/>
              <a:tailEnd/>
            </a:ln>
          </p:spPr>
          <p:txBody>
            <a:bodyPr wrap="none">
              <a:spAutoFit/>
            </a:bodyPr>
            <a:lstStyle/>
            <a:p>
              <a:r>
                <a:rPr lang="en-US" altLang="ru-RU" sz="3200" b="1">
                  <a:solidFill>
                    <a:srgbClr val="336699"/>
                  </a:solidFill>
                </a:rPr>
                <a:t>1</a:t>
              </a:r>
            </a:p>
          </p:txBody>
        </p:sp>
        <p:sp>
          <p:nvSpPr>
            <p:cNvPr id="23" name="Text Box 17"/>
            <p:cNvSpPr txBox="1">
              <a:spLocks noChangeArrowheads="1"/>
            </p:cNvSpPr>
            <p:nvPr/>
          </p:nvSpPr>
          <p:spPr bwMode="gray">
            <a:xfrm>
              <a:off x="768" y="1647"/>
              <a:ext cx="1239" cy="2269"/>
            </a:xfrm>
            <a:prstGeom prst="rect">
              <a:avLst/>
            </a:prstGeom>
            <a:noFill/>
            <a:ln w="9525" algn="ctr">
              <a:noFill/>
              <a:miter lim="800000"/>
              <a:headEnd/>
              <a:tailEnd/>
            </a:ln>
          </p:spPr>
          <p:txBody>
            <a:bodyPr wrap="square">
              <a:spAutoFit/>
            </a:bodyPr>
            <a:lstStyle/>
            <a:p>
              <a:pPr>
                <a:lnSpc>
                  <a:spcPct val="130000"/>
                </a:lnSpc>
              </a:pPr>
              <a:r>
                <a:rPr lang="ru-RU" altLang="ru-RU" sz="1600" b="1" dirty="0">
                  <a:latin typeface="Arial" pitchFamily="34" charset="0"/>
                  <a:cs typeface="Arial" pitchFamily="34" charset="0"/>
                </a:rPr>
                <a:t>Адаптированная основная образовательная программа (АООП) общего образования обучающихся с умственной отсталостью</a:t>
              </a:r>
              <a:r>
                <a:rPr lang="ru-RU" altLang="ru-RU" sz="1600" dirty="0">
                  <a:latin typeface="Arial" pitchFamily="34" charset="0"/>
                  <a:cs typeface="Arial" pitchFamily="34" charset="0"/>
                </a:rPr>
                <a:t> </a:t>
              </a:r>
              <a:r>
                <a:rPr lang="ru-RU" altLang="ru-RU" sz="1600" b="1" dirty="0">
                  <a:latin typeface="Arial" pitchFamily="34" charset="0"/>
                  <a:cs typeface="Arial" pitchFamily="34" charset="0"/>
                </a:rPr>
                <a:t>(интеллектуальными нарушениями) </a:t>
              </a:r>
              <a:r>
                <a:rPr lang="ru-RU" altLang="ru-RU" sz="1600" dirty="0">
                  <a:latin typeface="Arial" pitchFamily="34" charset="0"/>
                  <a:cs typeface="Arial" pitchFamily="34" charset="0"/>
                </a:rPr>
                <a:t>― это образовательная программа, адаптированная для обучения этой категории обучающихся с учетом особенностей их психофизического развития, индивидуальных возможностей, обеспечивающая коррекцию нарушений развития и социальную адаптацию. </a:t>
              </a: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ru-RU" altLang="ru-RU" sz="1400" dirty="0">
                <a:solidFill>
                  <a:srgbClr val="000000"/>
                </a:solidFill>
                <a:latin typeface="Verdana" pitchFamily="34" charset="0"/>
                <a:ea typeface="Calibri" pitchFamily="34" charset="0"/>
                <a:cs typeface="Times New Roman" pitchFamily="18" charset="0"/>
              </a:endParaRPr>
            </a:p>
            <a:p>
              <a:endParaRPr lang="en-US" altLang="ru-RU" sz="1400" dirty="0">
                <a:solidFill>
                  <a:srgbClr val="000000"/>
                </a:solidFill>
                <a:latin typeface="Verdana" pitchFamily="34" charset="0"/>
                <a:ea typeface="Calibri" pitchFamily="34" charset="0"/>
                <a:cs typeface="Times New Roman" pitchFamily="18" charset="0"/>
              </a:endParaRPr>
            </a:p>
          </p:txBody>
        </p:sp>
      </p:grpSp>
      <p:grpSp>
        <p:nvGrpSpPr>
          <p:cNvPr id="29" name="Group 18"/>
          <p:cNvGrpSpPr>
            <a:grpSpLocks/>
          </p:cNvGrpSpPr>
          <p:nvPr/>
        </p:nvGrpSpPr>
        <p:grpSpPr bwMode="auto">
          <a:xfrm>
            <a:off x="4500562" y="357166"/>
            <a:ext cx="4465639" cy="7715304"/>
            <a:chOff x="2208" y="1296"/>
            <a:chExt cx="1363" cy="2595"/>
          </a:xfrm>
        </p:grpSpPr>
        <p:sp>
          <p:nvSpPr>
            <p:cNvPr id="30" name="AutoShape 19"/>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endParaRPr lang="ru-RU" altLang="ru-RU"/>
            </a:p>
          </p:txBody>
        </p:sp>
        <p:sp>
          <p:nvSpPr>
            <p:cNvPr id="31" name="AutoShape 20"/>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endParaRPr lang="ru-RU" altLang="ru-RU"/>
            </a:p>
          </p:txBody>
        </p:sp>
        <p:sp>
          <p:nvSpPr>
            <p:cNvPr id="32" name="AutoShape 21"/>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endParaRPr lang="ru-RU" altLang="ru-RU"/>
            </a:p>
          </p:txBody>
        </p:sp>
        <p:sp>
          <p:nvSpPr>
            <p:cNvPr id="33" name="AutoShape 22"/>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endParaRPr lang="ru-RU" altLang="ru-RU"/>
            </a:p>
          </p:txBody>
        </p:sp>
        <p:sp>
          <p:nvSpPr>
            <p:cNvPr id="34"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ru-RU" altLang="ru-RU"/>
            </a:p>
          </p:txBody>
        </p:sp>
        <p:sp>
          <p:nvSpPr>
            <p:cNvPr id="35"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36"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tLang="ru-RU"/>
            </a:p>
          </p:txBody>
        </p:sp>
        <p:sp>
          <p:nvSpPr>
            <p:cNvPr id="37"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38"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sp>
          <p:nvSpPr>
            <p:cNvPr id="39" name="Text Box 28"/>
            <p:cNvSpPr txBox="1">
              <a:spLocks noChangeArrowheads="1"/>
            </p:cNvSpPr>
            <p:nvPr/>
          </p:nvSpPr>
          <p:spPr bwMode="gray">
            <a:xfrm>
              <a:off x="2831" y="1379"/>
              <a:ext cx="132" cy="209"/>
            </a:xfrm>
            <a:prstGeom prst="rect">
              <a:avLst/>
            </a:prstGeom>
            <a:noFill/>
            <a:ln w="9525" algn="ctr">
              <a:noFill/>
              <a:miter lim="800000"/>
              <a:headEnd/>
              <a:tailEnd/>
            </a:ln>
          </p:spPr>
          <p:txBody>
            <a:bodyPr wrap="none">
              <a:spAutoFit/>
            </a:bodyPr>
            <a:lstStyle/>
            <a:p>
              <a:r>
                <a:rPr lang="en-US" altLang="ru-RU" sz="3200" b="1">
                  <a:solidFill>
                    <a:srgbClr val="336699"/>
                  </a:solidFill>
                </a:rPr>
                <a:t>2</a:t>
              </a:r>
            </a:p>
          </p:txBody>
        </p:sp>
        <p:sp>
          <p:nvSpPr>
            <p:cNvPr id="40" name="Text Box 29"/>
            <p:cNvSpPr txBox="1">
              <a:spLocks noChangeArrowheads="1"/>
            </p:cNvSpPr>
            <p:nvPr/>
          </p:nvSpPr>
          <p:spPr bwMode="gray">
            <a:xfrm>
              <a:off x="2256" y="1663"/>
              <a:ext cx="1296" cy="2228"/>
            </a:xfrm>
            <a:prstGeom prst="rect">
              <a:avLst/>
            </a:prstGeom>
            <a:noFill/>
            <a:ln w="9525" algn="ctr">
              <a:noFill/>
              <a:miter lim="800000"/>
              <a:headEnd/>
              <a:tailEnd/>
            </a:ln>
          </p:spPr>
          <p:txBody>
            <a:bodyPr wrap="square">
              <a:spAutoFit/>
            </a:bodyPr>
            <a:lstStyle/>
            <a:p>
              <a:r>
                <a:rPr lang="ru-RU" altLang="ru-RU" sz="1500" b="1" dirty="0">
                  <a:latin typeface="Arial" pitchFamily="34" charset="0"/>
                  <a:cs typeface="Arial" pitchFamily="34" charset="0"/>
                </a:rPr>
                <a:t>Адаптированная основная общеобразовательная программа образования</a:t>
              </a:r>
              <a:r>
                <a:rPr lang="ru-RU" altLang="ru-RU" sz="1500" dirty="0">
                  <a:latin typeface="Arial" pitchFamily="34" charset="0"/>
                  <a:cs typeface="Arial" pitchFamily="34" charset="0"/>
                </a:rPr>
                <a:t> обучающихся с </a:t>
              </a:r>
              <a:r>
                <a:rPr lang="ru-RU" altLang="ru-RU" sz="1500" dirty="0" smtClean="0">
                  <a:latin typeface="Arial" pitchFamily="34" charset="0"/>
                  <a:cs typeface="Arial" pitchFamily="34" charset="0"/>
                </a:rPr>
                <a:t>умеренной, тяжелой и глубокой умственной отсталостью </a:t>
              </a:r>
              <a:r>
                <a:rPr lang="ru-RU" altLang="ru-RU" sz="1500" dirty="0">
                  <a:latin typeface="Arial" pitchFamily="34" charset="0"/>
                  <a:cs typeface="Arial" pitchFamily="34" charset="0"/>
                </a:rPr>
                <a:t>(интеллектуальными нарушениями), </a:t>
              </a:r>
              <a:r>
                <a:rPr lang="ru-RU" altLang="ru-RU" sz="1500" dirty="0" smtClean="0">
                  <a:latin typeface="Arial" pitchFamily="34" charset="0"/>
                  <a:cs typeface="Arial" pitchFamily="34" charset="0"/>
                </a:rPr>
                <a:t>тяжелыми </a:t>
              </a:r>
              <a:r>
                <a:rPr lang="ru-RU" altLang="ru-RU" sz="1500" dirty="0">
                  <a:latin typeface="Arial" pitchFamily="34" charset="0"/>
                  <a:cs typeface="Arial" pitchFamily="34" charset="0"/>
                </a:rPr>
                <a:t>и множественными нарушениями развития </a:t>
              </a:r>
              <a:r>
                <a:rPr lang="en-US" altLang="ru-RU" sz="1500" dirty="0">
                  <a:latin typeface="Arial" pitchFamily="34" charset="0"/>
                  <a:cs typeface="Arial" pitchFamily="34" charset="0"/>
                </a:rPr>
                <a:t>- </a:t>
              </a:r>
              <a:r>
                <a:rPr lang="ru-RU" altLang="ru-RU" sz="1500" dirty="0">
                  <a:latin typeface="Arial" pitchFamily="34" charset="0"/>
                  <a:cs typeface="Arial" pitchFamily="34" charset="0"/>
                </a:rPr>
                <a:t>это программа, адаптированная для обучающихся, интеллектуальное развитие которых не позволяет освоить 1 вариант АООП, либо они испытывает существенные трудности в её освоении. </a:t>
              </a:r>
            </a:p>
            <a:p>
              <a:pPr algn="just"/>
              <a:r>
                <a:rPr lang="ru-RU" altLang="ru-RU" sz="1500" dirty="0">
                  <a:latin typeface="Arial" pitchFamily="34" charset="0"/>
                  <a:cs typeface="Arial" pitchFamily="34" charset="0"/>
                </a:rPr>
                <a:t>Направлена на развитие необходимых для самореализации и жизни в обществе практических представлений, умений и навыков, позволяющих достичь максимально возможной самостоятельности и независимости в повседневной жизни.</a:t>
              </a:r>
            </a:p>
            <a:p>
              <a:pPr algn="just"/>
              <a:endParaRPr lang="ru-RU" altLang="ru-RU" sz="1500" dirty="0">
                <a:latin typeface="Times New Roman" pitchFamily="18" charset="0"/>
                <a:cs typeface="Times New Roman" pitchFamily="18" charset="0"/>
              </a:endParaRPr>
            </a:p>
            <a:p>
              <a:endParaRPr lang="ru-RU" altLang="ru-RU" sz="1500" dirty="0">
                <a:solidFill>
                  <a:srgbClr val="000000"/>
                </a:solidFill>
                <a:latin typeface="Verdana" pitchFamily="34" charset="0"/>
              </a:endParaRPr>
            </a:p>
            <a:p>
              <a:endParaRPr lang="ru-RU" altLang="ru-RU" sz="1500" dirty="0">
                <a:solidFill>
                  <a:srgbClr val="000000"/>
                </a:solidFill>
                <a:latin typeface="Verdana" pitchFamily="34" charset="0"/>
              </a:endParaRPr>
            </a:p>
            <a:p>
              <a:endParaRPr lang="ru-RU" altLang="ru-RU" sz="15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en-US" altLang="ru-RU" sz="1400" dirty="0">
                <a:solidFill>
                  <a:srgbClr val="000000"/>
                </a:solidFill>
                <a:latin typeface="Verdana" pitchFamily="34" charset="0"/>
              </a:endParaRPr>
            </a:p>
          </p:txBody>
        </p:sp>
      </p:grpSp>
      <p:sp>
        <p:nvSpPr>
          <p:cNvPr id="41" name="Прямоугольник 40"/>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66714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2428868"/>
            <a:ext cx="8556010" cy="4071965"/>
          </a:xfrm>
        </p:spPr>
        <p:txBody>
          <a:bodyPr>
            <a:normAutofit fontScale="55000" lnSpcReduction="20000"/>
          </a:bodyPr>
          <a:lstStyle/>
          <a:p>
            <a:pPr marL="0" lvl="0" indent="0">
              <a:buNone/>
            </a:pPr>
            <a:r>
              <a:rPr lang="ru-RU" sz="3800" dirty="0" smtClean="0">
                <a:solidFill>
                  <a:schemeClr val="tx1"/>
                </a:solidFill>
                <a:latin typeface="Arial" pitchFamily="34" charset="0"/>
                <a:cs typeface="Arial" pitchFamily="34" charset="0"/>
              </a:rPr>
              <a:t>1</a:t>
            </a:r>
            <a:r>
              <a:rPr lang="ru-RU" sz="3800" dirty="0">
                <a:solidFill>
                  <a:schemeClr val="tx1"/>
                </a:solidFill>
                <a:latin typeface="Arial" pitchFamily="34" charset="0"/>
                <a:cs typeface="Arial" pitchFamily="34" charset="0"/>
              </a:rPr>
              <a:t>. </a:t>
            </a:r>
            <a:r>
              <a:rPr lang="ru-RU" sz="3800" dirty="0" smtClean="0">
                <a:solidFill>
                  <a:schemeClr val="tx1"/>
                </a:solidFill>
                <a:latin typeface="Arial" pitchFamily="34" charset="0"/>
                <a:cs typeface="Arial" pitchFamily="34" charset="0"/>
              </a:rPr>
              <a:t>   Нормативно-правовая база учебно-воспитательного процесса   </a:t>
            </a:r>
          </a:p>
          <a:p>
            <a:pPr marL="0" lvl="0" indent="0">
              <a:buNone/>
            </a:pPr>
            <a:r>
              <a:rPr lang="ru-RU" sz="3800" dirty="0" smtClean="0">
                <a:solidFill>
                  <a:schemeClr val="tx1"/>
                </a:solidFill>
                <a:latin typeface="Arial" pitchFamily="34" charset="0"/>
                <a:cs typeface="Arial" pitchFamily="34" charset="0"/>
              </a:rPr>
              <a:t>2.    Организация </a:t>
            </a:r>
            <a:r>
              <a:rPr lang="ru-RU" sz="3800" dirty="0" err="1" smtClean="0">
                <a:solidFill>
                  <a:schemeClr val="tx1"/>
                </a:solidFill>
                <a:latin typeface="Arial" pitchFamily="34" charset="0"/>
                <a:cs typeface="Arial" pitchFamily="34" charset="0"/>
              </a:rPr>
              <a:t>психолого</a:t>
            </a:r>
            <a:r>
              <a:rPr lang="ru-RU" sz="3800" dirty="0" smtClean="0">
                <a:solidFill>
                  <a:schemeClr val="tx1"/>
                </a:solidFill>
                <a:latin typeface="Arial" pitchFamily="34" charset="0"/>
                <a:cs typeface="Arial" pitchFamily="34" charset="0"/>
              </a:rPr>
              <a:t> – </a:t>
            </a:r>
            <a:r>
              <a:rPr lang="ru-RU" sz="3800" dirty="0" err="1" smtClean="0">
                <a:solidFill>
                  <a:schemeClr val="tx1"/>
                </a:solidFill>
                <a:latin typeface="Arial" pitchFamily="34" charset="0"/>
                <a:cs typeface="Arial" pitchFamily="34" charset="0"/>
              </a:rPr>
              <a:t>медико</a:t>
            </a:r>
            <a:r>
              <a:rPr lang="ru-RU" sz="3800" dirty="0" smtClean="0">
                <a:solidFill>
                  <a:schemeClr val="tx1"/>
                </a:solidFill>
                <a:latin typeface="Arial" pitchFamily="34" charset="0"/>
                <a:cs typeface="Arial" pitchFamily="34" charset="0"/>
              </a:rPr>
              <a:t> – педагогического  </a:t>
            </a:r>
          </a:p>
          <a:p>
            <a:pPr marL="0" lvl="0" indent="0">
              <a:buNone/>
            </a:pPr>
            <a:r>
              <a:rPr lang="ru-RU" sz="3800" dirty="0" smtClean="0">
                <a:solidFill>
                  <a:schemeClr val="tx1"/>
                </a:solidFill>
                <a:latin typeface="Arial" pitchFamily="34" charset="0"/>
                <a:cs typeface="Arial" pitchFamily="34" charset="0"/>
              </a:rPr>
              <a:t>       сопровождения</a:t>
            </a:r>
          </a:p>
          <a:p>
            <a:pPr marL="0" indent="0">
              <a:buNone/>
            </a:pPr>
            <a:r>
              <a:rPr lang="ru-RU" sz="3800" dirty="0" smtClean="0">
                <a:solidFill>
                  <a:schemeClr val="tx1"/>
                </a:solidFill>
                <a:latin typeface="Arial" pitchFamily="34" charset="0"/>
                <a:cs typeface="Arial" pitchFamily="34" charset="0"/>
              </a:rPr>
              <a:t>2.1. Психолого-педагогические характеристики детей с разной  </a:t>
            </a:r>
          </a:p>
          <a:p>
            <a:pPr marL="0" indent="0">
              <a:buNone/>
            </a:pPr>
            <a:r>
              <a:rPr lang="ru-RU" sz="3800" dirty="0" smtClean="0">
                <a:solidFill>
                  <a:schemeClr val="tx1"/>
                </a:solidFill>
                <a:latin typeface="Arial" pitchFamily="34" charset="0"/>
                <a:cs typeface="Arial" pitchFamily="34" charset="0"/>
              </a:rPr>
              <a:t>       степенью умственной отсталости</a:t>
            </a:r>
          </a:p>
          <a:p>
            <a:pPr marL="0" lvl="0" indent="0">
              <a:buNone/>
            </a:pPr>
            <a:r>
              <a:rPr lang="ru-RU" sz="3800" dirty="0" smtClean="0">
                <a:solidFill>
                  <a:schemeClr val="tx1"/>
                </a:solidFill>
                <a:latin typeface="Arial" pitchFamily="34" charset="0"/>
                <a:cs typeface="Arial" pitchFamily="34" charset="0"/>
              </a:rPr>
              <a:t>2.2. Педагогическая дифференциация по В.В. Воронковой</a:t>
            </a:r>
          </a:p>
          <a:p>
            <a:pPr marL="0" lvl="0" indent="0">
              <a:buNone/>
            </a:pPr>
            <a:r>
              <a:rPr lang="ru-RU" sz="3800" dirty="0" smtClean="0">
                <a:solidFill>
                  <a:schemeClr val="tx1"/>
                </a:solidFill>
                <a:latin typeface="Arial" pitchFamily="34" charset="0"/>
                <a:cs typeface="Arial" pitchFamily="34" charset="0"/>
              </a:rPr>
              <a:t>2.3. Создание АООП для детей с умственной отсталостью </a:t>
            </a:r>
          </a:p>
          <a:p>
            <a:pPr marL="0" lvl="0" indent="0">
              <a:buNone/>
            </a:pPr>
            <a:r>
              <a:rPr lang="ru-RU" sz="3800" dirty="0" smtClean="0">
                <a:solidFill>
                  <a:schemeClr val="tx1"/>
                </a:solidFill>
                <a:latin typeface="Arial" pitchFamily="34" charset="0"/>
                <a:cs typeface="Arial" pitchFamily="34" charset="0"/>
              </a:rPr>
              <a:t>3.    Формы и методы педагогической помощи</a:t>
            </a:r>
          </a:p>
          <a:p>
            <a:pPr marL="0" lvl="0" indent="0">
              <a:buNone/>
            </a:pPr>
            <a:r>
              <a:rPr lang="ru-RU" sz="3800" dirty="0" smtClean="0">
                <a:solidFill>
                  <a:schemeClr val="tx1"/>
                </a:solidFill>
                <a:latin typeface="Arial" pitchFamily="34" charset="0"/>
                <a:cs typeface="Arial" pitchFamily="34" charset="0"/>
              </a:rPr>
              <a:t>3.1. Технологическая карта урока в инклюзивном классе </a:t>
            </a:r>
            <a:r>
              <a:rPr lang="ru-RU" sz="3800" dirty="0">
                <a:solidFill>
                  <a:schemeClr val="tx1"/>
                </a:solidFill>
                <a:latin typeface="Arial" pitchFamily="34" charset="0"/>
                <a:cs typeface="Arial" pitchFamily="34" charset="0"/>
              </a:rPr>
              <a:t/>
            </a:r>
            <a:br>
              <a:rPr lang="ru-RU" sz="3800" dirty="0">
                <a:solidFill>
                  <a:schemeClr val="tx1"/>
                </a:solidFill>
                <a:latin typeface="Arial" pitchFamily="34" charset="0"/>
                <a:cs typeface="Arial" pitchFamily="34" charset="0"/>
              </a:rPr>
            </a:br>
            <a:r>
              <a:rPr lang="ru-RU" sz="3800" dirty="0" smtClean="0">
                <a:solidFill>
                  <a:schemeClr val="tx1"/>
                </a:solidFill>
                <a:latin typeface="Arial" pitchFamily="34" charset="0"/>
                <a:cs typeface="Arial" pitchFamily="34" charset="0"/>
              </a:rPr>
              <a:t>3.2.  Формирование </a:t>
            </a:r>
            <a:r>
              <a:rPr lang="ru-RU" sz="3800" dirty="0">
                <a:solidFill>
                  <a:schemeClr val="tx1"/>
                </a:solidFill>
                <a:latin typeface="Arial" pitchFamily="34" charset="0"/>
                <a:cs typeface="Arial" pitchFamily="34" charset="0"/>
              </a:rPr>
              <a:t>учебной </a:t>
            </a:r>
            <a:r>
              <a:rPr lang="ru-RU" sz="3800" dirty="0" smtClean="0">
                <a:solidFill>
                  <a:schemeClr val="tx1"/>
                </a:solidFill>
                <a:latin typeface="Arial" pitchFamily="34" charset="0"/>
                <a:cs typeface="Arial" pitchFamily="34" charset="0"/>
              </a:rPr>
              <a:t>мотивации.</a:t>
            </a:r>
            <a:r>
              <a:rPr lang="ru-RU" sz="3800" dirty="0">
                <a:solidFill>
                  <a:schemeClr val="tx1"/>
                </a:solidFill>
                <a:latin typeface="Arial" pitchFamily="34" charset="0"/>
                <a:cs typeface="Arial" pitchFamily="34" charset="0"/>
              </a:rPr>
              <a:t> </a:t>
            </a:r>
          </a:p>
          <a:p>
            <a:pPr>
              <a:buNone/>
            </a:pPr>
            <a:r>
              <a:rPr lang="ru-RU" sz="3800" dirty="0" smtClean="0">
                <a:solidFill>
                  <a:schemeClr val="tx1"/>
                </a:solidFill>
                <a:latin typeface="Arial" pitchFamily="34" charset="0"/>
                <a:cs typeface="Arial" pitchFamily="34" charset="0"/>
              </a:rPr>
              <a:t>4. Обратная связь</a:t>
            </a:r>
            <a:endParaRPr lang="ru-RU" sz="3800" dirty="0">
              <a:solidFill>
                <a:schemeClr val="tx1"/>
              </a:solidFill>
              <a:latin typeface="Arial" pitchFamily="34" charset="0"/>
              <a:cs typeface="Arial" pitchFamily="34" charset="0"/>
            </a:endParaRPr>
          </a:p>
        </p:txBody>
      </p:sp>
      <p:sp>
        <p:nvSpPr>
          <p:cNvPr id="2" name="Заголовок 1"/>
          <p:cNvSpPr>
            <a:spLocks noGrp="1"/>
          </p:cNvSpPr>
          <p:nvPr>
            <p:ph type="title"/>
          </p:nvPr>
        </p:nvSpPr>
        <p:spPr/>
        <p:txBody>
          <a:bodyPr/>
          <a:lstStyle/>
          <a:p>
            <a:r>
              <a:rPr lang="ru-RU" sz="3200" dirty="0" smtClean="0">
                <a:solidFill>
                  <a:schemeClr val="bg1"/>
                </a:solidFill>
                <a:latin typeface="Arial"/>
                <a:ea typeface="+mn-ea"/>
                <a:cs typeface="+mn-cs"/>
              </a:rPr>
              <a:t>Содержательные вопросы</a:t>
            </a:r>
            <a:endParaRPr lang="ru-RU" dirty="0">
              <a:solidFill>
                <a:schemeClr val="bg1"/>
              </a:solidFill>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993274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gray">
          <a:xfrm>
            <a:off x="1447800" y="1600200"/>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4" name="AutoShape 4"/>
          <p:cNvSpPr>
            <a:spLocks noChangeArrowheads="1"/>
          </p:cNvSpPr>
          <p:nvPr/>
        </p:nvSpPr>
        <p:spPr bwMode="gray">
          <a:xfrm>
            <a:off x="1585913" y="1733550"/>
            <a:ext cx="1219200" cy="1184275"/>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ru-RU" altLang="ru-RU"/>
          </a:p>
        </p:txBody>
      </p:sp>
      <p:sp>
        <p:nvSpPr>
          <p:cNvPr id="5" name="Freeform 5">
            <a:extLst>
              <a:ext uri="{FF2B5EF4-FFF2-40B4-BE49-F238E27FC236}">
                <a16:creationId xmlns:a16="http://schemas.microsoft.com/office/drawing/2014/main" xmlns="" id="{BC565CF2-C556-0447-B37D-401E43992016}"/>
              </a:ext>
            </a:extLst>
          </p:cNvPr>
          <p:cNvSpPr>
            <a:spLocks/>
          </p:cNvSpPr>
          <p:nvPr/>
        </p:nvSpPr>
        <p:spPr bwMode="gray">
          <a:xfrm>
            <a:off x="1662113" y="1809750"/>
            <a:ext cx="609600"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ru-RU"/>
          </a:p>
        </p:txBody>
      </p:sp>
      <p:sp>
        <p:nvSpPr>
          <p:cNvPr id="6" name="Text Box 6"/>
          <p:cNvSpPr txBox="1">
            <a:spLocks noChangeArrowheads="1"/>
          </p:cNvSpPr>
          <p:nvPr/>
        </p:nvSpPr>
        <p:spPr bwMode="gray">
          <a:xfrm>
            <a:off x="1989138" y="2057400"/>
            <a:ext cx="382587" cy="519113"/>
          </a:xfrm>
          <a:prstGeom prst="rect">
            <a:avLst/>
          </a:prstGeom>
          <a:noFill/>
          <a:ln w="9525" algn="ctr">
            <a:noFill/>
            <a:miter lim="800000"/>
            <a:headEnd/>
            <a:tailEnd/>
          </a:ln>
        </p:spPr>
        <p:txBody>
          <a:bodyPr wrap="none">
            <a:spAutoFit/>
          </a:bodyPr>
          <a:lstStyle/>
          <a:p>
            <a:r>
              <a:rPr lang="ru-RU" altLang="ru-RU" sz="2800" b="1" dirty="0">
                <a:solidFill>
                  <a:srgbClr val="FFFFFF"/>
                </a:solidFill>
              </a:rPr>
              <a:t>1</a:t>
            </a:r>
            <a:endParaRPr lang="en-US" altLang="ru-RU" sz="2800" b="1" dirty="0">
              <a:solidFill>
                <a:srgbClr val="FFFFFF"/>
              </a:solidFill>
            </a:endParaRPr>
          </a:p>
        </p:txBody>
      </p:sp>
      <p:sp>
        <p:nvSpPr>
          <p:cNvPr id="7" name="Text Box 7">
            <a:extLst>
              <a:ext uri="{FF2B5EF4-FFF2-40B4-BE49-F238E27FC236}">
                <a16:creationId xmlns:a16="http://schemas.microsoft.com/office/drawing/2014/main" xmlns="" id="{5570EB05-4BD3-C749-8968-69DCE1BE3BD3}"/>
              </a:ext>
            </a:extLst>
          </p:cNvPr>
          <p:cNvSpPr txBox="1">
            <a:spLocks noChangeArrowheads="1"/>
          </p:cNvSpPr>
          <p:nvPr/>
        </p:nvSpPr>
        <p:spPr bwMode="gray">
          <a:xfrm>
            <a:off x="2971800" y="1824038"/>
            <a:ext cx="4648200" cy="1138237"/>
          </a:xfrm>
          <a:prstGeom prst="rect">
            <a:avLst/>
          </a:prstGeom>
          <a:noFill/>
          <a:ln w="9525" algn="ctr">
            <a:noFill/>
            <a:miter lim="800000"/>
            <a:headEnd/>
            <a:tailEnd/>
          </a:ln>
          <a:effectLst/>
        </p:spPr>
        <p:txBody>
          <a:bodyPr>
            <a:spAutoFit/>
          </a:bodyPr>
          <a:lstStyle/>
          <a:p>
            <a:pPr marL="137160">
              <a:defRPr/>
            </a:pPr>
            <a:r>
              <a:rPr lang="ru-RU" sz="2800" b="1" dirty="0">
                <a:latin typeface="Arial" pitchFamily="34" charset="0"/>
                <a:cs typeface="Arial" pitchFamily="34" charset="0"/>
              </a:rPr>
              <a:t>Целевой раздел </a:t>
            </a:r>
          </a:p>
          <a:p>
            <a:pPr>
              <a:defRPr/>
            </a:pPr>
            <a:endParaRPr lang="ru-RU" sz="2400" b="1" dirty="0">
              <a:solidFill>
                <a:schemeClr val="bg1"/>
              </a:solidFill>
            </a:endParaRPr>
          </a:p>
          <a:p>
            <a:pPr>
              <a:defRPr/>
            </a:pPr>
            <a:endParaRPr lang="en-US" sz="1600" dirty="0">
              <a:solidFill>
                <a:srgbClr val="000000"/>
              </a:solidFill>
            </a:endParaRPr>
          </a:p>
        </p:txBody>
      </p:sp>
      <p:sp>
        <p:nvSpPr>
          <p:cNvPr id="8" name="AutoShape 8"/>
          <p:cNvSpPr>
            <a:spLocks noChangeArrowheads="1"/>
          </p:cNvSpPr>
          <p:nvPr/>
        </p:nvSpPr>
        <p:spPr bwMode="gray">
          <a:xfrm>
            <a:off x="1447800" y="3200400"/>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9" name="AutoShape 9"/>
          <p:cNvSpPr>
            <a:spLocks noChangeArrowheads="1"/>
          </p:cNvSpPr>
          <p:nvPr/>
        </p:nvSpPr>
        <p:spPr bwMode="gray">
          <a:xfrm>
            <a:off x="1585913" y="33337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ru-RU" altLang="ru-RU"/>
          </a:p>
        </p:txBody>
      </p:sp>
      <p:sp>
        <p:nvSpPr>
          <p:cNvPr id="10" name="Freeform 10"/>
          <p:cNvSpPr>
            <a:spLocks/>
          </p:cNvSpPr>
          <p:nvPr/>
        </p:nvSpPr>
        <p:spPr bwMode="gray">
          <a:xfrm>
            <a:off x="1662113" y="3409950"/>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prstDash val="solid"/>
            <a:round/>
            <a:headEnd/>
            <a:tailEnd/>
          </a:ln>
        </p:spPr>
        <p:txBody>
          <a:bodyPr/>
          <a:lstStyle/>
          <a:p>
            <a:endParaRPr lang="ru-RU"/>
          </a:p>
        </p:txBody>
      </p:sp>
      <p:sp>
        <p:nvSpPr>
          <p:cNvPr id="11" name="Text Box 11"/>
          <p:cNvSpPr txBox="1">
            <a:spLocks noChangeArrowheads="1"/>
          </p:cNvSpPr>
          <p:nvPr/>
        </p:nvSpPr>
        <p:spPr bwMode="gray">
          <a:xfrm>
            <a:off x="1990725" y="365760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2</a:t>
            </a:r>
            <a:endParaRPr lang="en-US" altLang="ru-RU" sz="2800" b="1">
              <a:solidFill>
                <a:srgbClr val="FFFFFF"/>
              </a:solidFill>
            </a:endParaRPr>
          </a:p>
        </p:txBody>
      </p:sp>
      <p:sp>
        <p:nvSpPr>
          <p:cNvPr id="12" name="Text Box 12">
            <a:extLst>
              <a:ext uri="{FF2B5EF4-FFF2-40B4-BE49-F238E27FC236}">
                <a16:creationId xmlns:a16="http://schemas.microsoft.com/office/drawing/2014/main" xmlns="" id="{AC717438-6F18-9B49-914B-351037B2B7C3}"/>
              </a:ext>
            </a:extLst>
          </p:cNvPr>
          <p:cNvSpPr txBox="1">
            <a:spLocks noChangeArrowheads="1"/>
          </p:cNvSpPr>
          <p:nvPr/>
        </p:nvSpPr>
        <p:spPr bwMode="gray">
          <a:xfrm>
            <a:off x="2971800" y="3397250"/>
            <a:ext cx="4800600" cy="800100"/>
          </a:xfrm>
          <a:prstGeom prst="rect">
            <a:avLst/>
          </a:prstGeom>
          <a:noFill/>
          <a:ln w="9525" algn="ctr">
            <a:noFill/>
            <a:miter lim="800000"/>
            <a:headEnd/>
            <a:tailEnd/>
          </a:ln>
          <a:effectLst/>
        </p:spPr>
        <p:txBody>
          <a:bodyPr>
            <a:spAutoFit/>
          </a:bodyPr>
          <a:lstStyle/>
          <a:p>
            <a:pPr marL="137160">
              <a:defRPr/>
            </a:pPr>
            <a:r>
              <a:rPr lang="ru-RU" sz="2800" b="1" dirty="0">
                <a:latin typeface="Arial" pitchFamily="34" charset="0"/>
                <a:cs typeface="Arial" pitchFamily="34" charset="0"/>
              </a:rPr>
              <a:t>Содержательный раздел</a:t>
            </a:r>
          </a:p>
          <a:p>
            <a:pPr>
              <a:defRPr/>
            </a:pPr>
            <a:endParaRPr lang="en-US" dirty="0">
              <a:solidFill>
                <a:srgbClr val="000000"/>
              </a:solidFill>
            </a:endParaRPr>
          </a:p>
        </p:txBody>
      </p:sp>
      <p:sp>
        <p:nvSpPr>
          <p:cNvPr id="13" name="AutoShape 13"/>
          <p:cNvSpPr>
            <a:spLocks noChangeArrowheads="1"/>
          </p:cNvSpPr>
          <p:nvPr/>
        </p:nvSpPr>
        <p:spPr bwMode="gray">
          <a:xfrm>
            <a:off x="1420813" y="4840288"/>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14" name="AutoShape 14"/>
          <p:cNvSpPr>
            <a:spLocks noChangeArrowheads="1"/>
          </p:cNvSpPr>
          <p:nvPr/>
        </p:nvSpPr>
        <p:spPr bwMode="gray">
          <a:xfrm>
            <a:off x="1585913" y="4953000"/>
            <a:ext cx="1219200" cy="1184275"/>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endParaRPr lang="ru-RU" altLang="ru-RU"/>
          </a:p>
        </p:txBody>
      </p:sp>
      <p:sp>
        <p:nvSpPr>
          <p:cNvPr id="15" name="Freeform 15"/>
          <p:cNvSpPr>
            <a:spLocks/>
          </p:cNvSpPr>
          <p:nvPr/>
        </p:nvSpPr>
        <p:spPr bwMode="gray">
          <a:xfrm>
            <a:off x="1662113" y="5029200"/>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w="0">
            <a:noFill/>
            <a:prstDash val="solid"/>
            <a:round/>
            <a:headEnd/>
            <a:tailEnd/>
          </a:ln>
        </p:spPr>
        <p:txBody>
          <a:bodyPr/>
          <a:lstStyle/>
          <a:p>
            <a:endParaRPr lang="ru-RU"/>
          </a:p>
        </p:txBody>
      </p:sp>
      <p:sp>
        <p:nvSpPr>
          <p:cNvPr id="16" name="Text Box 16"/>
          <p:cNvSpPr txBox="1">
            <a:spLocks noChangeArrowheads="1"/>
          </p:cNvSpPr>
          <p:nvPr/>
        </p:nvSpPr>
        <p:spPr bwMode="gray">
          <a:xfrm>
            <a:off x="1990725" y="527685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3</a:t>
            </a:r>
            <a:endParaRPr lang="en-US" altLang="ru-RU" sz="2800" b="1">
              <a:solidFill>
                <a:srgbClr val="FFFFFF"/>
              </a:solidFill>
            </a:endParaRPr>
          </a:p>
        </p:txBody>
      </p:sp>
      <p:sp>
        <p:nvSpPr>
          <p:cNvPr id="17" name="Text Box 17">
            <a:extLst>
              <a:ext uri="{FF2B5EF4-FFF2-40B4-BE49-F238E27FC236}">
                <a16:creationId xmlns:a16="http://schemas.microsoft.com/office/drawing/2014/main" xmlns="" id="{6238379C-9593-5C41-A34B-7735F534A9C7}"/>
              </a:ext>
            </a:extLst>
          </p:cNvPr>
          <p:cNvSpPr txBox="1">
            <a:spLocks noChangeArrowheads="1"/>
          </p:cNvSpPr>
          <p:nvPr/>
        </p:nvSpPr>
        <p:spPr bwMode="gray">
          <a:xfrm>
            <a:off x="2971800" y="5016500"/>
            <a:ext cx="5383213" cy="1169988"/>
          </a:xfrm>
          <a:prstGeom prst="rect">
            <a:avLst/>
          </a:prstGeom>
          <a:noFill/>
          <a:ln w="9525" algn="ctr">
            <a:noFill/>
            <a:miter lim="800000"/>
            <a:headEnd/>
            <a:tailEnd/>
          </a:ln>
          <a:effectLst/>
        </p:spPr>
        <p:txBody>
          <a:bodyPr>
            <a:spAutoFit/>
          </a:bodyPr>
          <a:lstStyle/>
          <a:p>
            <a:pPr marL="137160">
              <a:defRPr/>
            </a:pPr>
            <a:r>
              <a:rPr lang="ru-RU" sz="2800" b="1" dirty="0">
                <a:latin typeface="Arial" pitchFamily="34" charset="0"/>
                <a:cs typeface="Arial" pitchFamily="34" charset="0"/>
              </a:rPr>
              <a:t>Организационный раздел</a:t>
            </a:r>
          </a:p>
          <a:p>
            <a:pPr>
              <a:defRPr/>
            </a:pPr>
            <a:endParaRPr lang="ru-RU" sz="2400" b="1" dirty="0">
              <a:solidFill>
                <a:srgbClr val="000000"/>
              </a:solidFill>
            </a:endParaRPr>
          </a:p>
          <a:p>
            <a:pPr>
              <a:defRPr/>
            </a:pPr>
            <a:endParaRPr lang="en-US" dirty="0">
              <a:solidFill>
                <a:srgbClr val="000000"/>
              </a:solidFill>
            </a:endParaRPr>
          </a:p>
        </p:txBody>
      </p:sp>
      <p:sp>
        <p:nvSpPr>
          <p:cNvPr id="18" name="Прямоугольник 17">
            <a:extLst>
              <a:ext uri="{FF2B5EF4-FFF2-40B4-BE49-F238E27FC236}">
                <a16:creationId xmlns:a16="http://schemas.microsoft.com/office/drawing/2014/main" xmlns="" id="{62A3CC1D-D959-2F47-91D3-FB0E30C2169E}"/>
              </a:ext>
            </a:extLst>
          </p:cNvPr>
          <p:cNvSpPr/>
          <p:nvPr/>
        </p:nvSpPr>
        <p:spPr>
          <a:xfrm>
            <a:off x="2371725" y="708025"/>
            <a:ext cx="4876800" cy="646113"/>
          </a:xfrm>
          <a:prstGeom prst="rect">
            <a:avLst/>
          </a:prstGeom>
        </p:spPr>
        <p:txBody>
          <a:bodyPr>
            <a:spAutoFit/>
          </a:bodyPr>
          <a:lstStyle/>
          <a:p>
            <a:pPr algn="ctr">
              <a:defRPr/>
            </a:pPr>
            <a:r>
              <a:rPr lang="ru-RU" sz="3600" b="1" dirty="0">
                <a:solidFill>
                  <a:schemeClr val="bg1"/>
                </a:solidFill>
                <a:effectLst>
                  <a:outerShdw blurRad="38100" dist="38100" dir="2700000" algn="tl">
                    <a:srgbClr val="000000">
                      <a:alpha val="43137"/>
                    </a:srgbClr>
                  </a:outerShdw>
                </a:effectLst>
              </a:rPr>
              <a:t>Структура АООП </a:t>
            </a:r>
            <a:endParaRPr lang="ru-RU" sz="3600" dirty="0">
              <a:solidFill>
                <a:schemeClr val="bg1"/>
              </a:solidFill>
            </a:endParaRPr>
          </a:p>
        </p:txBody>
      </p:sp>
      <p:sp>
        <p:nvSpPr>
          <p:cNvPr id="19" name="Прямоугольник 18"/>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667143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635000" y="504825"/>
            <a:ext cx="2763838" cy="6734175"/>
            <a:chOff x="720" y="1296"/>
            <a:chExt cx="1363" cy="2387"/>
          </a:xfrm>
        </p:grpSpPr>
        <p:sp>
          <p:nvSpPr>
            <p:cNvPr id="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tLang="ru-RU"/>
            </a:p>
          </p:txBody>
        </p:sp>
        <p:sp>
          <p:nvSpPr>
            <p:cNvPr id="6"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tLang="ru-RU"/>
            </a:p>
          </p:txBody>
        </p:sp>
        <p:sp>
          <p:nvSpPr>
            <p:cNvPr id="7"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tLang="ru-RU"/>
            </a:p>
          </p:txBody>
        </p:sp>
        <p:sp>
          <p:nvSpPr>
            <p:cNvPr id="8"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tLang="ru-RU"/>
            </a:p>
          </p:txBody>
        </p:sp>
        <p:grpSp>
          <p:nvGrpSpPr>
            <p:cNvPr id="9" name="Group 10"/>
            <p:cNvGrpSpPr>
              <a:grpSpLocks/>
            </p:cNvGrpSpPr>
            <p:nvPr/>
          </p:nvGrpSpPr>
          <p:grpSpPr bwMode="auto">
            <a:xfrm>
              <a:off x="1188" y="1296"/>
              <a:ext cx="405" cy="405"/>
              <a:chOff x="1289" y="582"/>
              <a:chExt cx="668" cy="668"/>
            </a:xfrm>
          </p:grpSpPr>
          <p:sp>
            <p:nvSpPr>
              <p:cNvPr id="12"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ltLang="ru-RU"/>
              </a:p>
            </p:txBody>
          </p:sp>
          <p:sp>
            <p:nvSpPr>
              <p:cNvPr id="13"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1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tLang="ru-RU"/>
              </a:p>
            </p:txBody>
          </p:sp>
          <p:sp>
            <p:nvSpPr>
              <p:cNvPr id="15" name="Oval 14"/>
              <p:cNvSpPr>
                <a:spLocks noChangeArrowheads="1"/>
              </p:cNvSpPr>
              <p:nvPr/>
            </p:nvSpPr>
            <p:spPr bwMode="gray">
              <a:xfrm>
                <a:off x="1310" y="597"/>
                <a:ext cx="599"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16"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grpSp>
        <p:sp>
          <p:nvSpPr>
            <p:cNvPr id="10" name="Text Box 16"/>
            <p:cNvSpPr txBox="1">
              <a:spLocks noChangeArrowheads="1"/>
            </p:cNvSpPr>
            <p:nvPr/>
          </p:nvSpPr>
          <p:spPr bwMode="gray">
            <a:xfrm>
              <a:off x="1304" y="1372"/>
              <a:ext cx="223" cy="288"/>
            </a:xfrm>
            <a:prstGeom prst="rect">
              <a:avLst/>
            </a:prstGeom>
            <a:noFill/>
            <a:ln w="9525" algn="ctr">
              <a:noFill/>
              <a:miter lim="800000"/>
              <a:headEnd/>
              <a:tailEnd/>
            </a:ln>
          </p:spPr>
          <p:txBody>
            <a:bodyPr wrap="none">
              <a:spAutoFit/>
            </a:bodyPr>
            <a:lstStyle/>
            <a:p>
              <a:r>
                <a:rPr lang="en-US" altLang="ru-RU" sz="2400" b="1">
                  <a:solidFill>
                    <a:srgbClr val="336699"/>
                  </a:solidFill>
                </a:rPr>
                <a:t>1</a:t>
              </a:r>
            </a:p>
          </p:txBody>
        </p:sp>
        <p:sp>
          <p:nvSpPr>
            <p:cNvPr id="11" name="Text Box 17"/>
            <p:cNvSpPr txBox="1">
              <a:spLocks noChangeArrowheads="1"/>
            </p:cNvSpPr>
            <p:nvPr/>
          </p:nvSpPr>
          <p:spPr bwMode="gray">
            <a:xfrm>
              <a:off x="768" y="1725"/>
              <a:ext cx="1296" cy="1958"/>
            </a:xfrm>
            <a:prstGeom prst="rect">
              <a:avLst/>
            </a:prstGeom>
            <a:noFill/>
            <a:ln w="9525" algn="ctr">
              <a:noFill/>
              <a:miter lim="800000"/>
              <a:headEnd/>
              <a:tailEnd/>
            </a:ln>
          </p:spPr>
          <p:txBody>
            <a:bodyPr>
              <a:spAutoFit/>
            </a:bodyPr>
            <a:lstStyle/>
            <a:p>
              <a:pPr algn="just"/>
              <a:r>
                <a:rPr lang="ru-RU" altLang="ru-RU" sz="2000" dirty="0">
                  <a:latin typeface="Arial" pitchFamily="34" charset="0"/>
                  <a:cs typeface="Arial" pitchFamily="34" charset="0"/>
                </a:rPr>
                <a:t>Определяет общее назначение, цели, задачи и планируемые результаты реализации АООП, а также способы определения достижения этих целей и результатов. </a:t>
              </a:r>
              <a:endParaRPr lang="en-US" altLang="ru-RU" sz="2000" dirty="0">
                <a:latin typeface="Arial" pitchFamily="34" charset="0"/>
                <a:cs typeface="Arial"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en-US" altLang="ru-RU" sz="1400" dirty="0">
                <a:solidFill>
                  <a:srgbClr val="000000"/>
                </a:solidFill>
                <a:latin typeface="Verdana" pitchFamily="34" charset="0"/>
              </a:endParaRPr>
            </a:p>
          </p:txBody>
        </p:sp>
      </p:grpSp>
      <p:grpSp>
        <p:nvGrpSpPr>
          <p:cNvPr id="17" name="Group 18"/>
          <p:cNvGrpSpPr>
            <a:grpSpLocks/>
          </p:cNvGrpSpPr>
          <p:nvPr/>
        </p:nvGrpSpPr>
        <p:grpSpPr bwMode="auto">
          <a:xfrm>
            <a:off x="3478213" y="914400"/>
            <a:ext cx="2795587" cy="6483350"/>
            <a:chOff x="2208" y="1296"/>
            <a:chExt cx="1363" cy="2488"/>
          </a:xfrm>
        </p:grpSpPr>
        <p:sp>
          <p:nvSpPr>
            <p:cNvPr id="18" name="AutoShape 19"/>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endParaRPr lang="ru-RU" altLang="ru-RU"/>
            </a:p>
          </p:txBody>
        </p:sp>
        <p:sp>
          <p:nvSpPr>
            <p:cNvPr id="19" name="AutoShape 20"/>
            <p:cNvSpPr>
              <a:spLocks noChangeArrowheads="1"/>
            </p:cNvSpPr>
            <p:nvPr/>
          </p:nvSpPr>
          <p:spPr bwMode="gray">
            <a:xfrm>
              <a:off x="2219" y="1466"/>
              <a:ext cx="1322" cy="1766"/>
            </a:xfrm>
            <a:prstGeom prst="roundRect">
              <a:avLst>
                <a:gd name="adj" fmla="val 16667"/>
              </a:avLst>
            </a:prstGeom>
            <a:solidFill>
              <a:srgbClr val="99D844"/>
            </a:solidFill>
            <a:ln w="9525">
              <a:noFill/>
              <a:round/>
              <a:headEnd/>
              <a:tailEnd/>
            </a:ln>
          </p:spPr>
          <p:txBody>
            <a:bodyPr wrap="none" anchor="ctr"/>
            <a:lstStyle/>
            <a:p>
              <a:endParaRPr lang="ru-RU" altLang="ru-RU"/>
            </a:p>
          </p:txBody>
        </p:sp>
        <p:sp>
          <p:nvSpPr>
            <p:cNvPr id="20" name="AutoShape 21"/>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endParaRPr lang="ru-RU" altLang="ru-RU"/>
            </a:p>
          </p:txBody>
        </p:sp>
        <p:sp>
          <p:nvSpPr>
            <p:cNvPr id="21" name="AutoShape 22"/>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endParaRPr lang="ru-RU" altLang="ru-RU"/>
            </a:p>
          </p:txBody>
        </p:sp>
        <p:sp>
          <p:nvSpPr>
            <p:cNvPr id="22"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ru-RU" altLang="ru-RU"/>
            </a:p>
          </p:txBody>
        </p:sp>
        <p:sp>
          <p:nvSpPr>
            <p:cNvPr id="23"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24"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tLang="ru-RU"/>
            </a:p>
          </p:txBody>
        </p:sp>
        <p:sp>
          <p:nvSpPr>
            <p:cNvPr id="25"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26"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sp>
          <p:nvSpPr>
            <p:cNvPr id="27" name="Text Box 28"/>
            <p:cNvSpPr txBox="1">
              <a:spLocks noChangeArrowheads="1"/>
            </p:cNvSpPr>
            <p:nvPr/>
          </p:nvSpPr>
          <p:spPr bwMode="gray">
            <a:xfrm>
              <a:off x="2793" y="1359"/>
              <a:ext cx="223" cy="288"/>
            </a:xfrm>
            <a:prstGeom prst="rect">
              <a:avLst/>
            </a:prstGeom>
            <a:noFill/>
            <a:ln w="9525" algn="ctr">
              <a:noFill/>
              <a:miter lim="800000"/>
              <a:headEnd/>
              <a:tailEnd/>
            </a:ln>
          </p:spPr>
          <p:txBody>
            <a:bodyPr wrap="none">
              <a:spAutoFit/>
            </a:bodyPr>
            <a:lstStyle/>
            <a:p>
              <a:r>
                <a:rPr lang="en-US" altLang="ru-RU" sz="2400" b="1">
                  <a:solidFill>
                    <a:srgbClr val="336699"/>
                  </a:solidFill>
                </a:rPr>
                <a:t>2</a:t>
              </a:r>
            </a:p>
          </p:txBody>
        </p:sp>
        <p:sp>
          <p:nvSpPr>
            <p:cNvPr id="28" name="Text Box 29"/>
            <p:cNvSpPr txBox="1">
              <a:spLocks noChangeArrowheads="1"/>
            </p:cNvSpPr>
            <p:nvPr/>
          </p:nvSpPr>
          <p:spPr bwMode="gray">
            <a:xfrm>
              <a:off x="2256" y="1776"/>
              <a:ext cx="1296" cy="2008"/>
            </a:xfrm>
            <a:prstGeom prst="rect">
              <a:avLst/>
            </a:prstGeom>
            <a:noFill/>
            <a:ln w="9525" algn="ctr">
              <a:noFill/>
              <a:miter lim="800000"/>
              <a:headEnd/>
              <a:tailEnd/>
            </a:ln>
          </p:spPr>
          <p:txBody>
            <a:bodyPr>
              <a:spAutoFit/>
            </a:bodyPr>
            <a:lstStyle/>
            <a:p>
              <a:pPr algn="just">
                <a:lnSpc>
                  <a:spcPct val="130000"/>
                </a:lnSpc>
              </a:pPr>
              <a:r>
                <a:rPr lang="ru-RU" altLang="ru-RU" sz="2000" dirty="0">
                  <a:latin typeface="Arial" pitchFamily="34" charset="0"/>
                  <a:cs typeface="Arial" pitchFamily="34" charset="0"/>
                </a:rPr>
                <a:t>Определяет общее содержание образования обучающихся с умственной отсталостью (интеллектуальными нарушениями). </a:t>
              </a: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en-US" altLang="ru-RU" sz="1400" dirty="0">
                <a:solidFill>
                  <a:srgbClr val="000000"/>
                </a:solidFill>
                <a:latin typeface="Verdana" pitchFamily="34" charset="0"/>
              </a:endParaRPr>
            </a:p>
          </p:txBody>
        </p:sp>
      </p:grpSp>
      <p:grpSp>
        <p:nvGrpSpPr>
          <p:cNvPr id="29" name="Group 32"/>
          <p:cNvGrpSpPr>
            <a:grpSpLocks/>
          </p:cNvGrpSpPr>
          <p:nvPr/>
        </p:nvGrpSpPr>
        <p:grpSpPr bwMode="auto">
          <a:xfrm>
            <a:off x="6359525" y="1557338"/>
            <a:ext cx="2654300" cy="5299083"/>
            <a:chOff x="3696" y="1296"/>
            <a:chExt cx="1363" cy="2350"/>
          </a:xfrm>
        </p:grpSpPr>
        <p:sp>
          <p:nvSpPr>
            <p:cNvPr id="30" name="AutoShape 33"/>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endParaRPr lang="ru-RU" altLang="ru-RU"/>
            </a:p>
          </p:txBody>
        </p:sp>
        <p:sp>
          <p:nvSpPr>
            <p:cNvPr id="31" name="AutoShape 34"/>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endParaRPr lang="ru-RU" altLang="ru-RU"/>
            </a:p>
          </p:txBody>
        </p:sp>
        <p:sp>
          <p:nvSpPr>
            <p:cNvPr id="32" name="AutoShape 35"/>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endParaRPr lang="ru-RU" altLang="ru-RU"/>
            </a:p>
          </p:txBody>
        </p:sp>
        <p:sp>
          <p:nvSpPr>
            <p:cNvPr id="33" name="AutoShape 36"/>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endParaRPr lang="ru-RU" altLang="ru-RU"/>
            </a:p>
          </p:txBody>
        </p:sp>
        <p:grpSp>
          <p:nvGrpSpPr>
            <p:cNvPr id="34" name="Group 37"/>
            <p:cNvGrpSpPr>
              <a:grpSpLocks/>
            </p:cNvGrpSpPr>
            <p:nvPr/>
          </p:nvGrpSpPr>
          <p:grpSpPr bwMode="auto">
            <a:xfrm>
              <a:off x="4165" y="1296"/>
              <a:ext cx="405" cy="405"/>
              <a:chOff x="1289" y="582"/>
              <a:chExt cx="668" cy="668"/>
            </a:xfrm>
          </p:grpSpPr>
          <p:sp>
            <p:nvSpPr>
              <p:cNvPr id="37" name="Oval 3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ltLang="ru-RU"/>
              </a:p>
            </p:txBody>
          </p:sp>
          <p:sp>
            <p:nvSpPr>
              <p:cNvPr id="38"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39"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tLang="ru-RU"/>
              </a:p>
            </p:txBody>
          </p:sp>
          <p:sp>
            <p:nvSpPr>
              <p:cNvPr id="40"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41"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grpSp>
        <p:sp>
          <p:nvSpPr>
            <p:cNvPr id="35" name="Text Box 43"/>
            <p:cNvSpPr txBox="1">
              <a:spLocks noChangeArrowheads="1"/>
            </p:cNvSpPr>
            <p:nvPr/>
          </p:nvSpPr>
          <p:spPr bwMode="gray">
            <a:xfrm>
              <a:off x="4280" y="1366"/>
              <a:ext cx="223" cy="288"/>
            </a:xfrm>
            <a:prstGeom prst="rect">
              <a:avLst/>
            </a:prstGeom>
            <a:noFill/>
            <a:ln w="9525" algn="ctr">
              <a:noFill/>
              <a:miter lim="800000"/>
              <a:headEnd/>
              <a:tailEnd/>
            </a:ln>
          </p:spPr>
          <p:txBody>
            <a:bodyPr wrap="none">
              <a:spAutoFit/>
            </a:bodyPr>
            <a:lstStyle/>
            <a:p>
              <a:r>
                <a:rPr lang="en-US" altLang="ru-RU" sz="2400" b="1">
                  <a:solidFill>
                    <a:srgbClr val="336699"/>
                  </a:solidFill>
                </a:rPr>
                <a:t>3</a:t>
              </a:r>
            </a:p>
          </p:txBody>
        </p:sp>
        <p:sp>
          <p:nvSpPr>
            <p:cNvPr id="36" name="Text Box 44"/>
            <p:cNvSpPr txBox="1">
              <a:spLocks noChangeArrowheads="1"/>
            </p:cNvSpPr>
            <p:nvPr/>
          </p:nvSpPr>
          <p:spPr bwMode="gray">
            <a:xfrm>
              <a:off x="3744" y="1776"/>
              <a:ext cx="1296" cy="1870"/>
            </a:xfrm>
            <a:prstGeom prst="rect">
              <a:avLst/>
            </a:prstGeom>
            <a:noFill/>
            <a:ln w="9525" algn="ctr">
              <a:noFill/>
              <a:miter lim="800000"/>
              <a:headEnd/>
              <a:tailEnd/>
            </a:ln>
          </p:spPr>
          <p:txBody>
            <a:bodyPr>
              <a:spAutoFit/>
            </a:bodyPr>
            <a:lstStyle/>
            <a:p>
              <a:pPr algn="just">
                <a:lnSpc>
                  <a:spcPct val="130000"/>
                </a:lnSpc>
              </a:pPr>
              <a:r>
                <a:rPr lang="ru-RU" altLang="ru-RU" sz="2000" dirty="0">
                  <a:latin typeface="Arial" pitchFamily="34" charset="0"/>
                  <a:cs typeface="Arial" pitchFamily="34" charset="0"/>
                </a:rPr>
                <a:t>Определяет общие рамки организации образовательного процесса, а также механизмы реализации АООП.</a:t>
              </a:r>
              <a:endParaRPr lang="ru-RU" altLang="ru-RU" sz="2000" dirty="0">
                <a:solidFill>
                  <a:srgbClr val="000000"/>
                </a:solidFill>
                <a:latin typeface="Arial" pitchFamily="34" charset="0"/>
                <a:cs typeface="Arial"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ru-RU" altLang="ru-RU" sz="1400" dirty="0">
                <a:solidFill>
                  <a:srgbClr val="000000"/>
                </a:solidFill>
                <a:latin typeface="Verdana" pitchFamily="34" charset="0"/>
              </a:endParaRPr>
            </a:p>
            <a:p>
              <a:endParaRPr lang="en-US" altLang="ru-RU" sz="1400" dirty="0">
                <a:solidFill>
                  <a:srgbClr val="000000"/>
                </a:solidFill>
                <a:latin typeface="Verdana" pitchFamily="34" charset="0"/>
              </a:endParaRPr>
            </a:p>
          </p:txBody>
        </p:sp>
      </p:grpSp>
      <p:sp>
        <p:nvSpPr>
          <p:cNvPr id="42" name="Прямоугольник 41"/>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57158" y="2071678"/>
            <a:ext cx="8572560" cy="4708981"/>
          </a:xfrm>
          <a:prstGeom prst="rect">
            <a:avLst/>
          </a:prstGeom>
          <a:noFill/>
          <a:ln w="9525">
            <a:noFill/>
            <a:miter lim="800000"/>
            <a:headEnd/>
            <a:tailEnd/>
          </a:ln>
        </p:spPr>
        <p:txBody>
          <a:bodyPr wrap="square">
            <a:spAutoFit/>
          </a:bodyPr>
          <a:lstStyle/>
          <a:p>
            <a:pPr marL="342900" indent="-342900">
              <a:lnSpc>
                <a:spcPct val="150000"/>
              </a:lnSpc>
              <a:buFontTx/>
              <a:buAutoNum type="arabicPeriod"/>
            </a:pPr>
            <a:r>
              <a:rPr lang="ru-RU" altLang="ru-RU" sz="2000" dirty="0">
                <a:latin typeface="Arial" pitchFamily="34" charset="0"/>
                <a:cs typeface="Arial" pitchFamily="34" charset="0"/>
              </a:rPr>
              <a:t>Цели и задачи</a:t>
            </a:r>
          </a:p>
          <a:p>
            <a:pPr marL="342900" indent="-342900">
              <a:lnSpc>
                <a:spcPct val="150000"/>
              </a:lnSpc>
              <a:buFontTx/>
              <a:buAutoNum type="arabicPeriod"/>
            </a:pPr>
            <a:r>
              <a:rPr lang="ru-RU" altLang="ru-RU" sz="2000" dirty="0">
                <a:latin typeface="Arial" pitchFamily="34" charset="0"/>
                <a:cs typeface="Arial" pitchFamily="34" charset="0"/>
              </a:rPr>
              <a:t>Общая характеристика учебного предмета</a:t>
            </a:r>
          </a:p>
          <a:p>
            <a:pPr marL="342900" indent="-342900">
              <a:lnSpc>
                <a:spcPct val="150000"/>
              </a:lnSpc>
              <a:buFontTx/>
              <a:buAutoNum type="arabicPeriod"/>
            </a:pPr>
            <a:r>
              <a:rPr lang="ru-RU" altLang="ru-RU" sz="2000" dirty="0">
                <a:latin typeface="Arial" pitchFamily="34" charset="0"/>
                <a:cs typeface="Arial" pitchFamily="34" charset="0"/>
              </a:rPr>
              <a:t>Особенности преподавания данного учебного предмета  </a:t>
            </a:r>
          </a:p>
          <a:p>
            <a:pPr marL="342900" indent="-342900">
              <a:lnSpc>
                <a:spcPct val="150000"/>
              </a:lnSpc>
              <a:buFontTx/>
              <a:buAutoNum type="arabicPeriod"/>
            </a:pPr>
            <a:r>
              <a:rPr lang="ru-RU" altLang="ru-RU" sz="2000" dirty="0">
                <a:latin typeface="Arial" pitchFamily="34" charset="0"/>
                <a:cs typeface="Arial" pitchFamily="34" charset="0"/>
              </a:rPr>
              <a:t>Планируемые результаты освоения обучающимися программы (личностные и предметные результаты освоения учебного предмета)</a:t>
            </a:r>
            <a:endParaRPr lang="en-US" altLang="ru-RU" sz="2000" dirty="0">
              <a:latin typeface="Arial" pitchFamily="34" charset="0"/>
              <a:cs typeface="Arial" pitchFamily="34" charset="0"/>
            </a:endParaRPr>
          </a:p>
          <a:p>
            <a:pPr marL="342900" indent="-342900">
              <a:lnSpc>
                <a:spcPct val="150000"/>
              </a:lnSpc>
              <a:buFontTx/>
              <a:buAutoNum type="arabicPeriod"/>
            </a:pPr>
            <a:r>
              <a:rPr lang="ru-RU" altLang="ru-RU" sz="2000" dirty="0">
                <a:latin typeface="Arial" pitchFamily="34" charset="0"/>
                <a:cs typeface="Arial" pitchFamily="34" charset="0"/>
              </a:rPr>
              <a:t>Содержание учебного предмета</a:t>
            </a:r>
          </a:p>
          <a:p>
            <a:pPr marL="342900" indent="-342900">
              <a:lnSpc>
                <a:spcPct val="150000"/>
              </a:lnSpc>
              <a:buFontTx/>
              <a:buAutoNum type="arabicPeriod"/>
            </a:pPr>
            <a:r>
              <a:rPr lang="ru-RU" altLang="ru-RU" sz="2000" dirty="0">
                <a:latin typeface="Arial" pitchFamily="34" charset="0"/>
                <a:cs typeface="Arial" pitchFamily="34" charset="0"/>
              </a:rPr>
              <a:t>Тематическое планирование</a:t>
            </a:r>
          </a:p>
          <a:p>
            <a:pPr marL="342900" indent="-342900">
              <a:lnSpc>
                <a:spcPct val="150000"/>
              </a:lnSpc>
              <a:buFontTx/>
              <a:buAutoNum type="arabicPeriod"/>
            </a:pPr>
            <a:r>
              <a:rPr lang="ru-RU" altLang="ru-RU" sz="2000" dirty="0">
                <a:latin typeface="Arial" pitchFamily="34" charset="0"/>
                <a:cs typeface="Arial" pitchFamily="34" charset="0"/>
              </a:rPr>
              <a:t>Описание материально-технического обеспечения образовательной деятельности</a:t>
            </a:r>
          </a:p>
        </p:txBody>
      </p:sp>
      <p:sp>
        <p:nvSpPr>
          <p:cNvPr id="6" name="Прямоугольник 5">
            <a:extLst>
              <a:ext uri="{FF2B5EF4-FFF2-40B4-BE49-F238E27FC236}">
                <a16:creationId xmlns:a16="http://schemas.microsoft.com/office/drawing/2014/main" xmlns="" id="{02FC35C6-A2D1-144D-A60D-4CC409EA910F}"/>
              </a:ext>
            </a:extLst>
          </p:cNvPr>
          <p:cNvSpPr/>
          <p:nvPr/>
        </p:nvSpPr>
        <p:spPr>
          <a:xfrm>
            <a:off x="2428860" y="1571612"/>
            <a:ext cx="5257800" cy="461963"/>
          </a:xfrm>
          <a:prstGeom prst="rect">
            <a:avLst/>
          </a:prstGeom>
        </p:spPr>
        <p:txBody>
          <a:bodyPr>
            <a:spAutoFit/>
          </a:bodyPr>
          <a:lstStyle/>
          <a:p>
            <a:pPr algn="ctr">
              <a:defRPr/>
            </a:pPr>
            <a:r>
              <a:rPr lang="ru-RU" sz="2400" b="1" dirty="0">
                <a:effectLst>
                  <a:outerShdw blurRad="38100" dist="38100" dir="2700000" algn="tl">
                    <a:srgbClr val="000000">
                      <a:alpha val="43137"/>
                    </a:srgbClr>
                  </a:outerShdw>
                </a:effectLst>
              </a:rPr>
              <a:t>Пояснительная записка</a:t>
            </a:r>
          </a:p>
        </p:txBody>
      </p:sp>
      <p:sp>
        <p:nvSpPr>
          <p:cNvPr id="7" name="Прямоугольник 6"/>
          <p:cNvSpPr/>
          <p:nvPr/>
        </p:nvSpPr>
        <p:spPr>
          <a:xfrm>
            <a:off x="428596" y="285728"/>
            <a:ext cx="8286808" cy="1384995"/>
          </a:xfrm>
          <a:prstGeom prst="rect">
            <a:avLst/>
          </a:prstGeom>
        </p:spPr>
        <p:txBody>
          <a:bodyPr wrap="square">
            <a:spAutoFit/>
          </a:bodyPr>
          <a:lstStyle/>
          <a:p>
            <a:pPr algn="ctr"/>
            <a:r>
              <a:rPr lang="ru-RU" altLang="ru-RU" sz="2800" b="1" dirty="0" smtClean="0">
                <a:solidFill>
                  <a:schemeClr val="bg1"/>
                </a:solidFill>
              </a:rPr>
              <a:t>Структура адаптированной рабочей  программы для обучающихся с умственной отсталостью (интеллектуальными нарушениями)</a:t>
            </a:r>
            <a:endParaRPr lang="ru-RU" altLang="ru-RU" sz="2800" b="1" dirty="0">
              <a:solidFill>
                <a:schemeClr val="bg1"/>
              </a:solidFill>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143000" y="2057400"/>
            <a:ext cx="7162800" cy="307975"/>
          </a:xfrm>
          <a:prstGeom prst="rect">
            <a:avLst/>
          </a:prstGeom>
          <a:noFill/>
          <a:ln w="9525">
            <a:noFill/>
            <a:miter lim="800000"/>
            <a:headEnd/>
            <a:tailEnd/>
          </a:ln>
        </p:spPr>
        <p:txBody>
          <a:bodyPr>
            <a:spAutoFit/>
          </a:bodyPr>
          <a:lstStyle/>
          <a:p>
            <a:pPr marL="228600" algn="ctr">
              <a:tabLst>
                <a:tab pos="5897563" algn="l"/>
              </a:tabLst>
            </a:pPr>
            <a:endParaRPr lang="ru-RU" altLang="ru-RU" sz="1400">
              <a:latin typeface="Times New Roman" pitchFamily="18" charset="0"/>
              <a:cs typeface="Times New Roman" pitchFamily="18" charset="0"/>
            </a:endParaRPr>
          </a:p>
        </p:txBody>
      </p:sp>
      <p:sp>
        <p:nvSpPr>
          <p:cNvPr id="3" name="Прямоугольник 2"/>
          <p:cNvSpPr>
            <a:spLocks noChangeArrowheads="1"/>
          </p:cNvSpPr>
          <p:nvPr/>
        </p:nvSpPr>
        <p:spPr bwMode="auto">
          <a:xfrm>
            <a:off x="1752600" y="501650"/>
            <a:ext cx="5715000" cy="984250"/>
          </a:xfrm>
          <a:prstGeom prst="rect">
            <a:avLst/>
          </a:prstGeom>
          <a:noFill/>
          <a:ln w="9525">
            <a:noFill/>
            <a:miter lim="800000"/>
            <a:headEnd/>
            <a:tailEnd/>
          </a:ln>
        </p:spPr>
        <p:txBody>
          <a:bodyPr>
            <a:spAutoFit/>
          </a:bodyPr>
          <a:lstStyle/>
          <a:p>
            <a:pPr algn="ctr"/>
            <a:r>
              <a:rPr lang="ru-RU" altLang="ru-RU">
                <a:latin typeface="Times New Roman" pitchFamily="18" charset="0"/>
                <a:cs typeface="Times New Roman" pitchFamily="18" charset="0"/>
              </a:rPr>
              <a:t>Министерство образования Красноярского края</a:t>
            </a:r>
            <a:endParaRPr lang="ru-RU" altLang="ru-RU" sz="1400">
              <a:latin typeface="Times New Roman" pitchFamily="18" charset="0"/>
              <a:cs typeface="Times New Roman" pitchFamily="18" charset="0"/>
            </a:endParaRPr>
          </a:p>
          <a:p>
            <a:pPr algn="ctr"/>
            <a:r>
              <a:rPr lang="ru-RU" altLang="ru-RU" sz="2000" b="1">
                <a:latin typeface="Times New Roman" pitchFamily="18" charset="0"/>
                <a:cs typeface="Times New Roman" pitchFamily="18" charset="0"/>
              </a:rPr>
              <a:t>КГБОУ «Дудинская школа-интернат»</a:t>
            </a:r>
            <a:endParaRPr lang="ru-RU" altLang="ru-RU" sz="1400">
              <a:latin typeface="Times New Roman" pitchFamily="18" charset="0"/>
              <a:cs typeface="Times New Roman" pitchFamily="18" charset="0"/>
            </a:endParaRPr>
          </a:p>
          <a:p>
            <a:pPr algn="ctr"/>
            <a:r>
              <a:rPr lang="ru-RU" altLang="ru-RU" sz="2000" b="1">
                <a:latin typeface="Monotype Corsiva" pitchFamily="66" charset="0"/>
                <a:cs typeface="Times New Roman" pitchFamily="18" charset="0"/>
              </a:rPr>
              <a:t> </a:t>
            </a:r>
            <a:endParaRPr lang="ru-RU" altLang="ru-RU" sz="1400">
              <a:latin typeface="Times New Roman" pitchFamily="18" charset="0"/>
              <a:cs typeface="Times New Roman" pitchFamily="18" charset="0"/>
            </a:endParaRPr>
          </a:p>
        </p:txBody>
      </p:sp>
      <p:sp>
        <p:nvSpPr>
          <p:cNvPr id="4" name="Прямоугольник 6">
            <a:extLst>
              <a:ext uri="{FF2B5EF4-FFF2-40B4-BE49-F238E27FC236}">
                <a16:creationId xmlns:a16="http://schemas.microsoft.com/office/drawing/2014/main" xmlns="" id="{129F5B54-487E-CA42-8311-52B29C93ADFB}"/>
              </a:ext>
            </a:extLst>
          </p:cNvPr>
          <p:cNvSpPr>
            <a:spLocks noChangeArrowheads="1"/>
          </p:cNvSpPr>
          <p:nvPr/>
        </p:nvSpPr>
        <p:spPr bwMode="auto">
          <a:xfrm>
            <a:off x="642910" y="2214554"/>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Char char="•"/>
              <a:tabLst>
                <a:tab pos="5897563" algn="l"/>
              </a:tabLst>
              <a:defRPr sz="3200">
                <a:solidFill>
                  <a:schemeClr val="tx1"/>
                </a:solidFill>
                <a:latin typeface="Arial" panose="020B0604020202020204" pitchFamily="34" charset="0"/>
              </a:defRPr>
            </a:lvl1pPr>
            <a:lvl2pPr marL="742950" indent="-285750">
              <a:spcBef>
                <a:spcPct val="20000"/>
              </a:spcBef>
              <a:buChar char="–"/>
              <a:tabLst>
                <a:tab pos="5897563" algn="l"/>
              </a:tabLst>
              <a:defRPr sz="2800">
                <a:solidFill>
                  <a:schemeClr val="tx1"/>
                </a:solidFill>
                <a:latin typeface="Arial" panose="020B0604020202020204" pitchFamily="34" charset="0"/>
              </a:defRPr>
            </a:lvl2pPr>
            <a:lvl3pPr marL="1143000" indent="-228600">
              <a:spcBef>
                <a:spcPct val="20000"/>
              </a:spcBef>
              <a:buChar char="•"/>
              <a:tabLst>
                <a:tab pos="5897563" algn="l"/>
              </a:tabLst>
              <a:defRPr sz="2400">
                <a:solidFill>
                  <a:schemeClr val="tx1"/>
                </a:solidFill>
                <a:latin typeface="Arial" panose="020B0604020202020204" pitchFamily="34" charset="0"/>
              </a:defRPr>
            </a:lvl3pPr>
            <a:lvl4pPr marL="1600200" indent="-228600">
              <a:spcBef>
                <a:spcPct val="20000"/>
              </a:spcBef>
              <a:buChar char="–"/>
              <a:tabLst>
                <a:tab pos="5897563" algn="l"/>
              </a:tabLst>
              <a:defRPr sz="2000">
                <a:solidFill>
                  <a:schemeClr val="tx1"/>
                </a:solidFill>
                <a:latin typeface="Arial" panose="020B0604020202020204" pitchFamily="34" charset="0"/>
              </a:defRPr>
            </a:lvl4pPr>
            <a:lvl5pPr marL="2057400" indent="-228600">
              <a:spcBef>
                <a:spcPct val="20000"/>
              </a:spcBef>
              <a:buChar char="»"/>
              <a:tabLst>
                <a:tab pos="5897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897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897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897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897563" algn="l"/>
              </a:tabLst>
              <a:defRPr sz="2000">
                <a:solidFill>
                  <a:schemeClr val="tx1"/>
                </a:solidFill>
                <a:latin typeface="Arial" panose="020B0604020202020204" pitchFamily="34" charset="0"/>
              </a:defRPr>
            </a:lvl9pPr>
          </a:lstStyle>
          <a:p>
            <a:pPr algn="ctr">
              <a:spcBef>
                <a:spcPct val="0"/>
              </a:spcBef>
              <a:buFontTx/>
              <a:buNone/>
              <a:defRPr/>
            </a:pPr>
            <a:r>
              <a:rPr lang="ru-RU" altLang="ru-RU" sz="2400" dirty="0">
                <a:cs typeface="Arial" pitchFamily="34" charset="0"/>
              </a:rPr>
              <a:t>Образовательная область: </a:t>
            </a:r>
            <a:r>
              <a:rPr lang="ru-RU" altLang="ru-RU" sz="2400" b="1" dirty="0">
                <a:cs typeface="Arial" pitchFamily="34" charset="0"/>
              </a:rPr>
              <a:t>Язык и речевая практика</a:t>
            </a:r>
            <a:endParaRPr lang="ru-RU" altLang="ru-RU" sz="1800" dirty="0">
              <a:cs typeface="Arial" pitchFamily="34" charset="0"/>
            </a:endParaRPr>
          </a:p>
          <a:p>
            <a:pPr algn="ctr">
              <a:spcBef>
                <a:spcPct val="0"/>
              </a:spcBef>
              <a:buFontTx/>
              <a:buNone/>
              <a:defRPr/>
            </a:pPr>
            <a:r>
              <a:rPr lang="ru-RU" altLang="ru-RU" sz="4000" b="1" dirty="0">
                <a:ea typeface="Microsoft YaHei" panose="020B0503020204020204" pitchFamily="34" charset="-122"/>
                <a:cs typeface="Arial" pitchFamily="34" charset="0"/>
              </a:rPr>
              <a:t>Рабочая программа</a:t>
            </a:r>
            <a:endParaRPr lang="ru-RU" altLang="ru-RU" sz="1800" dirty="0">
              <a:cs typeface="Arial" pitchFamily="34" charset="0"/>
            </a:endParaRPr>
          </a:p>
          <a:p>
            <a:pPr algn="ctr">
              <a:spcBef>
                <a:spcPct val="0"/>
              </a:spcBef>
              <a:buFontTx/>
              <a:buNone/>
              <a:defRPr/>
            </a:pPr>
            <a:r>
              <a:rPr lang="ru-RU" altLang="ru-RU" sz="3600" dirty="0">
                <a:ea typeface="Microsoft YaHei" panose="020B0503020204020204" pitchFamily="34" charset="-122"/>
                <a:cs typeface="Arial" pitchFamily="34" charset="0"/>
              </a:rPr>
              <a:t>по курсу </a:t>
            </a:r>
            <a:r>
              <a:rPr lang="ru-RU" altLang="ru-RU" sz="4000" b="1" dirty="0">
                <a:ea typeface="Microsoft YaHei" panose="020B0503020204020204" pitchFamily="34" charset="-122"/>
                <a:cs typeface="Arial" pitchFamily="34" charset="0"/>
              </a:rPr>
              <a:t>«Речевая практика»</a:t>
            </a:r>
            <a:endParaRPr lang="ru-RU" altLang="ru-RU" sz="1800" dirty="0">
              <a:cs typeface="Arial" pitchFamily="34" charset="0"/>
            </a:endParaRPr>
          </a:p>
          <a:p>
            <a:pPr algn="ctr">
              <a:spcBef>
                <a:spcPct val="0"/>
              </a:spcBef>
              <a:buFontTx/>
              <a:buNone/>
              <a:defRPr/>
            </a:pPr>
            <a:r>
              <a:rPr lang="ru-RU" altLang="ru-RU" sz="2400" dirty="0">
                <a:cs typeface="Arial" pitchFamily="34" charset="0"/>
              </a:rPr>
              <a:t>по адаптированной основной образовательной  программе для</a:t>
            </a:r>
            <a:endParaRPr lang="ru-RU" altLang="ru-RU" sz="1800" dirty="0">
              <a:cs typeface="Arial" pitchFamily="34" charset="0"/>
            </a:endParaRPr>
          </a:p>
          <a:p>
            <a:pPr algn="ctr">
              <a:spcBef>
                <a:spcPct val="0"/>
              </a:spcBef>
              <a:buFontTx/>
              <a:buNone/>
              <a:defRPr/>
            </a:pPr>
            <a:r>
              <a:rPr lang="ru-RU" altLang="ru-RU" sz="2400" dirty="0">
                <a:cs typeface="Arial" pitchFamily="34" charset="0"/>
              </a:rPr>
              <a:t>детей с умственной отсталостью (интеллектуальными нарушениями)</a:t>
            </a:r>
            <a:endParaRPr lang="ru-RU" altLang="ru-RU" sz="1800" dirty="0">
              <a:cs typeface="Arial" pitchFamily="34" charset="0"/>
            </a:endParaRPr>
          </a:p>
          <a:p>
            <a:pPr algn="ctr">
              <a:spcBef>
                <a:spcPct val="0"/>
              </a:spcBef>
              <a:buFontTx/>
              <a:buNone/>
              <a:defRPr/>
            </a:pPr>
            <a:endParaRPr lang="ru-RU" altLang="ru-RU" sz="2400" dirty="0">
              <a:latin typeface="Comic Sans MS" panose="030F0902030302020204" pitchFamily="66" charset="0"/>
              <a:cs typeface="Times New Roman" panose="02020603050405020304" pitchFamily="18" charset="0"/>
            </a:endParaRPr>
          </a:p>
          <a:p>
            <a:pPr algn="ctr">
              <a:spcBef>
                <a:spcPct val="0"/>
              </a:spcBef>
              <a:buFontTx/>
              <a:buNone/>
              <a:defRPr/>
            </a:pPr>
            <a:endParaRPr lang="ru-RU" altLang="ru-RU" sz="1400" dirty="0">
              <a:latin typeface="Times New Roman" panose="02020603050405020304" pitchFamily="18" charset="0"/>
              <a:cs typeface="Times New Roman" panose="02020603050405020304" pitchFamily="18" charset="0"/>
            </a:endParaRPr>
          </a:p>
          <a:p>
            <a:pPr algn="r">
              <a:spcBef>
                <a:spcPct val="0"/>
              </a:spcBef>
              <a:buFontTx/>
              <a:buNone/>
              <a:defRPr/>
            </a:pPr>
            <a:endParaRPr lang="ru-RU" altLang="ru-RU" sz="1200" dirty="0">
              <a:latin typeface="Calibri" panose="020F0502020204030204" pitchFamily="34" charset="0"/>
              <a:cs typeface="Times New Roman" panose="02020603050405020304" pitchFamily="18" charset="0"/>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214282" y="1643050"/>
            <a:ext cx="8715436" cy="4416081"/>
          </a:xfrm>
          <a:prstGeom prst="rect">
            <a:avLst/>
          </a:prstGeom>
          <a:noFill/>
          <a:ln w="9525">
            <a:noFill/>
            <a:miter lim="800000"/>
            <a:headEnd/>
            <a:tailEnd/>
          </a:ln>
        </p:spPr>
        <p:txBody>
          <a:bodyPr wrap="square">
            <a:spAutoFit/>
          </a:bodyPr>
          <a:lstStyle/>
          <a:p>
            <a:pPr algn="just">
              <a:lnSpc>
                <a:spcPct val="130000"/>
              </a:lnSpc>
            </a:pPr>
            <a:r>
              <a:rPr lang="ru-RU" altLang="ru-RU" sz="2000" dirty="0">
                <a:latin typeface="Times New Roman" pitchFamily="18" charset="0"/>
                <a:cs typeface="Times New Roman" pitchFamily="18" charset="0"/>
              </a:rPr>
              <a:t>	</a:t>
            </a:r>
            <a:r>
              <a:rPr lang="ru-RU" altLang="ru-RU" dirty="0">
                <a:latin typeface="Arial" pitchFamily="34" charset="0"/>
                <a:cs typeface="Arial" pitchFamily="34" charset="0"/>
              </a:rPr>
              <a:t>В соответствии с Федеральным государственным образовательным стандартом образования обучающихся с умственной отсталостью (интеллектуальными нарушениями) к особым образовательным потребностям обучающихся с лёгкой степенью умственной отсталости (интеллектуальными нарушениями) относится овладение разнообразными видами, средствами и формами коммуникации, обеспечивающими успешность установления и реализации </a:t>
            </a:r>
            <a:r>
              <a:rPr lang="ru-RU" altLang="ru-RU" dirty="0" err="1">
                <a:latin typeface="Arial" pitchFamily="34" charset="0"/>
                <a:cs typeface="Arial" pitchFamily="34" charset="0"/>
              </a:rPr>
              <a:t>социокультурных</a:t>
            </a:r>
            <a:r>
              <a:rPr lang="ru-RU" altLang="ru-RU" dirty="0">
                <a:latin typeface="Arial" pitchFamily="34" charset="0"/>
                <a:cs typeface="Arial" pitchFamily="34" charset="0"/>
              </a:rPr>
              <a:t> связей и отношений обучающегося с окружающей средой. </a:t>
            </a:r>
          </a:p>
          <a:p>
            <a:pPr algn="just">
              <a:lnSpc>
                <a:spcPct val="130000"/>
              </a:lnSpc>
            </a:pPr>
            <a:r>
              <a:rPr lang="ru-RU" altLang="ru-RU" dirty="0">
                <a:latin typeface="Arial" pitchFamily="34" charset="0"/>
                <a:cs typeface="Arial" pitchFamily="34" charset="0"/>
              </a:rPr>
              <a:t>	</a:t>
            </a:r>
            <a:r>
              <a:rPr lang="ru-RU" altLang="ru-RU" dirty="0" smtClean="0">
                <a:latin typeface="Arial" pitchFamily="34" charset="0"/>
                <a:cs typeface="Arial" pitchFamily="34" charset="0"/>
              </a:rPr>
              <a:t>Концептуальная </a:t>
            </a:r>
            <a:r>
              <a:rPr lang="ru-RU" altLang="ru-RU" dirty="0">
                <a:latin typeface="Arial" pitchFamily="34" charset="0"/>
                <a:cs typeface="Arial" pitchFamily="34" charset="0"/>
              </a:rPr>
              <a:t>идея включения в адаптированную основную общеобразовательную программу образования обучающихся с умственной отсталостью </a:t>
            </a:r>
            <a:r>
              <a:rPr lang="ru-RU" altLang="ru-RU" b="1" dirty="0">
                <a:latin typeface="Arial" pitchFamily="34" charset="0"/>
                <a:cs typeface="Arial" pitchFamily="34" charset="0"/>
              </a:rPr>
              <a:t>предмета «Речевая практика»  </a:t>
            </a:r>
            <a:r>
              <a:rPr lang="ru-RU" altLang="ru-RU" dirty="0">
                <a:latin typeface="Arial" pitchFamily="34" charset="0"/>
                <a:cs typeface="Arial" pitchFamily="34" charset="0"/>
              </a:rPr>
              <a:t>заключается в оптимизации овладения языком через организацию общения. </a:t>
            </a:r>
          </a:p>
        </p:txBody>
      </p:sp>
      <p:sp>
        <p:nvSpPr>
          <p:cNvPr id="6" name="Прямоугольник 5"/>
          <p:cNvSpPr/>
          <p:nvPr/>
        </p:nvSpPr>
        <p:spPr>
          <a:xfrm>
            <a:off x="214282" y="428604"/>
            <a:ext cx="8715436" cy="707886"/>
          </a:xfrm>
          <a:prstGeom prst="rect">
            <a:avLst/>
          </a:prstGeom>
        </p:spPr>
        <p:txBody>
          <a:bodyPr wrap="square">
            <a:spAutoFit/>
          </a:bodyPr>
          <a:lstStyle/>
          <a:p>
            <a:pPr algn="ctr"/>
            <a:r>
              <a:rPr lang="ru-RU" altLang="ru-RU" sz="4000" b="1" dirty="0" smtClean="0">
                <a:solidFill>
                  <a:schemeClr val="bg1"/>
                </a:solidFill>
              </a:rPr>
              <a:t>Актуальность</a:t>
            </a:r>
            <a:endParaRPr lang="ru-RU" altLang="ru-RU" sz="4000" dirty="0">
              <a:solidFill>
                <a:schemeClr val="bg1"/>
              </a:solidFill>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5"/>
          <p:cNvSpPr>
            <a:spLocks noChangeArrowheads="1"/>
          </p:cNvSpPr>
          <p:nvPr/>
        </p:nvSpPr>
        <p:spPr bwMode="auto">
          <a:xfrm>
            <a:off x="214282" y="1714488"/>
            <a:ext cx="8715436" cy="4555093"/>
          </a:xfrm>
          <a:prstGeom prst="rect">
            <a:avLst/>
          </a:prstGeom>
          <a:noFill/>
          <a:ln w="9525">
            <a:noFill/>
            <a:miter lim="800000"/>
            <a:headEnd/>
            <a:tailEnd/>
          </a:ln>
        </p:spPr>
        <p:txBody>
          <a:bodyPr wrap="square">
            <a:spAutoFit/>
          </a:bodyPr>
          <a:lstStyle/>
          <a:p>
            <a:pPr algn="just">
              <a:lnSpc>
                <a:spcPct val="150000"/>
              </a:lnSpc>
            </a:pPr>
            <a:r>
              <a:rPr lang="ru-RU" altLang="ru-RU" dirty="0"/>
              <a:t>	</a:t>
            </a:r>
            <a:r>
              <a:rPr lang="ru-RU" altLang="ru-RU" dirty="0">
                <a:latin typeface="Arial" pitchFamily="34" charset="0"/>
                <a:cs typeface="Arial" pitchFamily="34" charset="0"/>
              </a:rPr>
              <a:t>У детей с интеллектуальными нарушениями наблюдается несовершенство уровня речевого развития. Из-за ограниченности речевого общения не сформированы такие личностные качества, как умение правильно оценивать себя в речевой ситуации, уважительно относиться к собеседнику, соблюдать основные требования речевого этикета.</a:t>
            </a:r>
          </a:p>
          <a:p>
            <a:pPr algn="just">
              <a:lnSpc>
                <a:spcPct val="150000"/>
              </a:lnSpc>
            </a:pPr>
            <a:r>
              <a:rPr lang="ru-RU" altLang="ru-RU" dirty="0">
                <a:latin typeface="Arial" pitchFamily="34" charset="0"/>
                <a:cs typeface="Arial" pitchFamily="34" charset="0"/>
              </a:rPr>
              <a:t>	Курс </a:t>
            </a:r>
            <a:r>
              <a:rPr lang="ru-RU" altLang="ru-RU" b="1" dirty="0">
                <a:latin typeface="Arial" pitchFamily="34" charset="0"/>
                <a:cs typeface="Arial" pitchFamily="34" charset="0"/>
              </a:rPr>
              <a:t>«Речевая практика» </a:t>
            </a:r>
            <a:r>
              <a:rPr lang="ru-RU" altLang="ru-RU" dirty="0">
                <a:latin typeface="Arial" pitchFamily="34" charset="0"/>
                <a:cs typeface="Arial" pitchFamily="34" charset="0"/>
              </a:rPr>
              <a:t>является важнейшей составляющей частью образования обучающихся с интеллектуальными нарушениями, поскольку овладение знаниями и умениями в области речевой коммуникации является необходимым условием успешной социализации, формированием жизненных компетенций. </a:t>
            </a:r>
          </a:p>
          <a:p>
            <a:pPr algn="just"/>
            <a:endParaRPr lang="ru-RU" altLang="ru-RU" sz="2000" b="1" dirty="0"/>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6" name="Прямоугольник 5"/>
          <p:cNvSpPr/>
          <p:nvPr/>
        </p:nvSpPr>
        <p:spPr>
          <a:xfrm>
            <a:off x="214282" y="428604"/>
            <a:ext cx="8715436" cy="707886"/>
          </a:xfrm>
          <a:prstGeom prst="rect">
            <a:avLst/>
          </a:prstGeom>
        </p:spPr>
        <p:txBody>
          <a:bodyPr wrap="square">
            <a:spAutoFit/>
          </a:bodyPr>
          <a:lstStyle/>
          <a:p>
            <a:pPr algn="ctr"/>
            <a:r>
              <a:rPr lang="ru-RU" altLang="ru-RU" sz="4000" b="1" dirty="0" smtClean="0">
                <a:solidFill>
                  <a:schemeClr val="bg1"/>
                </a:solidFill>
              </a:rPr>
              <a:t>Актуальность</a:t>
            </a:r>
            <a:endParaRPr lang="ru-RU" altLang="ru-RU" sz="4000" dirty="0">
              <a:solidFill>
                <a:schemeClr val="bg1"/>
              </a:solidFill>
            </a:endParaRPr>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2"/>
          <p:cNvSpPr>
            <a:spLocks noChangeArrowheads="1"/>
          </p:cNvSpPr>
          <p:nvPr/>
        </p:nvSpPr>
        <p:spPr bwMode="auto">
          <a:xfrm>
            <a:off x="642910" y="285728"/>
            <a:ext cx="8229600" cy="1077218"/>
          </a:xfrm>
          <a:prstGeom prst="rect">
            <a:avLst/>
          </a:prstGeom>
          <a:noFill/>
          <a:ln w="9525">
            <a:noFill/>
            <a:miter lim="800000"/>
            <a:headEnd/>
            <a:tailEnd/>
          </a:ln>
        </p:spPr>
        <p:txBody>
          <a:bodyPr>
            <a:spAutoFit/>
          </a:bodyPr>
          <a:lstStyle/>
          <a:p>
            <a:pPr algn="ctr"/>
            <a:r>
              <a:rPr lang="ru-RU" altLang="ru-RU" sz="3200" b="1" dirty="0">
                <a:solidFill>
                  <a:schemeClr val="bg1"/>
                </a:solidFill>
              </a:rPr>
              <a:t>Примерная  рабочая программа курса </a:t>
            </a:r>
          </a:p>
          <a:p>
            <a:pPr algn="ctr"/>
            <a:r>
              <a:rPr lang="ru-RU" altLang="ru-RU" sz="3200" b="1" dirty="0">
                <a:solidFill>
                  <a:schemeClr val="bg1"/>
                </a:solidFill>
              </a:rPr>
              <a:t>«Речевая практика»</a:t>
            </a:r>
          </a:p>
        </p:txBody>
      </p:sp>
      <p:sp>
        <p:nvSpPr>
          <p:cNvPr id="3" name="Прямоугольник 2">
            <a:extLst>
              <a:ext uri="{FF2B5EF4-FFF2-40B4-BE49-F238E27FC236}">
                <a16:creationId xmlns:a16="http://schemas.microsoft.com/office/drawing/2014/main" xmlns="" id="{2F193867-0506-E54D-A18C-2E20355461AB}"/>
              </a:ext>
            </a:extLst>
          </p:cNvPr>
          <p:cNvSpPr/>
          <p:nvPr/>
        </p:nvSpPr>
        <p:spPr>
          <a:xfrm>
            <a:off x="214282" y="1428736"/>
            <a:ext cx="8715436" cy="5262979"/>
          </a:xfrm>
          <a:prstGeom prst="rect">
            <a:avLst/>
          </a:prstGeom>
        </p:spPr>
        <p:txBody>
          <a:bodyPr wrap="square">
            <a:spAutoFit/>
          </a:bodyPr>
          <a:lstStyle/>
          <a:p>
            <a:pPr algn="ctr">
              <a:defRPr/>
            </a:pPr>
            <a:r>
              <a:rPr lang="ru-RU" sz="2400" b="1" dirty="0"/>
              <a:t>Пояснительная </a:t>
            </a:r>
            <a:r>
              <a:rPr lang="ru-RU" sz="2400" b="1" dirty="0" smtClean="0"/>
              <a:t>записка</a:t>
            </a:r>
          </a:p>
          <a:p>
            <a:pPr algn="ctr">
              <a:defRPr/>
            </a:pPr>
            <a:endParaRPr lang="ru-RU" sz="2400" b="1" dirty="0"/>
          </a:p>
          <a:p>
            <a:pPr algn="just">
              <a:defRPr/>
            </a:pPr>
            <a:r>
              <a:rPr lang="ru-RU" dirty="0">
                <a:latin typeface="Arial" pitchFamily="34" charset="0"/>
                <a:cs typeface="Arial" pitchFamily="34" charset="0"/>
              </a:rPr>
              <a:t>Адаптированная рабочая программа по учебному предмету «Речевая практика» составлена на основе примерной программы «Русский язык» (А.К. Аксёнова, С.В. Комарова, Э.В. Якубовская) под редакцией доктора педагогических наук В. В. Воронковой.</a:t>
            </a:r>
          </a:p>
          <a:p>
            <a:pPr algn="just">
              <a:defRPr/>
            </a:pPr>
            <a:r>
              <a:rPr lang="ru-RU" dirty="0">
                <a:latin typeface="Arial" pitchFamily="34" charset="0"/>
                <a:cs typeface="Arial" pitchFamily="34" charset="0"/>
              </a:rPr>
              <a:t>Нормативно-правовую базу разработки адаптированной рабочей программы учебного предмета </a:t>
            </a:r>
            <a:r>
              <a:rPr lang="ru-RU" b="1" dirty="0">
                <a:latin typeface="Arial" pitchFamily="34" charset="0"/>
                <a:cs typeface="Arial" pitchFamily="34" charset="0"/>
              </a:rPr>
              <a:t>«Речевая практика» </a:t>
            </a:r>
            <a:r>
              <a:rPr lang="ru-RU" dirty="0">
                <a:latin typeface="Arial" pitchFamily="34" charset="0"/>
                <a:cs typeface="Arial" pitchFamily="34" charset="0"/>
              </a:rPr>
              <a:t>составляют: </a:t>
            </a:r>
          </a:p>
          <a:p>
            <a:pPr marL="285750" indent="-285750" algn="just">
              <a:buFont typeface="Arial" panose="020B0604020202020204" pitchFamily="34" charset="0"/>
              <a:buChar char="•"/>
              <a:defRPr/>
            </a:pPr>
            <a:r>
              <a:rPr lang="ru-RU" dirty="0">
                <a:latin typeface="Arial" pitchFamily="34" charset="0"/>
                <a:cs typeface="Arial" pitchFamily="34" charset="0"/>
              </a:rPr>
              <a:t>Федеральный закон от 29 декабря 2012 года №273-ФЗ «Об образовании в Российской Федерации»;</a:t>
            </a:r>
          </a:p>
          <a:p>
            <a:pPr marL="285750" indent="-285750" algn="just">
              <a:buFont typeface="Arial" panose="020B0604020202020204" pitchFamily="34" charset="0"/>
              <a:buChar char="•"/>
              <a:defRPr/>
            </a:pPr>
            <a:r>
              <a:rPr lang="ru-RU" dirty="0">
                <a:latin typeface="Arial" pitchFamily="34" charset="0"/>
                <a:cs typeface="Arial" pitchFamily="34" charset="0"/>
              </a:rPr>
              <a:t>Федеральный государственный образовательный стандарт общего образования для обучающихся с умственной отсталостью (интеллектуальными нарушениями);</a:t>
            </a:r>
          </a:p>
          <a:p>
            <a:pPr marL="285750" indent="-285750" algn="just">
              <a:buFont typeface="Arial" panose="020B0604020202020204" pitchFamily="34" charset="0"/>
              <a:buChar char="•"/>
              <a:defRPr/>
            </a:pPr>
            <a:r>
              <a:rPr lang="ru-RU" dirty="0">
                <a:latin typeface="Arial" pitchFamily="34" charset="0"/>
                <a:cs typeface="Arial" pitchFamily="34" charset="0"/>
              </a:rPr>
              <a:t>Адаптированная основная общеобразовательная программа образования обучающихся с лёгкой умственной отсталостью (интеллектуальными нарушениями); </a:t>
            </a:r>
          </a:p>
          <a:p>
            <a:pPr marL="285750" indent="-285750" algn="just">
              <a:buFont typeface="Arial" panose="020B0604020202020204" pitchFamily="34" charset="0"/>
              <a:buChar char="•"/>
              <a:defRPr/>
            </a:pPr>
            <a:r>
              <a:rPr lang="ru-RU" dirty="0">
                <a:latin typeface="Arial" pitchFamily="34" charset="0"/>
                <a:cs typeface="Arial" pitchFamily="34" charset="0"/>
              </a:rPr>
              <a:t>Устав образовательной организации.</a:t>
            </a:r>
          </a:p>
          <a:p>
            <a:pPr>
              <a:defRPr/>
            </a:pPr>
            <a:endParaRPr lang="ru-RU" dirty="0"/>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214282" y="1285860"/>
            <a:ext cx="8715436" cy="2286016"/>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3" name="AutoShape 4"/>
          <p:cNvSpPr>
            <a:spLocks noChangeArrowheads="1"/>
          </p:cNvSpPr>
          <p:nvPr/>
        </p:nvSpPr>
        <p:spPr bwMode="gray">
          <a:xfrm>
            <a:off x="428596" y="1500174"/>
            <a:ext cx="2133600" cy="1649412"/>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ru-RU" altLang="ru-RU"/>
          </a:p>
        </p:txBody>
      </p:sp>
      <p:sp>
        <p:nvSpPr>
          <p:cNvPr id="4" name="Text Box 6"/>
          <p:cNvSpPr txBox="1">
            <a:spLocks noChangeArrowheads="1"/>
          </p:cNvSpPr>
          <p:nvPr/>
        </p:nvSpPr>
        <p:spPr bwMode="gray">
          <a:xfrm>
            <a:off x="642910" y="1643050"/>
            <a:ext cx="1781175" cy="1323975"/>
          </a:xfrm>
          <a:prstGeom prst="rect">
            <a:avLst/>
          </a:prstGeom>
          <a:noFill/>
          <a:ln w="9525" algn="ctr">
            <a:noFill/>
            <a:miter lim="800000"/>
            <a:headEnd/>
            <a:tailEnd/>
          </a:ln>
        </p:spPr>
        <p:txBody>
          <a:bodyPr wrap="none">
            <a:spAutoFit/>
          </a:bodyPr>
          <a:lstStyle/>
          <a:p>
            <a:r>
              <a:rPr lang="ru-RU" altLang="ru-RU" sz="4000" b="1" dirty="0">
                <a:solidFill>
                  <a:srgbClr val="FFFFFF"/>
                </a:solidFill>
              </a:rPr>
              <a:t>Цель</a:t>
            </a:r>
          </a:p>
          <a:p>
            <a:r>
              <a:rPr lang="ru-RU" altLang="ru-RU" sz="4000" b="1" dirty="0">
                <a:solidFill>
                  <a:srgbClr val="FFFFFF"/>
                </a:solidFill>
              </a:rPr>
              <a:t>курса:</a:t>
            </a:r>
            <a:endParaRPr lang="en-US" altLang="ru-RU" sz="4000" b="1" dirty="0">
              <a:solidFill>
                <a:srgbClr val="FFFFFF"/>
              </a:solidFill>
            </a:endParaRPr>
          </a:p>
        </p:txBody>
      </p:sp>
      <p:sp>
        <p:nvSpPr>
          <p:cNvPr id="5" name="Text Box 7"/>
          <p:cNvSpPr txBox="1">
            <a:spLocks noChangeArrowheads="1"/>
          </p:cNvSpPr>
          <p:nvPr/>
        </p:nvSpPr>
        <p:spPr bwMode="gray">
          <a:xfrm>
            <a:off x="2928926" y="1428737"/>
            <a:ext cx="5735666" cy="2092881"/>
          </a:xfrm>
          <a:prstGeom prst="rect">
            <a:avLst/>
          </a:prstGeom>
          <a:noFill/>
          <a:ln w="9525" algn="ctr">
            <a:noFill/>
            <a:miter lim="800000"/>
            <a:headEnd/>
            <a:tailEnd/>
          </a:ln>
        </p:spPr>
        <p:txBody>
          <a:bodyPr wrap="square">
            <a:spAutoFit/>
          </a:bodyPr>
          <a:lstStyle/>
          <a:p>
            <a:pPr algn="just"/>
            <a:r>
              <a:rPr lang="ru-RU" altLang="ru-RU" dirty="0">
                <a:latin typeface="Arial" pitchFamily="34" charset="0"/>
                <a:cs typeface="Arial" pitchFamily="34" charset="0"/>
              </a:rPr>
              <a:t>Развитие речевой коммуникации обучающихся с интеллектуальной недостаточностью как способности использовать вербальные и невербальные средства для общения с окружающими людьми в различных ситуациях.</a:t>
            </a:r>
          </a:p>
          <a:p>
            <a:endParaRPr lang="ru-RU" altLang="ru-RU" sz="2400" b="1" dirty="0">
              <a:solidFill>
                <a:schemeClr val="bg1"/>
              </a:solidFill>
            </a:endParaRPr>
          </a:p>
          <a:p>
            <a:endParaRPr lang="en-US" altLang="ru-RU" sz="1600" dirty="0">
              <a:solidFill>
                <a:srgbClr val="000000"/>
              </a:solidFill>
            </a:endParaRPr>
          </a:p>
        </p:txBody>
      </p:sp>
      <p:sp>
        <p:nvSpPr>
          <p:cNvPr id="6" name="AutoShape 8"/>
          <p:cNvSpPr>
            <a:spLocks noChangeArrowheads="1"/>
          </p:cNvSpPr>
          <p:nvPr/>
        </p:nvSpPr>
        <p:spPr bwMode="gray">
          <a:xfrm>
            <a:off x="214282" y="3500438"/>
            <a:ext cx="8715436" cy="2870198"/>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7" name="AutoShape 9"/>
          <p:cNvSpPr>
            <a:spLocks noChangeArrowheads="1"/>
          </p:cNvSpPr>
          <p:nvPr/>
        </p:nvSpPr>
        <p:spPr bwMode="gray">
          <a:xfrm>
            <a:off x="571472" y="4214818"/>
            <a:ext cx="1985963"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r>
              <a:rPr lang="ru-RU" altLang="ru-RU" sz="3600" b="1" dirty="0">
                <a:solidFill>
                  <a:srgbClr val="FFFFFF"/>
                </a:solidFill>
              </a:rPr>
              <a:t>Задачи </a:t>
            </a:r>
          </a:p>
        </p:txBody>
      </p:sp>
      <p:sp>
        <p:nvSpPr>
          <p:cNvPr id="8" name="Text Box 17"/>
          <p:cNvSpPr txBox="1">
            <a:spLocks noChangeArrowheads="1"/>
          </p:cNvSpPr>
          <p:nvPr/>
        </p:nvSpPr>
        <p:spPr bwMode="gray">
          <a:xfrm>
            <a:off x="2768600" y="3625850"/>
            <a:ext cx="5988050" cy="3231654"/>
          </a:xfrm>
          <a:prstGeom prst="rect">
            <a:avLst/>
          </a:prstGeom>
          <a:noFill/>
          <a:ln w="9525" algn="ctr">
            <a:noFill/>
            <a:miter lim="800000"/>
            <a:headEnd/>
            <a:tailEnd/>
          </a:ln>
        </p:spPr>
        <p:txBody>
          <a:bodyPr wrap="square">
            <a:spAutoFit/>
          </a:bodyPr>
          <a:lstStyle/>
          <a:p>
            <a:pPr algn="just"/>
            <a:r>
              <a:rPr lang="ru-RU" altLang="ru-RU" dirty="0">
                <a:latin typeface="Arial" pitchFamily="34" charset="0"/>
                <a:cs typeface="Arial" pitchFamily="34" charset="0"/>
              </a:rPr>
              <a:t>учебного предмета заключаются в том, чтобы ускорить процесс овладения разговорной речью на основе коррекции всех составляющих речевой акт компонентов; помочь детям осмыслить и обобщить имеющийся у них речевой опыт; улучшить такие качественные характеристики устной речи, как звукопроизношение, </a:t>
            </a:r>
            <a:r>
              <a:rPr lang="ru-RU" altLang="ru-RU" dirty="0" smtClean="0">
                <a:latin typeface="Arial" pitchFamily="34" charset="0"/>
                <a:cs typeface="Arial" pitchFamily="34" charset="0"/>
              </a:rPr>
              <a:t>темп, </a:t>
            </a:r>
            <a:r>
              <a:rPr lang="ru-RU" altLang="ru-RU" dirty="0">
                <a:latin typeface="Arial" pitchFamily="34" charset="0"/>
                <a:cs typeface="Arial" pitchFamily="34" charset="0"/>
              </a:rPr>
              <a:t>ритм, дикция, интонация, выразительность; повысить общую культуру речевой коммуникации и общения</a:t>
            </a:r>
            <a:endParaRPr lang="ru-RU" altLang="ru-RU" b="1" dirty="0">
              <a:solidFill>
                <a:srgbClr val="000000"/>
              </a:solidFill>
              <a:latin typeface="Arial" pitchFamily="34" charset="0"/>
              <a:cs typeface="Arial" pitchFamily="34" charset="0"/>
            </a:endParaRPr>
          </a:p>
          <a:p>
            <a:endParaRPr lang="ru-RU" altLang="ru-RU" sz="2400" b="1" dirty="0">
              <a:solidFill>
                <a:srgbClr val="000000"/>
              </a:solidFill>
            </a:endParaRPr>
          </a:p>
          <a:p>
            <a:endParaRPr lang="en-US" altLang="ru-RU" dirty="0">
              <a:solidFill>
                <a:srgbClr val="000000"/>
              </a:solidFill>
            </a:endParaRPr>
          </a:p>
        </p:txBody>
      </p:sp>
      <p:sp>
        <p:nvSpPr>
          <p:cNvPr id="9" name="Прямоугольник 8"/>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11" name="Прямоугольник 1"/>
          <p:cNvSpPr>
            <a:spLocks noChangeArrowheads="1"/>
          </p:cNvSpPr>
          <p:nvPr/>
        </p:nvSpPr>
        <p:spPr bwMode="auto">
          <a:xfrm>
            <a:off x="285720" y="214290"/>
            <a:ext cx="8629680" cy="646331"/>
          </a:xfrm>
          <a:prstGeom prst="rect">
            <a:avLst/>
          </a:prstGeom>
          <a:noFill/>
          <a:ln w="9525">
            <a:noFill/>
            <a:miter lim="800000"/>
            <a:headEnd/>
            <a:tailEnd/>
          </a:ln>
        </p:spPr>
        <p:txBody>
          <a:bodyPr wrap="square">
            <a:spAutoFit/>
          </a:bodyPr>
          <a:lstStyle/>
          <a:p>
            <a:pPr algn="ctr"/>
            <a:r>
              <a:rPr lang="ru-RU" altLang="ru-RU" sz="3600" b="1" dirty="0" smtClean="0">
                <a:solidFill>
                  <a:schemeClr val="bg1"/>
                </a:solidFill>
              </a:rPr>
              <a:t>Цель и задачи курса</a:t>
            </a:r>
            <a:endParaRPr lang="ru-RU" altLang="ru-RU" sz="3600" b="1" dirty="0">
              <a:solidFill>
                <a:schemeClr val="bg1"/>
              </a:solidFill>
            </a:endParaRPr>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71472" y="1714488"/>
            <a:ext cx="8229600" cy="4678362"/>
          </a:xfrm>
          <a:prstGeom prst="rect">
            <a:avLst/>
          </a:prstGeom>
          <a:noFill/>
          <a:ln w="9525">
            <a:noFill/>
            <a:miter lim="800000"/>
            <a:headEnd/>
            <a:tailEnd/>
          </a:ln>
        </p:spPr>
        <p:txBody>
          <a:bodyPr>
            <a:spAutoFit/>
          </a:bodyPr>
          <a:lstStyle/>
          <a:p>
            <a:pPr algn="ctr"/>
            <a:endParaRPr lang="ru-RU" altLang="ru-RU" b="1" dirty="0"/>
          </a:p>
          <a:p>
            <a:pPr algn="just"/>
            <a:r>
              <a:rPr lang="ru-RU" altLang="ru-RU" sz="2000" dirty="0">
                <a:latin typeface="Arial" pitchFamily="34" charset="0"/>
                <a:cs typeface="Arial" pitchFamily="34" charset="0"/>
              </a:rPr>
              <a:t> </a:t>
            </a:r>
            <a:r>
              <a:rPr lang="ru-RU" altLang="ru-RU" sz="2000" dirty="0" smtClean="0">
                <a:latin typeface="Arial" pitchFamily="34" charset="0"/>
                <a:cs typeface="Arial" pitchFamily="34" charset="0"/>
              </a:rPr>
              <a:t>  Основу </a:t>
            </a:r>
            <a:r>
              <a:rPr lang="ru-RU" altLang="ru-RU" sz="2000" dirty="0">
                <a:latin typeface="Arial" pitchFamily="34" charset="0"/>
                <a:cs typeface="Arial" pitchFamily="34" charset="0"/>
              </a:rPr>
              <a:t>данного предмета составляют упражнения в развитии коммуникативных умений, формируемых на базе элементарных знаний о закономерностях построения высказывания, о значении речи в жизни человека. Большая часть времени на уроках  отводится активной речевой практике учащихся, протекающей в условиях специально созданных речевых ситуаций на темы, связанные с жизнью и бытом детей.  </a:t>
            </a:r>
            <a:endParaRPr lang="en-US" altLang="ru-RU" sz="2000" dirty="0">
              <a:latin typeface="Arial" pitchFamily="34" charset="0"/>
              <a:cs typeface="Arial" pitchFamily="34" charset="0"/>
            </a:endParaRPr>
          </a:p>
          <a:p>
            <a:pPr algn="just"/>
            <a:r>
              <a:rPr lang="ru-RU" altLang="ru-RU" sz="2000" dirty="0">
                <a:latin typeface="Arial" pitchFamily="34" charset="0"/>
                <a:cs typeface="Arial" pitchFamily="34" charset="0"/>
              </a:rPr>
              <a:t> </a:t>
            </a:r>
            <a:r>
              <a:rPr lang="ru-RU" altLang="ru-RU" sz="2000" dirty="0" smtClean="0">
                <a:latin typeface="Arial" pitchFamily="34" charset="0"/>
                <a:cs typeface="Arial" pitchFamily="34" charset="0"/>
              </a:rPr>
              <a:t>  Играя</a:t>
            </a:r>
            <a:r>
              <a:rPr lang="ru-RU" altLang="ru-RU" sz="2000" dirty="0">
                <a:latin typeface="Arial" pitchFamily="34" charset="0"/>
                <a:cs typeface="Arial" pitchFamily="34" charset="0"/>
              </a:rPr>
              <a:t>, соревнуясь, выполняя разнообразные практические задания, обучающиеся осмысливают значимость речи для понимания друг друга,  для передачи информации, преодолевают речевую замкнутость, обогащают речевой опыт, исправляют многообразные и разнохарактерные речевые ошибки, учатся выражать свои мысли в устной форме в той сфере деятельности, в которой речь выступает как средство коммуникации и общения.</a:t>
            </a:r>
            <a:endParaRPr lang="ru-RU" altLang="ru-RU" sz="1200" dirty="0">
              <a:latin typeface="Arial" pitchFamily="34" charset="0"/>
              <a:cs typeface="Arial" pitchFamily="34" charset="0"/>
            </a:endParaRPr>
          </a:p>
        </p:txBody>
      </p:sp>
      <p:sp>
        <p:nvSpPr>
          <p:cNvPr id="3" name="Прямоугольник 1"/>
          <p:cNvSpPr>
            <a:spLocks noChangeArrowheads="1"/>
          </p:cNvSpPr>
          <p:nvPr/>
        </p:nvSpPr>
        <p:spPr bwMode="auto">
          <a:xfrm>
            <a:off x="285720" y="533400"/>
            <a:ext cx="8629680" cy="1200329"/>
          </a:xfrm>
          <a:prstGeom prst="rect">
            <a:avLst/>
          </a:prstGeom>
          <a:noFill/>
          <a:ln w="9525">
            <a:noFill/>
            <a:miter lim="800000"/>
            <a:headEnd/>
            <a:tailEnd/>
          </a:ln>
        </p:spPr>
        <p:txBody>
          <a:bodyPr wrap="square">
            <a:spAutoFit/>
          </a:bodyPr>
          <a:lstStyle/>
          <a:p>
            <a:pPr algn="ctr"/>
            <a:r>
              <a:rPr lang="ru-RU" altLang="ru-RU" sz="3600" b="1" dirty="0">
                <a:solidFill>
                  <a:schemeClr val="bg1"/>
                </a:solidFill>
              </a:rPr>
              <a:t>Общая характеристика учебного предмета</a:t>
            </a: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A30D2AC-B358-8849-A704-5B93E6748E41}"/>
              </a:ext>
            </a:extLst>
          </p:cNvPr>
          <p:cNvSpPr/>
          <p:nvPr/>
        </p:nvSpPr>
        <p:spPr>
          <a:xfrm>
            <a:off x="285720" y="1785926"/>
            <a:ext cx="8643998" cy="4773614"/>
          </a:xfrm>
          <a:prstGeom prst="rect">
            <a:avLst/>
          </a:prstGeom>
        </p:spPr>
        <p:txBody>
          <a:bodyPr wrap="square">
            <a:spAutoFit/>
          </a:bodyPr>
          <a:lstStyle/>
          <a:p>
            <a:pPr algn="just">
              <a:lnSpc>
                <a:spcPct val="130000"/>
              </a:lnSpc>
              <a:defRPr/>
            </a:pPr>
            <a:r>
              <a:rPr lang="ru-RU" spc="-5" dirty="0">
                <a:latin typeface="Times New Roman" panose="02020603050405020304" pitchFamily="18" charset="0"/>
              </a:rPr>
              <a:t>  </a:t>
            </a:r>
            <a:r>
              <a:rPr lang="ru-RU" spc="-5" dirty="0" smtClean="0">
                <a:latin typeface="Times New Roman" panose="02020603050405020304" pitchFamily="18" charset="0"/>
              </a:rPr>
              <a:t>   </a:t>
            </a:r>
            <a:r>
              <a:rPr lang="ru-RU" spc="-5" dirty="0" smtClean="0">
                <a:latin typeface="Arial" pitchFamily="34" charset="0"/>
                <a:cs typeface="Arial" pitchFamily="34" charset="0"/>
              </a:rPr>
              <a:t>Обучающиеся </a:t>
            </a:r>
            <a:r>
              <a:rPr lang="ru-RU" spc="-5" dirty="0">
                <a:latin typeface="Arial" pitchFamily="34" charset="0"/>
                <a:cs typeface="Arial" pitchFamily="34" charset="0"/>
              </a:rPr>
              <a:t>постепенно овладевают таким качеством устной </a:t>
            </a:r>
            <a:r>
              <a:rPr lang="ru-RU" dirty="0">
                <a:latin typeface="Arial" pitchFamily="34" charset="0"/>
                <a:cs typeface="Arial" pitchFamily="34" charset="0"/>
              </a:rPr>
              <a:t>речи, как выразительность: сила, темп, тон, мелодика. Они учатся понимать и использовать в речевом общении мимику и жесты. Материалом для такой работы служат различные скороговорки, прибаутки, короткие стихотворения, песенки, считалки, загадки, связанные с темой урока. </a:t>
            </a:r>
            <a:endParaRPr lang="en-US" dirty="0">
              <a:latin typeface="Arial" pitchFamily="34" charset="0"/>
              <a:cs typeface="Arial" pitchFamily="34" charset="0"/>
            </a:endParaRPr>
          </a:p>
          <a:p>
            <a:pPr algn="just">
              <a:lnSpc>
                <a:spcPct val="130000"/>
              </a:lnSpc>
              <a:defRPr/>
            </a:pPr>
            <a:r>
              <a:rPr lang="ru-RU" dirty="0">
                <a:latin typeface="Arial" pitchFamily="34" charset="0"/>
                <a:cs typeface="Arial" pitchFamily="34" charset="0"/>
              </a:rPr>
              <a:t> </a:t>
            </a:r>
            <a:r>
              <a:rPr lang="ru-RU" dirty="0" smtClean="0">
                <a:latin typeface="Arial" pitchFamily="34" charset="0"/>
                <a:cs typeface="Arial" pitchFamily="34" charset="0"/>
              </a:rPr>
              <a:t>   В </a:t>
            </a:r>
            <a:r>
              <a:rPr lang="ru-RU" dirty="0">
                <a:latin typeface="Arial" pitchFamily="34" charset="0"/>
                <a:cs typeface="Arial" pitchFamily="34" charset="0"/>
              </a:rPr>
              <a:t>речевом общении формируются и проявляются личностные качества ребенка: умение правильно оценивать себя в речевой ситуации, уважительно относиться к собеседнику, соблюдать основные требования речевого этикета. </a:t>
            </a:r>
            <a:endParaRPr lang="en-US" dirty="0">
              <a:latin typeface="Arial" pitchFamily="34" charset="0"/>
              <a:cs typeface="Arial" pitchFamily="34" charset="0"/>
            </a:endParaRPr>
          </a:p>
          <a:p>
            <a:pPr algn="just">
              <a:lnSpc>
                <a:spcPct val="130000"/>
              </a:lnSpc>
              <a:defRPr/>
            </a:pPr>
            <a:r>
              <a:rPr lang="ru-RU" dirty="0">
                <a:latin typeface="Arial" pitchFamily="34" charset="0"/>
                <a:cs typeface="Arial" pitchFamily="34" charset="0"/>
              </a:rPr>
              <a:t> </a:t>
            </a:r>
            <a:r>
              <a:rPr lang="ru-RU" dirty="0" smtClean="0">
                <a:latin typeface="Arial" pitchFamily="34" charset="0"/>
                <a:cs typeface="Arial" pitchFamily="34" charset="0"/>
              </a:rPr>
              <a:t>   Урок </a:t>
            </a:r>
            <a:r>
              <a:rPr lang="ru-RU" dirty="0">
                <a:latin typeface="Arial" pitchFamily="34" charset="0"/>
                <a:cs typeface="Arial" pitchFamily="34" charset="0"/>
              </a:rPr>
              <a:t>по учебному предмету </a:t>
            </a:r>
            <a:r>
              <a:rPr lang="ru-RU" b="1" dirty="0">
                <a:latin typeface="Arial" pitchFamily="34" charset="0"/>
                <a:cs typeface="Arial" pitchFamily="34" charset="0"/>
              </a:rPr>
              <a:t>«Речевая практика» </a:t>
            </a:r>
            <a:r>
              <a:rPr lang="ru-RU" dirty="0">
                <a:latin typeface="Arial" pitchFamily="34" charset="0"/>
                <a:cs typeface="Arial" pitchFamily="34" charset="0"/>
              </a:rPr>
              <a:t>строится на основе темы, выбранной дли создания речевой ситуации. Отбор материала по звукопроизношению, дикции, выразительности речи и культуре общения подчинен требованиям темы и служит как повышению общего уровня речи, так и улучшению качества речевого общения в заданной ситуации. </a:t>
            </a:r>
          </a:p>
        </p:txBody>
      </p:sp>
      <p:sp>
        <p:nvSpPr>
          <p:cNvPr id="3" name="Прямоугольник 1"/>
          <p:cNvSpPr>
            <a:spLocks noChangeArrowheads="1"/>
          </p:cNvSpPr>
          <p:nvPr/>
        </p:nvSpPr>
        <p:spPr bwMode="auto">
          <a:xfrm>
            <a:off x="514320" y="428604"/>
            <a:ext cx="8629680" cy="1200329"/>
          </a:xfrm>
          <a:prstGeom prst="rect">
            <a:avLst/>
          </a:prstGeom>
          <a:noFill/>
          <a:ln w="9525">
            <a:noFill/>
            <a:miter lim="800000"/>
            <a:headEnd/>
            <a:tailEnd/>
          </a:ln>
        </p:spPr>
        <p:txBody>
          <a:bodyPr wrap="square">
            <a:spAutoFit/>
          </a:bodyPr>
          <a:lstStyle/>
          <a:p>
            <a:pPr algn="ctr"/>
            <a:r>
              <a:rPr lang="ru-RU" altLang="ru-RU" sz="3600" b="1" dirty="0">
                <a:solidFill>
                  <a:schemeClr val="bg1"/>
                </a:solidFill>
              </a:rPr>
              <a:t>Общая характеристика учебного предмета</a:t>
            </a: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428604"/>
            <a:ext cx="7284045" cy="707886"/>
          </a:xfrm>
          <a:prstGeom prst="rect">
            <a:avLst/>
          </a:prstGeom>
        </p:spPr>
        <p:txBody>
          <a:bodyPr wrap="none">
            <a:spAutoFit/>
          </a:bodyPr>
          <a:lstStyle/>
          <a:p>
            <a:r>
              <a:rPr lang="ru-RU" sz="4000" dirty="0" smtClean="0">
                <a:solidFill>
                  <a:schemeClr val="bg1"/>
                </a:solidFill>
                <a:latin typeface="Arial"/>
              </a:rPr>
              <a:t>Нормативно – правовая база</a:t>
            </a:r>
            <a:endParaRPr lang="ru-RU" sz="4000" dirty="0"/>
          </a:p>
        </p:txBody>
      </p:sp>
      <p:pic>
        <p:nvPicPr>
          <p:cNvPr id="1027" name="Picture 3"/>
          <p:cNvPicPr>
            <a:picLocks noChangeAspect="1" noChangeArrowheads="1"/>
          </p:cNvPicPr>
          <p:nvPr/>
        </p:nvPicPr>
        <p:blipFill>
          <a:blip r:embed="rId2" cstate="print"/>
          <a:srcRect b="6250"/>
          <a:stretch>
            <a:fillRect/>
          </a:stretch>
        </p:blipFill>
        <p:spPr bwMode="auto">
          <a:xfrm>
            <a:off x="571472" y="1071546"/>
            <a:ext cx="3143272" cy="2714644"/>
          </a:xfrm>
          <a:prstGeom prst="rect">
            <a:avLst/>
          </a:prstGeom>
          <a:noFill/>
          <a:ln w="9525">
            <a:noFill/>
            <a:miter lim="800000"/>
            <a:headEnd/>
            <a:tailEnd/>
          </a:ln>
          <a:effectLst/>
        </p:spPr>
      </p:pic>
      <p:sp>
        <p:nvSpPr>
          <p:cNvPr id="5" name="Прямоугольник 4"/>
          <p:cNvSpPr/>
          <p:nvPr/>
        </p:nvSpPr>
        <p:spPr>
          <a:xfrm>
            <a:off x="714348" y="1643050"/>
            <a:ext cx="2857520" cy="928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noFill/>
            </a:endParaRPr>
          </a:p>
        </p:txBody>
      </p:sp>
      <p:sp>
        <p:nvSpPr>
          <p:cNvPr id="7" name="Прямоугольник 6"/>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pic>
        <p:nvPicPr>
          <p:cNvPr id="1026" name="Picture 2"/>
          <p:cNvPicPr>
            <a:picLocks noChangeAspect="1" noChangeArrowheads="1"/>
          </p:cNvPicPr>
          <p:nvPr/>
        </p:nvPicPr>
        <p:blipFill>
          <a:blip r:embed="rId3"/>
          <a:srcRect/>
          <a:stretch>
            <a:fillRect/>
          </a:stretch>
        </p:blipFill>
        <p:spPr bwMode="auto">
          <a:xfrm>
            <a:off x="571472" y="3961066"/>
            <a:ext cx="3214710" cy="2896934"/>
          </a:xfrm>
          <a:prstGeom prst="rect">
            <a:avLst/>
          </a:prstGeom>
          <a:noFill/>
          <a:ln w="9525">
            <a:noFill/>
            <a:miter lim="800000"/>
            <a:headEnd/>
            <a:tailEnd/>
          </a:ln>
          <a:effectLst/>
        </p:spPr>
      </p:pic>
      <p:sp>
        <p:nvSpPr>
          <p:cNvPr id="8" name="Прямоугольник 7"/>
          <p:cNvSpPr/>
          <p:nvPr/>
        </p:nvSpPr>
        <p:spPr>
          <a:xfrm>
            <a:off x="785786" y="4500570"/>
            <a:ext cx="2928958" cy="928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noFill/>
            </a:endParaRPr>
          </a:p>
        </p:txBody>
      </p:sp>
      <p:pic>
        <p:nvPicPr>
          <p:cNvPr id="2" name="Picture 3"/>
          <p:cNvPicPr>
            <a:picLocks noChangeAspect="1" noChangeArrowheads="1"/>
          </p:cNvPicPr>
          <p:nvPr/>
        </p:nvPicPr>
        <p:blipFill>
          <a:blip r:embed="rId4"/>
          <a:srcRect/>
          <a:stretch>
            <a:fillRect/>
          </a:stretch>
        </p:blipFill>
        <p:spPr bwMode="auto">
          <a:xfrm>
            <a:off x="4929190" y="1071546"/>
            <a:ext cx="2916226" cy="2729393"/>
          </a:xfrm>
          <a:prstGeom prst="rect">
            <a:avLst/>
          </a:prstGeom>
          <a:noFill/>
          <a:ln w="9525">
            <a:noFill/>
            <a:miter lim="800000"/>
            <a:headEnd/>
            <a:tailEnd/>
          </a:ln>
          <a:effectLst/>
        </p:spPr>
      </p:pic>
      <p:sp>
        <p:nvSpPr>
          <p:cNvPr id="9" name="Прямоугольник 8"/>
          <p:cNvSpPr/>
          <p:nvPr/>
        </p:nvSpPr>
        <p:spPr>
          <a:xfrm>
            <a:off x="4929190" y="1428736"/>
            <a:ext cx="2857520" cy="928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noFill/>
            </a:endParaRPr>
          </a:p>
        </p:txBody>
      </p:sp>
      <p:pic>
        <p:nvPicPr>
          <p:cNvPr id="1028" name="Picture 4"/>
          <p:cNvPicPr>
            <a:picLocks noChangeAspect="1" noChangeArrowheads="1"/>
          </p:cNvPicPr>
          <p:nvPr/>
        </p:nvPicPr>
        <p:blipFill>
          <a:blip r:embed="rId5"/>
          <a:srcRect/>
          <a:stretch>
            <a:fillRect/>
          </a:stretch>
        </p:blipFill>
        <p:spPr bwMode="auto">
          <a:xfrm>
            <a:off x="4786314" y="3929066"/>
            <a:ext cx="3101148" cy="2786058"/>
          </a:xfrm>
          <a:prstGeom prst="rect">
            <a:avLst/>
          </a:prstGeom>
          <a:noFill/>
          <a:ln w="9525">
            <a:noFill/>
            <a:miter lim="800000"/>
            <a:headEnd/>
            <a:tailEnd/>
          </a:ln>
          <a:effectLst/>
        </p:spPr>
      </p:pic>
      <p:sp>
        <p:nvSpPr>
          <p:cNvPr id="11" name="Прямоугольник 10"/>
          <p:cNvSpPr/>
          <p:nvPr/>
        </p:nvSpPr>
        <p:spPr>
          <a:xfrm>
            <a:off x="4929190" y="4429132"/>
            <a:ext cx="2857520" cy="928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no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42910" y="2214554"/>
            <a:ext cx="8001000" cy="2923877"/>
          </a:xfrm>
          <a:prstGeom prst="rect">
            <a:avLst/>
          </a:prstGeom>
          <a:noFill/>
          <a:ln w="9525">
            <a:noFill/>
            <a:miter lim="800000"/>
            <a:headEnd/>
            <a:tailEnd/>
          </a:ln>
        </p:spPr>
        <p:txBody>
          <a:bodyPr>
            <a:spAutoFit/>
          </a:bodyPr>
          <a:lstStyle/>
          <a:p>
            <a:pPr algn="just">
              <a:lnSpc>
                <a:spcPct val="150000"/>
              </a:lnSpc>
            </a:pPr>
            <a:r>
              <a:rPr lang="ru-RU" altLang="ru-RU" sz="2000" dirty="0" smtClean="0">
                <a:latin typeface="Arial" pitchFamily="34" charset="0"/>
                <a:cs typeface="Arial" pitchFamily="34" charset="0"/>
              </a:rPr>
              <a:t>    Предмет </a:t>
            </a:r>
            <a:r>
              <a:rPr lang="ru-RU" altLang="ru-RU" sz="2000" dirty="0">
                <a:latin typeface="Arial" pitchFamily="34" charset="0"/>
                <a:cs typeface="Arial" pitchFamily="34" charset="0"/>
              </a:rPr>
              <a:t>«Речевая практика» входит в образовательную (предметную) область «Язык и речевая практика» наряду с такими общеобразовательными компонентами, как «Русский язык» и «Чтение». </a:t>
            </a:r>
            <a:endParaRPr lang="en-US" altLang="ru-RU" sz="2000" dirty="0">
              <a:latin typeface="Arial" pitchFamily="34" charset="0"/>
              <a:cs typeface="Arial" pitchFamily="34" charset="0"/>
            </a:endParaRPr>
          </a:p>
          <a:p>
            <a:pPr algn="just">
              <a:lnSpc>
                <a:spcPct val="150000"/>
              </a:lnSpc>
              <a:spcBef>
                <a:spcPct val="20000"/>
              </a:spcBef>
            </a:pPr>
            <a:r>
              <a:rPr lang="ru-RU" altLang="ru-RU" sz="2000" dirty="0" smtClean="0">
                <a:latin typeface="Arial" pitchFamily="34" charset="0"/>
                <a:cs typeface="Arial" pitchFamily="34" charset="0"/>
              </a:rPr>
              <a:t>     Реализация </a:t>
            </a:r>
            <a:r>
              <a:rPr lang="ru-RU" altLang="ru-RU" sz="2000" dirty="0">
                <a:latin typeface="Arial" pitchFamily="34" charset="0"/>
                <a:cs typeface="Arial" pitchFamily="34" charset="0"/>
              </a:rPr>
              <a:t>рабочей программы  учебного предмета «Речевая практика» рассчитана на 68 часов (34 недели, 2 часа в неделю).</a:t>
            </a:r>
          </a:p>
        </p:txBody>
      </p:sp>
      <p:sp>
        <p:nvSpPr>
          <p:cNvPr id="3" name="Прямоугольник 2"/>
          <p:cNvSpPr>
            <a:spLocks noChangeArrowheads="1"/>
          </p:cNvSpPr>
          <p:nvPr/>
        </p:nvSpPr>
        <p:spPr bwMode="auto">
          <a:xfrm>
            <a:off x="838200" y="381000"/>
            <a:ext cx="7772400" cy="1384995"/>
          </a:xfrm>
          <a:prstGeom prst="rect">
            <a:avLst/>
          </a:prstGeom>
          <a:noFill/>
          <a:ln w="9525">
            <a:noFill/>
            <a:miter lim="800000"/>
            <a:headEnd/>
            <a:tailEnd/>
          </a:ln>
        </p:spPr>
        <p:txBody>
          <a:bodyPr>
            <a:spAutoFit/>
          </a:bodyPr>
          <a:lstStyle/>
          <a:p>
            <a:pPr algn="ctr"/>
            <a:r>
              <a:rPr lang="ru-RU" altLang="ru-RU" sz="2800" b="1" dirty="0">
                <a:solidFill>
                  <a:schemeClr val="bg1"/>
                </a:solidFill>
              </a:rPr>
              <a:t>Место курса </a:t>
            </a:r>
            <a:r>
              <a:rPr lang="ru-RU" altLang="ru-RU" sz="2800" b="1" dirty="0" smtClean="0">
                <a:solidFill>
                  <a:schemeClr val="bg1"/>
                </a:solidFill>
              </a:rPr>
              <a:t>«Речевая </a:t>
            </a:r>
            <a:r>
              <a:rPr lang="ru-RU" altLang="ru-RU" sz="2800" b="1" dirty="0">
                <a:solidFill>
                  <a:schemeClr val="bg1"/>
                </a:solidFill>
              </a:rPr>
              <a:t>практика» в учебном плане и взаимосвязь с другими компонентами предметной области</a:t>
            </a: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7BEBC17E-9A91-C343-9C7B-52C2E223FDCE}"/>
              </a:ext>
            </a:extLst>
          </p:cNvPr>
          <p:cNvGraphicFramePr>
            <a:graphicFrameLocks noGrp="1"/>
          </p:cNvGraphicFramePr>
          <p:nvPr/>
        </p:nvGraphicFramePr>
        <p:xfrm>
          <a:off x="285720" y="1214422"/>
          <a:ext cx="8701118" cy="5481678"/>
        </p:xfrm>
        <a:graphic>
          <a:graphicData uri="http://schemas.openxmlformats.org/drawingml/2006/table">
            <a:tbl>
              <a:tblPr firstRow="1" firstCol="1" bandRow="1">
                <a:tableStyleId>{BDBED569-4797-4DF1-A0F4-6AAB3CD982D8}</a:tableStyleId>
              </a:tblPr>
              <a:tblGrid>
                <a:gridCol w="3003369">
                  <a:extLst>
                    <a:ext uri="{9D8B030D-6E8A-4147-A177-3AD203B41FA5}">
                      <a16:colId xmlns:a16="http://schemas.microsoft.com/office/drawing/2014/main" xmlns="" val="2877851540"/>
                    </a:ext>
                  </a:extLst>
                </a:gridCol>
                <a:gridCol w="2936940">
                  <a:extLst>
                    <a:ext uri="{9D8B030D-6E8A-4147-A177-3AD203B41FA5}">
                      <a16:colId xmlns:a16="http://schemas.microsoft.com/office/drawing/2014/main" xmlns="" val="1256432392"/>
                    </a:ext>
                  </a:extLst>
                </a:gridCol>
                <a:gridCol w="2760809">
                  <a:extLst>
                    <a:ext uri="{9D8B030D-6E8A-4147-A177-3AD203B41FA5}">
                      <a16:colId xmlns:a16="http://schemas.microsoft.com/office/drawing/2014/main" xmlns="" val="1196443279"/>
                    </a:ext>
                  </a:extLst>
                </a:gridCol>
              </a:tblGrid>
              <a:tr h="266704">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83615" algn="l"/>
                        </a:tabLst>
                        <a:defRPr/>
                      </a:pPr>
                      <a:r>
                        <a:rPr kumimoji="0" lang="ru-RU" altLang="ru-RU" sz="1600" b="1" i="0" u="none" strike="noStrike" cap="none" normalizeH="0" baseline="0" dirty="0" smtClean="0">
                          <a:ln>
                            <a:noFill/>
                          </a:ln>
                          <a:solidFill>
                            <a:schemeClr val="tx1"/>
                          </a:solidFill>
                          <a:effectLst/>
                          <a:latin typeface="Arial" panose="020B0604020202020204" pitchFamily="34" charset="0"/>
                        </a:rPr>
                        <a:t>Вторая группа:</a:t>
                      </a:r>
                      <a:endParaRPr kumimoji="0" lang="ru-RU" altLang="ru-RU" sz="16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Третья группа:</a:t>
                      </a:r>
                      <a:endParaRPr kumimoji="0" lang="ru-RU" altLang="ru-RU"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2254" marR="622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Четвертая группа:</a:t>
                      </a:r>
                      <a:endParaRPr kumimoji="0" lang="ru-RU" altLang="ru-RU"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2254" marR="622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5214974">
                <a:tc>
                  <a:txBody>
                    <a:bodyPr/>
                    <a:lstStyle/>
                    <a:p>
                      <a:pPr algn="just">
                        <a:spcAft>
                          <a:spcPts val="0"/>
                        </a:spcAft>
                        <a:tabLst>
                          <a:tab pos="983615" algn="l"/>
                        </a:tabLst>
                      </a:pPr>
                      <a:r>
                        <a:rPr lang="ru-RU" sz="1400" b="0" kern="1200" dirty="0">
                          <a:solidFill>
                            <a:schemeClr val="tx1"/>
                          </a:solidFill>
                          <a:effectLst/>
                          <a:latin typeface="Arial" pitchFamily="34" charset="0"/>
                          <a:ea typeface="+mn-ea"/>
                          <a:cs typeface="Arial" pitchFamily="34" charset="0"/>
                        </a:rPr>
                        <a:t>Словарный запас в пределах обихода. Могут рассказать о себе, своей семье и ближайшем окружении. Понятия об окружающем мире сформированы на среднем уровне. </a:t>
                      </a:r>
                    </a:p>
                    <a:p>
                      <a:pPr algn="just">
                        <a:spcAft>
                          <a:spcPts val="0"/>
                        </a:spcAft>
                      </a:pPr>
                      <a:r>
                        <a:rPr lang="ru-RU" sz="1400" b="0" kern="1200" dirty="0">
                          <a:solidFill>
                            <a:schemeClr val="tx1"/>
                          </a:solidFill>
                          <a:effectLst/>
                          <a:latin typeface="Arial" pitchFamily="34" charset="0"/>
                          <a:ea typeface="+mn-ea"/>
                          <a:cs typeface="Arial" pitchFamily="34" charset="0"/>
                        </a:rPr>
                        <a:t>Эти ученики овладевают связной устной речью, но в то же время для успешной передачи своих мыслей им нужна помощь учителя в виде наводящих вопросов, подробного плана, различных видов наглядности.</a:t>
                      </a:r>
                    </a:p>
                    <a:p>
                      <a:pPr algn="just">
                        <a:spcAft>
                          <a:spcPts val="0"/>
                        </a:spcAft>
                      </a:pPr>
                      <a:r>
                        <a:rPr lang="ru-RU" sz="1400" b="0" kern="1200" dirty="0">
                          <a:solidFill>
                            <a:schemeClr val="tx1"/>
                          </a:solidFill>
                          <a:effectLst/>
                          <a:latin typeface="Arial" pitchFamily="34" charset="0"/>
                          <a:ea typeface="+mn-ea"/>
                          <a:cs typeface="Arial" pitchFamily="34" charset="0"/>
                        </a:rPr>
                        <a:t>Объяснения своих действий недостаточно точны, даются в развернутом плане с меньшей степенью обобщенности.</a:t>
                      </a:r>
                    </a:p>
                    <a:p>
                      <a:pPr algn="just">
                        <a:spcAft>
                          <a:spcPts val="0"/>
                        </a:spcAft>
                      </a:pPr>
                      <a:r>
                        <a:rPr lang="ru-RU" sz="1400" b="0" kern="1200" dirty="0">
                          <a:solidFill>
                            <a:schemeClr val="tx1"/>
                          </a:solidFill>
                          <a:effectLst/>
                          <a:latin typeface="Arial" pitchFamily="34" charset="0"/>
                          <a:ea typeface="+mn-ea"/>
                          <a:cs typeface="Arial" pitchFamily="34" charset="0"/>
                        </a:rPr>
                        <a:t> </a:t>
                      </a:r>
                    </a:p>
                    <a:p>
                      <a:pPr algn="just">
                        <a:spcAft>
                          <a:spcPts val="0"/>
                        </a:spcAft>
                        <a:tabLst>
                          <a:tab pos="983615" algn="l"/>
                        </a:tabLst>
                      </a:pPr>
                      <a:r>
                        <a:rPr lang="ru-RU" sz="1400" b="0" dirty="0">
                          <a:effectLst/>
                          <a:latin typeface="Arial" pitchFamily="34" charset="0"/>
                          <a:cs typeface="Arial" pitchFamily="34" charset="0"/>
                        </a:rPr>
                        <a:t> </a:t>
                      </a:r>
                      <a:endParaRPr lang="ru-RU" sz="1400" b="0" dirty="0">
                        <a:effectLst/>
                        <a:latin typeface="Arial" pitchFamily="34" charset="0"/>
                        <a:ea typeface="Times New Roman" panose="02020603050405020304" pitchFamily="18" charset="0"/>
                        <a:cs typeface="Arial" pitchFamily="34" charset="0"/>
                      </a:endParaRP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just">
                        <a:spcAft>
                          <a:spcPts val="0"/>
                        </a:spcAft>
                      </a:pPr>
                      <a:r>
                        <a:rPr lang="ru-RU" sz="1400" b="0" dirty="0">
                          <a:effectLst/>
                          <a:latin typeface="Arial" pitchFamily="34" charset="0"/>
                          <a:cs typeface="Arial" pitchFamily="34" charset="0"/>
                        </a:rPr>
                        <a:t>Словарный запас этих детей беден, активный словарь гораздо меньше по объему пассивного. Наблюдается упрощенный грамматический строй речи, часто не могут связно выразить свою мысль. </a:t>
                      </a:r>
                    </a:p>
                    <a:p>
                      <a:pPr algn="just">
                        <a:spcAft>
                          <a:spcPts val="0"/>
                        </a:spcAft>
                      </a:pPr>
                      <a:r>
                        <a:rPr lang="ru-RU" sz="1400" b="0" dirty="0">
                          <a:effectLst/>
                          <a:latin typeface="Arial" pitchFamily="34" charset="0"/>
                          <a:cs typeface="Arial" pitchFamily="34" charset="0"/>
                        </a:rPr>
                        <a:t>Понятия об окружающем мире сформированы на низком уровне. Не могут самостоятельно объяснить значения многих слов, искажают произношение неизвестных слов и выражений.  В речи присутствуют только простые предложения. Они часто теряются в ответах. При изложении выученного текста учащиеся затрудняются отграничить новые сведения от имевшихся у них в прошлом опыте, не умеют отделить существенное от второстепенного.</a:t>
                      </a:r>
                      <a:endParaRPr lang="ru-RU" sz="1400" b="0" dirty="0">
                        <a:effectLst/>
                        <a:latin typeface="Arial" pitchFamily="34" charset="0"/>
                        <a:ea typeface="Times New Roman" panose="02020603050405020304" pitchFamily="18" charset="0"/>
                        <a:cs typeface="Arial" pitchFamily="34" charset="0"/>
                      </a:endParaRP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just">
                        <a:spcAft>
                          <a:spcPts val="0"/>
                        </a:spcAft>
                        <a:tabLst>
                          <a:tab pos="4705350" algn="l"/>
                        </a:tabLst>
                      </a:pPr>
                      <a:r>
                        <a:rPr lang="ru-RU" sz="1400" b="0" dirty="0">
                          <a:effectLst/>
                          <a:latin typeface="Arial" pitchFamily="34" charset="0"/>
                          <a:cs typeface="Arial" pitchFamily="34" charset="0"/>
                        </a:rPr>
                        <a:t>У этих детей бедный, недифференцированный словарный запас. Нарушено звукопроизношение. Уровень развития связной речи не соответствует программным требованиям, крайне ограничены знания о себе, семье, ближайшем окружении. Связная устная речь формируется у них медленно, отличается фрагментарностью, значительным искажением смысла.</a:t>
                      </a:r>
                    </a:p>
                    <a:p>
                      <a:pPr algn="just">
                        <a:spcAft>
                          <a:spcPts val="0"/>
                        </a:spcAft>
                        <a:tabLst>
                          <a:tab pos="4705350" algn="l"/>
                        </a:tabLst>
                      </a:pPr>
                      <a:r>
                        <a:rPr lang="ru-RU" sz="1400" b="0" dirty="0">
                          <a:effectLst/>
                          <a:latin typeface="Arial" pitchFamily="34" charset="0"/>
                          <a:cs typeface="Arial" pitchFamily="34" charset="0"/>
                        </a:rPr>
                        <a:t>С трудом понимают простые, с несложным сюжетом тексты. Не могут ответить на вопросы по содержанию прочитанного.  </a:t>
                      </a:r>
                      <a:endParaRPr lang="ru-RU" sz="1400" b="0" dirty="0">
                        <a:effectLst/>
                        <a:latin typeface="Arial" pitchFamily="34" charset="0"/>
                        <a:ea typeface="Times New Roman" panose="02020603050405020304" pitchFamily="18" charset="0"/>
                        <a:cs typeface="Arial" pitchFamily="34" charset="0"/>
                      </a:endParaRP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457214262"/>
                  </a:ext>
                </a:extLst>
              </a:tr>
            </a:tbl>
          </a:graphicData>
        </a:graphic>
      </p:graphicFrame>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Прямоугольник 4"/>
          <p:cNvSpPr/>
          <p:nvPr/>
        </p:nvSpPr>
        <p:spPr>
          <a:xfrm>
            <a:off x="285720" y="357166"/>
            <a:ext cx="8572560" cy="461665"/>
          </a:xfrm>
          <a:prstGeom prst="rect">
            <a:avLst/>
          </a:prstGeom>
        </p:spPr>
        <p:txBody>
          <a:bodyPr wrap="square">
            <a:spAutoFit/>
          </a:bodyPr>
          <a:lstStyle/>
          <a:p>
            <a:pPr algn="ctr">
              <a:spcAft>
                <a:spcPts val="0"/>
              </a:spcAft>
              <a:tabLst>
                <a:tab pos="983615" algn="l"/>
              </a:tabLst>
            </a:pPr>
            <a:r>
              <a:rPr lang="ru-RU" sz="2400" dirty="0" smtClean="0">
                <a:solidFill>
                  <a:schemeClr val="bg1"/>
                </a:solidFill>
              </a:rPr>
              <a:t>Уровень формирования ЗУН по предмету «Речевая практика»</a:t>
            </a:r>
            <a:endParaRPr lang="ru-RU"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7BB64BE5-4CCB-2843-A7E4-F77791A6DD10}"/>
              </a:ext>
            </a:extLst>
          </p:cNvPr>
          <p:cNvGraphicFramePr>
            <a:graphicFrameLocks noGrp="1"/>
          </p:cNvGraphicFramePr>
          <p:nvPr/>
        </p:nvGraphicFramePr>
        <p:xfrm>
          <a:off x="214282" y="304801"/>
          <a:ext cx="8777318" cy="6376694"/>
        </p:xfrm>
        <a:graphic>
          <a:graphicData uri="http://schemas.openxmlformats.org/drawingml/2006/table">
            <a:tbl>
              <a:tblPr firstRow="1" firstCol="1" bandRow="1">
                <a:tableStyleId>{BDBED569-4797-4DF1-A0F4-6AAB3CD982D8}</a:tableStyleId>
              </a:tblPr>
              <a:tblGrid>
                <a:gridCol w="3071834">
                  <a:extLst>
                    <a:ext uri="{9D8B030D-6E8A-4147-A177-3AD203B41FA5}">
                      <a16:colId xmlns:a16="http://schemas.microsoft.com/office/drawing/2014/main" xmlns="" val="889222411"/>
                    </a:ext>
                  </a:extLst>
                </a:gridCol>
                <a:gridCol w="3045929">
                  <a:extLst>
                    <a:ext uri="{9D8B030D-6E8A-4147-A177-3AD203B41FA5}">
                      <a16:colId xmlns:a16="http://schemas.microsoft.com/office/drawing/2014/main" xmlns="" val="2737692484"/>
                    </a:ext>
                  </a:extLst>
                </a:gridCol>
                <a:gridCol w="2659555">
                  <a:extLst>
                    <a:ext uri="{9D8B030D-6E8A-4147-A177-3AD203B41FA5}">
                      <a16:colId xmlns:a16="http://schemas.microsoft.com/office/drawing/2014/main" xmlns="" val="3336566599"/>
                    </a:ext>
                  </a:extLst>
                </a:gridCol>
              </a:tblGrid>
              <a:tr h="693735">
                <a:tc gridSpan="3">
                  <a:txBody>
                    <a:bodyPr/>
                    <a:lstStyle/>
                    <a:p>
                      <a:pPr algn="ctr">
                        <a:spcAft>
                          <a:spcPts val="0"/>
                        </a:spcAft>
                        <a:tabLst>
                          <a:tab pos="983615" algn="l"/>
                        </a:tabLst>
                      </a:pPr>
                      <a:r>
                        <a:rPr lang="ru-RU" sz="2400" b="1" i="0" kern="1200" dirty="0">
                          <a:solidFill>
                            <a:schemeClr val="bg1"/>
                          </a:solidFill>
                          <a:effectLst/>
                          <a:latin typeface="+mn-lt"/>
                          <a:ea typeface="+mn-ea"/>
                          <a:cs typeface="+mn-cs"/>
                        </a:rPr>
                        <a:t>Педагогические  приемы,  направленные  на  организацию   </a:t>
                      </a:r>
                    </a:p>
                    <a:p>
                      <a:pPr algn="ctr">
                        <a:spcAft>
                          <a:spcPts val="0"/>
                        </a:spcAft>
                        <a:tabLst>
                          <a:tab pos="983615" algn="l"/>
                        </a:tabLst>
                      </a:pPr>
                      <a:r>
                        <a:rPr lang="ru-RU" sz="2400" b="1" i="0" kern="1200" dirty="0">
                          <a:solidFill>
                            <a:schemeClr val="bg1"/>
                          </a:solidFill>
                          <a:effectLst/>
                          <a:latin typeface="+mn-lt"/>
                          <a:ea typeface="+mn-ea"/>
                          <a:cs typeface="+mn-cs"/>
                        </a:rPr>
                        <a:t>учебной  деятельности </a:t>
                      </a:r>
                      <a:endParaRPr lang="ru-RU"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310395013"/>
                  </a:ext>
                </a:extLst>
              </a:tr>
              <a:tr h="304398">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83615" algn="l"/>
                        </a:tabLst>
                        <a:defRPr/>
                      </a:pPr>
                      <a:r>
                        <a:rPr kumimoji="0" lang="ru-RU" altLang="ru-RU" sz="1600" b="1" i="0" u="none" strike="noStrike" cap="none" normalizeH="0" baseline="0" dirty="0" smtClean="0">
                          <a:ln>
                            <a:noFill/>
                          </a:ln>
                          <a:solidFill>
                            <a:schemeClr val="tx1"/>
                          </a:solidFill>
                          <a:effectLst/>
                          <a:latin typeface="Arial" panose="020B0604020202020204" pitchFamily="34" charset="0"/>
                        </a:rPr>
                        <a:t>Вторая группа:</a:t>
                      </a:r>
                      <a:endParaRPr kumimoji="0" lang="ru-RU" altLang="ru-RU" sz="16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Третья группа:</a:t>
                      </a:r>
                      <a:endParaRPr kumimoji="0" lang="ru-RU" altLang="ru-RU"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2254" marR="622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Четвертая группа:</a:t>
                      </a:r>
                      <a:endParaRPr kumimoji="0" lang="ru-RU" altLang="ru-RU"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2254" marR="622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5340776">
                <a:tc>
                  <a:txBody>
                    <a:bodyPr/>
                    <a:lstStyle/>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Важно  выработать  у  ребенка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заинтересованность  и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положительное  отношение  к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учебной  деятельности,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заданию,  предлагаемому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учителем.  Для  этого,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используются  дидактический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материал  и  игровая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деятельность.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Важным  примером  правильной  организации  учебной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деятельности  ребенка  является совместная  деятельность  с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учителем  при  выполнении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задания.  В  процессе  работы  с  целесообразно  использовать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словесную  инструкцию  в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поэтапном  виде  и  речь  (сначала  учителя,  а  затем  ребенка)  как  фактор,  организующий  </a:t>
                      </a:r>
                    </a:p>
                    <a:p>
                      <a:pPr algn="just">
                        <a:spcAft>
                          <a:spcPts val="0"/>
                        </a:spcAft>
                        <a:tabLst>
                          <a:tab pos="983615" algn="l"/>
                        </a:tabLst>
                      </a:pPr>
                      <a:r>
                        <a:rPr lang="ru-RU" sz="1200" b="0" kern="1200" dirty="0">
                          <a:solidFill>
                            <a:schemeClr val="tx1"/>
                          </a:solidFill>
                          <a:effectLst/>
                          <a:latin typeface="Arial" pitchFamily="34" charset="0"/>
                          <a:ea typeface="+mn-ea"/>
                          <a:cs typeface="Arial" pitchFamily="34" charset="0"/>
                        </a:rPr>
                        <a:t>учебную  деятельность.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Давать задания в соответствии с рабочим темпом и способностями ученика.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Прочность  усвоения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учащимися  знаний  достигается</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путем  систематического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выполнения  упражнений.</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Работая  с  такими  детьми,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целесообразно  использовать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приемы,  которые  способствуют</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повышению  активности.  Детям следует  постоянно  помогать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включаться  в  коллектив,  в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общую  работу,  давать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задания,  с  которыми  они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могут  справиться.</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Давать только одно задание на определенный отрезок времени, чтобы они могли его завершить. </a:t>
                      </a:r>
                    </a:p>
                    <a:p>
                      <a:pPr marL="0" algn="just" defTabSz="914400" rtl="0" eaLnBrk="1" latinLnBrk="0" hangingPunct="1">
                        <a:spcAft>
                          <a:spcPts val="0"/>
                        </a:spcAft>
                        <a:tabLst>
                          <a:tab pos="983615" algn="l"/>
                        </a:tabLst>
                      </a:pPr>
                      <a:r>
                        <a:rPr lang="ru-RU" sz="1200" b="0" kern="1200" dirty="0">
                          <a:solidFill>
                            <a:schemeClr val="tx1"/>
                          </a:solidFill>
                          <a:effectLst/>
                          <a:latin typeface="Arial" pitchFamily="34" charset="0"/>
                          <a:ea typeface="+mn-ea"/>
                          <a:cs typeface="Arial" pitchFamily="34" charset="0"/>
                        </a:rPr>
                        <a:t>Обязательно оценивать хорошее поведение и успехи в учебе, хвалить, если они успешно справились даже с небольшим заданием</a:t>
                      </a:r>
                      <a:r>
                        <a:rPr lang="ru-RU" sz="1200" kern="1200" dirty="0">
                          <a:solidFill>
                            <a:schemeClr val="tx1"/>
                          </a:solidFill>
                          <a:effectLst/>
                          <a:latin typeface="Arial" pitchFamily="34" charset="0"/>
                          <a:ea typeface="+mn-ea"/>
                          <a:cs typeface="Arial" pitchFamily="34" charset="0"/>
                        </a:rPr>
                        <a:t>. </a:t>
                      </a:r>
                      <a:r>
                        <a:rPr lang="ru-RU" sz="1200" b="0" kern="1200" dirty="0">
                          <a:solidFill>
                            <a:schemeClr val="tx1"/>
                          </a:solidFill>
                          <a:effectLst/>
                          <a:latin typeface="Arial" pitchFamily="34" charset="0"/>
                          <a:ea typeface="+mn-ea"/>
                          <a:cs typeface="Arial" pitchFamily="34" charset="0"/>
                        </a:rPr>
                        <a:t>Предоставлять ребенку возможность быстро обращаться за помощью к учителю в случаях затруднения.</a:t>
                      </a:r>
                    </a:p>
                    <a:p>
                      <a:pPr marL="0" marR="0" lvl="0" indent="0" algn="just" defTabSz="914400" rtl="0" eaLnBrk="1" fontAlgn="auto" latinLnBrk="0" hangingPunct="1">
                        <a:lnSpc>
                          <a:spcPct val="100000"/>
                        </a:lnSpc>
                        <a:spcBef>
                          <a:spcPts val="0"/>
                        </a:spcBef>
                        <a:spcAft>
                          <a:spcPts val="0"/>
                        </a:spcAft>
                        <a:buClrTx/>
                        <a:buSzTx/>
                        <a:buFontTx/>
                        <a:buNone/>
                        <a:tabLst>
                          <a:tab pos="983615" algn="l"/>
                        </a:tabLst>
                        <a:defRPr/>
                      </a:pPr>
                      <a:r>
                        <a:rPr lang="ru-RU" sz="1200" b="0" kern="1200" dirty="0">
                          <a:solidFill>
                            <a:schemeClr val="tx1"/>
                          </a:solidFill>
                          <a:effectLst/>
                          <a:latin typeface="Arial" pitchFamily="34" charset="0"/>
                          <a:ea typeface="+mn-ea"/>
                          <a:cs typeface="Arial" pitchFamily="34" charset="0"/>
                        </a:rPr>
                        <a:t>По возможности нужно, чтобы каждый ребенок участвовал в процессе хода урока. Важно, чтобы школьники чувствовали свою равноценность их участия.</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just">
                        <a:spcAft>
                          <a:spcPts val="0"/>
                        </a:spcAft>
                        <a:tabLst>
                          <a:tab pos="4705350" algn="l"/>
                        </a:tabLst>
                      </a:pPr>
                      <a:r>
                        <a:rPr lang="ru-RU" sz="1200" b="0" kern="1200" dirty="0">
                          <a:solidFill>
                            <a:schemeClr val="tx1"/>
                          </a:solidFill>
                          <a:effectLst/>
                          <a:latin typeface="Arial" pitchFamily="34" charset="0"/>
                          <a:ea typeface="+mn-ea"/>
                          <a:cs typeface="Arial" pitchFamily="34" charset="0"/>
                        </a:rPr>
                        <a:t>Коррекционная работа  </a:t>
                      </a:r>
                    </a:p>
                    <a:p>
                      <a:pPr algn="just">
                        <a:spcAft>
                          <a:spcPts val="0"/>
                        </a:spcAft>
                        <a:tabLst>
                          <a:tab pos="4705350" algn="l"/>
                        </a:tabLst>
                      </a:pPr>
                      <a:r>
                        <a:rPr lang="ru-RU" sz="1200" b="0" kern="1200" dirty="0">
                          <a:solidFill>
                            <a:schemeClr val="tx1"/>
                          </a:solidFill>
                          <a:effectLst/>
                          <a:latin typeface="Arial" pitchFamily="34" charset="0"/>
                          <a:ea typeface="+mn-ea"/>
                          <a:cs typeface="Arial" pitchFamily="34" charset="0"/>
                        </a:rPr>
                        <a:t>с  детьми  данной группы  должна  </a:t>
                      </a:r>
                    </a:p>
                    <a:p>
                      <a:pPr algn="just">
                        <a:spcAft>
                          <a:spcPts val="0"/>
                        </a:spcAft>
                        <a:tabLst>
                          <a:tab pos="4705350" algn="l"/>
                        </a:tabLst>
                      </a:pPr>
                      <a:r>
                        <a:rPr lang="ru-RU" sz="1200" b="0" kern="1200" dirty="0">
                          <a:solidFill>
                            <a:schemeClr val="tx1"/>
                          </a:solidFill>
                          <a:effectLst/>
                          <a:latin typeface="Arial" pitchFamily="34" charset="0"/>
                          <a:ea typeface="+mn-ea"/>
                          <a:cs typeface="Arial" pitchFamily="34" charset="0"/>
                        </a:rPr>
                        <a:t>строиться  </a:t>
                      </a:r>
                    </a:p>
                    <a:p>
                      <a:pPr algn="just">
                        <a:spcAft>
                          <a:spcPts val="0"/>
                        </a:spcAft>
                        <a:tabLst>
                          <a:tab pos="4705350" algn="l"/>
                        </a:tabLst>
                      </a:pPr>
                      <a:r>
                        <a:rPr lang="ru-RU" sz="1200" b="0" kern="1200" dirty="0">
                          <a:solidFill>
                            <a:schemeClr val="tx1"/>
                          </a:solidFill>
                          <a:effectLst/>
                          <a:latin typeface="Arial" pitchFamily="34" charset="0"/>
                          <a:ea typeface="+mn-ea"/>
                          <a:cs typeface="Arial" pitchFamily="34" charset="0"/>
                        </a:rPr>
                        <a:t>исходя  из структуры  </a:t>
                      </a:r>
                    </a:p>
                    <a:p>
                      <a:r>
                        <a:rPr lang="ru-RU" sz="1200" b="0" kern="1200" dirty="0">
                          <a:solidFill>
                            <a:schemeClr val="tx1"/>
                          </a:solidFill>
                          <a:effectLst/>
                          <a:latin typeface="Arial" pitchFamily="34" charset="0"/>
                          <a:ea typeface="+mn-ea"/>
                          <a:cs typeface="Arial" pitchFamily="34" charset="0"/>
                        </a:rPr>
                        <a:t>дефекта. Уменьшить рабочую нагрузку, по сравнению с другими детьми. Делить работу на более короткие периоды.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Arial" pitchFamily="34" charset="0"/>
                          <a:ea typeface="+mn-ea"/>
                          <a:cs typeface="Arial" pitchFamily="34" charset="0"/>
                        </a:rPr>
                        <a:t>Стимулировать и поддерживать речевую активность детей во время действия с игрушками</a:t>
                      </a:r>
                      <a:r>
                        <a:rPr lang="ru-RU" sz="1200" kern="1200" dirty="0">
                          <a:solidFill>
                            <a:schemeClr val="tx1"/>
                          </a:solidFill>
                          <a:effectLst/>
                          <a:latin typeface="Arial" pitchFamily="34" charset="0"/>
                          <a:ea typeface="+mn-ea"/>
                          <a:cs typeface="Arial" pitchFamily="34" charset="0"/>
                        </a:rPr>
                        <a:t>.</a:t>
                      </a:r>
                      <a:endParaRPr lang="ru-RU" sz="1200" b="0" kern="1200" dirty="0">
                        <a:solidFill>
                          <a:schemeClr val="tx1"/>
                        </a:solidFill>
                        <a:effectLst/>
                        <a:latin typeface="Arial" pitchFamily="34" charset="0"/>
                        <a:ea typeface="+mn-ea"/>
                        <a:cs typeface="Arial" pitchFamily="34" charset="0"/>
                      </a:endParaRPr>
                    </a:p>
                    <a:p>
                      <a:r>
                        <a:rPr lang="ru-RU" sz="1200" b="0" kern="1200" dirty="0">
                          <a:solidFill>
                            <a:schemeClr val="tx1"/>
                          </a:solidFill>
                          <a:effectLst/>
                          <a:latin typeface="Arial" pitchFamily="34" charset="0"/>
                          <a:ea typeface="+mn-ea"/>
                          <a:cs typeface="Arial" pitchFamily="34" charset="0"/>
                        </a:rPr>
                        <a:t>Посадить ребенка во время занятия, по возможности, рядом с педагогом. Использовать физический контакт в качестве поощрения и снятия напряжения. </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428409464"/>
                  </a:ext>
                </a:extLst>
              </a:tr>
            </a:tbl>
          </a:graphicData>
        </a:graphic>
      </p:graphicFrame>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214282" y="1428736"/>
            <a:ext cx="8715436" cy="4540217"/>
          </a:xfrm>
          <a:prstGeom prst="rect">
            <a:avLst/>
          </a:prstGeom>
          <a:noFill/>
          <a:ln w="9525">
            <a:noFill/>
            <a:miter lim="800000"/>
            <a:headEnd/>
            <a:tailEnd/>
          </a:ln>
        </p:spPr>
        <p:txBody>
          <a:bodyPr wrap="square">
            <a:spAutoFit/>
          </a:bodyPr>
          <a:lstStyle/>
          <a:p>
            <a:pPr indent="449263" algn="just">
              <a:lnSpc>
                <a:spcPct val="130000"/>
              </a:lnSpc>
            </a:pPr>
            <a:r>
              <a:rPr lang="ru-RU" altLang="ru-RU" sz="1600" dirty="0">
                <a:latin typeface="Arial" pitchFamily="34" charset="0"/>
                <a:cs typeface="Arial" pitchFamily="34" charset="0"/>
              </a:rPr>
              <a:t>Отнесенность учащихся к той или иной группе не является стабильной. Под влиянием </a:t>
            </a:r>
            <a:r>
              <a:rPr lang="ru-RU" altLang="ru-RU" sz="1600" b="1" dirty="0">
                <a:latin typeface="Arial" pitchFamily="34" charset="0"/>
                <a:cs typeface="Arial" pitchFamily="34" charset="0"/>
              </a:rPr>
              <a:t>корригирующего обучения</a:t>
            </a:r>
            <a:r>
              <a:rPr lang="ru-RU" altLang="ru-RU" sz="1600" dirty="0">
                <a:latin typeface="Arial" pitchFamily="34" charset="0"/>
                <a:cs typeface="Arial" pitchFamily="34" charset="0"/>
              </a:rPr>
              <a:t> учащиеся развиваются и могут переходить в группу выше или занять более благополучное положение внутри группы.</a:t>
            </a:r>
          </a:p>
          <a:p>
            <a:pPr indent="449263" algn="just">
              <a:lnSpc>
                <a:spcPct val="130000"/>
              </a:lnSpc>
            </a:pPr>
            <a:r>
              <a:rPr lang="ru-RU" altLang="ru-RU" sz="1600" dirty="0">
                <a:latin typeface="Arial" pitchFamily="34" charset="0"/>
                <a:cs typeface="Arial" pitchFamily="34" charset="0"/>
              </a:rPr>
              <a:t>Все ученики, выделенные в группы, нуждаются в </a:t>
            </a:r>
            <a:r>
              <a:rPr lang="ru-RU" altLang="ru-RU" sz="1600" b="1" dirty="0">
                <a:latin typeface="Arial" pitchFamily="34" charset="0"/>
                <a:cs typeface="Arial" pitchFamily="34" charset="0"/>
              </a:rPr>
              <a:t>дифференцированном подходе</a:t>
            </a:r>
            <a:r>
              <a:rPr lang="ru-RU" altLang="ru-RU" sz="1600" dirty="0">
                <a:latin typeface="Arial" pitchFamily="34" charset="0"/>
                <a:cs typeface="Arial" pitchFamily="34" charset="0"/>
              </a:rPr>
              <a:t> в процессе фронтального обучения. Учитель должен знать возможности каждого ученика, чтобы подготовить его к усвоению нового материала, правильно отобрать и объяснить материал, помочь учащимся его усвоить и применить с большей или меньшей степенью самостоятельности на практике. С этой целью </a:t>
            </a:r>
            <a:r>
              <a:rPr lang="ru-RU" altLang="ru-RU" sz="1600" b="1" dirty="0">
                <a:latin typeface="Arial" pitchFamily="34" charset="0"/>
                <a:cs typeface="Arial" pitchFamily="34" charset="0"/>
              </a:rPr>
              <a:t>используются методы и приемы обучения</a:t>
            </a:r>
            <a:r>
              <a:rPr lang="ru-RU" altLang="ru-RU" sz="1600" dirty="0">
                <a:latin typeface="Arial" pitchFamily="34" charset="0"/>
                <a:cs typeface="Arial" pitchFamily="34" charset="0"/>
              </a:rPr>
              <a:t> в различных модификациях. Большое внимание учителю следует уделять продумыванию того, какого характера и какого объема необходима помощь на разных этапах усвоения учебного материала. Успех в обучении не может быть достигнут без учета имеющихся у умственно отсталых школьников специфических психофизических нарушений, проявления которых затрудняют овладение ими знаниями, умениями и навыками.</a:t>
            </a: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Прямоугольник 4"/>
          <p:cNvSpPr/>
          <p:nvPr/>
        </p:nvSpPr>
        <p:spPr>
          <a:xfrm>
            <a:off x="285720" y="285728"/>
            <a:ext cx="8572560" cy="523220"/>
          </a:xfrm>
          <a:prstGeom prst="rect">
            <a:avLst/>
          </a:prstGeom>
        </p:spPr>
        <p:txBody>
          <a:bodyPr wrap="square">
            <a:spAutoFit/>
          </a:bodyPr>
          <a:lstStyle/>
          <a:p>
            <a:pPr algn="ctr">
              <a:spcAft>
                <a:spcPts val="0"/>
              </a:spcAft>
              <a:tabLst>
                <a:tab pos="983615" algn="l"/>
              </a:tabLst>
            </a:pPr>
            <a:r>
              <a:rPr lang="ru-RU" sz="2800" b="1" dirty="0" smtClean="0">
                <a:solidFill>
                  <a:schemeClr val="bg1"/>
                </a:solidFill>
              </a:rPr>
              <a:t>Необходимо помнить: </a:t>
            </a:r>
            <a:endParaRPr lang="ru-RU" sz="28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4BB0534-496B-9647-811A-187894AD5FE6}"/>
              </a:ext>
            </a:extLst>
          </p:cNvPr>
          <p:cNvSpPr>
            <a:spLocks noGrp="1" noChangeArrowheads="1"/>
          </p:cNvSpPr>
          <p:nvPr>
            <p:ph type="title"/>
          </p:nvPr>
        </p:nvSpPr>
        <p:spPr>
          <a:xfrm>
            <a:off x="457200" y="274638"/>
            <a:ext cx="8534400" cy="1143000"/>
          </a:xfrm>
        </p:spPr>
        <p:txBody>
          <a:bodyPr>
            <a:normAutofit/>
          </a:bodyPr>
          <a:lstStyle/>
          <a:p>
            <a:pPr>
              <a:defRPr/>
            </a:pPr>
            <a:r>
              <a:rPr lang="ru-RU" sz="2800" b="1" dirty="0">
                <a:solidFill>
                  <a:schemeClr val="bg1"/>
                </a:solidFill>
              </a:rPr>
              <a:t>Личностные и предметные результаты освоения учебного предмета</a:t>
            </a:r>
          </a:p>
        </p:txBody>
      </p:sp>
      <p:sp>
        <p:nvSpPr>
          <p:cNvPr id="4" name="AutoShape 4"/>
          <p:cNvSpPr>
            <a:spLocks noChangeArrowheads="1"/>
          </p:cNvSpPr>
          <p:nvPr/>
        </p:nvSpPr>
        <p:spPr bwMode="gray">
          <a:xfrm>
            <a:off x="642910" y="1428736"/>
            <a:ext cx="2133587" cy="1662110"/>
          </a:xfrm>
          <a:prstGeom prst="roundRect">
            <a:avLst>
              <a:gd name="adj" fmla="val 11921"/>
            </a:avLst>
          </a:prstGeom>
          <a:solidFill>
            <a:srgbClr val="EEAD38"/>
          </a:soli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6" name="Text Box 6"/>
          <p:cNvSpPr txBox="1">
            <a:spLocks noChangeArrowheads="1"/>
          </p:cNvSpPr>
          <p:nvPr/>
        </p:nvSpPr>
        <p:spPr bwMode="gray">
          <a:xfrm>
            <a:off x="642910" y="1857364"/>
            <a:ext cx="1978025" cy="707886"/>
          </a:xfrm>
          <a:prstGeom prst="rect">
            <a:avLst/>
          </a:prstGeom>
          <a:noFill/>
          <a:ln w="9525" algn="ctr">
            <a:noFill/>
            <a:miter lim="800000"/>
            <a:headEnd/>
            <a:tailEnd/>
          </a:ln>
        </p:spPr>
        <p:txBody>
          <a:bodyPr>
            <a:spAutoFit/>
          </a:bodyPr>
          <a:lstStyle/>
          <a:p>
            <a:pPr algn="ctr"/>
            <a:r>
              <a:rPr lang="ru-RU" altLang="ru-RU" sz="2000" b="1" dirty="0">
                <a:latin typeface="Arial" pitchFamily="34" charset="0"/>
                <a:cs typeface="Arial" pitchFamily="34" charset="0"/>
              </a:rPr>
              <a:t>Личностные результаты</a:t>
            </a:r>
            <a:endParaRPr lang="en-US" altLang="ru-RU" sz="2000" b="1" dirty="0">
              <a:latin typeface="Arial" pitchFamily="34" charset="0"/>
              <a:cs typeface="Arial" pitchFamily="34" charset="0"/>
            </a:endParaRPr>
          </a:p>
        </p:txBody>
      </p:sp>
      <p:sp>
        <p:nvSpPr>
          <p:cNvPr id="7" name="AutoShape 7"/>
          <p:cNvSpPr>
            <a:spLocks noChangeArrowheads="1"/>
          </p:cNvSpPr>
          <p:nvPr/>
        </p:nvSpPr>
        <p:spPr bwMode="gray">
          <a:xfrm>
            <a:off x="642910" y="3571876"/>
            <a:ext cx="2247900" cy="1973263"/>
          </a:xfrm>
          <a:prstGeom prst="roundRect">
            <a:avLst>
              <a:gd name="adj" fmla="val 11921"/>
            </a:avLst>
          </a:prstGeom>
          <a:gradFill rotWithShape="1">
            <a:gsLst>
              <a:gs pos="0">
                <a:srgbClr val="3399FF"/>
              </a:gs>
              <a:gs pos="100000">
                <a:srgbClr val="246BB2"/>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8" name="Text Box 9"/>
          <p:cNvSpPr txBox="1">
            <a:spLocks noChangeArrowheads="1"/>
          </p:cNvSpPr>
          <p:nvPr/>
        </p:nvSpPr>
        <p:spPr bwMode="gray">
          <a:xfrm>
            <a:off x="571472" y="3929066"/>
            <a:ext cx="2271712" cy="707886"/>
          </a:xfrm>
          <a:prstGeom prst="rect">
            <a:avLst/>
          </a:prstGeom>
          <a:noFill/>
          <a:ln w="9525" algn="ctr">
            <a:noFill/>
            <a:miter lim="800000"/>
            <a:headEnd/>
            <a:tailEnd/>
          </a:ln>
        </p:spPr>
        <p:txBody>
          <a:bodyPr>
            <a:spAutoFit/>
          </a:bodyPr>
          <a:lstStyle/>
          <a:p>
            <a:pPr algn="ctr"/>
            <a:r>
              <a:rPr lang="ru-RU" altLang="ru-RU" sz="2000" b="1" dirty="0">
                <a:latin typeface="Arial" pitchFamily="34" charset="0"/>
                <a:ea typeface="Calibri" pitchFamily="34" charset="0"/>
                <a:cs typeface="Arial" pitchFamily="34" charset="0"/>
              </a:rPr>
              <a:t>Предметные результаты</a:t>
            </a:r>
            <a:endParaRPr lang="en-US" altLang="ru-RU" sz="2000" b="1" dirty="0">
              <a:latin typeface="Arial" pitchFamily="34" charset="0"/>
              <a:ea typeface="Calibri" pitchFamily="34" charset="0"/>
              <a:cs typeface="Arial" pitchFamily="34" charset="0"/>
            </a:endParaRPr>
          </a:p>
        </p:txBody>
      </p:sp>
      <p:grpSp>
        <p:nvGrpSpPr>
          <p:cNvPr id="9" name="Group 14"/>
          <p:cNvGrpSpPr>
            <a:grpSpLocks/>
          </p:cNvGrpSpPr>
          <p:nvPr/>
        </p:nvGrpSpPr>
        <p:grpSpPr bwMode="auto">
          <a:xfrm>
            <a:off x="3087688" y="1331913"/>
            <a:ext cx="5892800" cy="2025649"/>
            <a:chOff x="1926" y="1960"/>
            <a:chExt cx="3278" cy="916"/>
          </a:xfrm>
        </p:grpSpPr>
        <p:grpSp>
          <p:nvGrpSpPr>
            <p:cNvPr id="10" name="Group 15"/>
            <p:cNvGrpSpPr>
              <a:grpSpLocks/>
            </p:cNvGrpSpPr>
            <p:nvPr/>
          </p:nvGrpSpPr>
          <p:grpSpPr bwMode="auto">
            <a:xfrm>
              <a:off x="1926" y="1960"/>
              <a:ext cx="3264" cy="769"/>
              <a:chOff x="1926" y="1960"/>
              <a:chExt cx="3264" cy="769"/>
            </a:xfrm>
          </p:grpSpPr>
          <p:sp>
            <p:nvSpPr>
              <p:cNvPr id="12" name="AutoShape 16"/>
              <p:cNvSpPr>
                <a:spLocks noChangeArrowheads="1"/>
              </p:cNvSpPr>
              <p:nvPr/>
            </p:nvSpPr>
            <p:spPr bwMode="gray">
              <a:xfrm>
                <a:off x="1926" y="1960"/>
                <a:ext cx="3264" cy="769"/>
              </a:xfrm>
              <a:prstGeom prst="roundRect">
                <a:avLst>
                  <a:gd name="adj" fmla="val 10889"/>
                </a:avLst>
              </a:prstGeom>
              <a:gradFill rotWithShape="1">
                <a:gsLst>
                  <a:gs pos="0">
                    <a:srgbClr val="FBEBD1"/>
                  </a:gs>
                  <a:gs pos="50000">
                    <a:srgbClr val="FFFFFF"/>
                  </a:gs>
                  <a:gs pos="100000">
                    <a:srgbClr val="FBEBD1"/>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13" name="Freeform 17"/>
              <p:cNvSpPr>
                <a:spLocks/>
              </p:cNvSpPr>
              <p:nvPr/>
            </p:nvSpPr>
            <p:spPr bwMode="gray">
              <a:xfrm>
                <a:off x="1986" y="1986"/>
                <a:ext cx="431" cy="432"/>
              </a:xfrm>
              <a:custGeom>
                <a:avLst/>
                <a:gdLst>
                  <a:gd name="T0" fmla="*/ 44 w 596"/>
                  <a:gd name="T1" fmla="*/ 0 h 598"/>
                  <a:gd name="T2" fmla="*/ 0 w 596"/>
                  <a:gd name="T3" fmla="*/ 44 h 598"/>
                  <a:gd name="T4" fmla="*/ 0 w 596"/>
                  <a:gd name="T5" fmla="*/ 222 h 598"/>
                  <a:gd name="T6" fmla="*/ 61 w 596"/>
                  <a:gd name="T7" fmla="*/ 66 h 598"/>
                  <a:gd name="T8" fmla="*/ 223 w 596"/>
                  <a:gd name="T9" fmla="*/ 0 h 598"/>
                  <a:gd name="T10" fmla="*/ 44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w="0">
                <a:noFill/>
                <a:prstDash val="solid"/>
                <a:round/>
                <a:headEnd/>
                <a:tailEnd/>
              </a:ln>
            </p:spPr>
            <p:txBody>
              <a:bodyPr/>
              <a:lstStyle/>
              <a:p>
                <a:endParaRPr lang="ru-RU"/>
              </a:p>
            </p:txBody>
          </p:sp>
        </p:grpSp>
        <p:sp>
          <p:nvSpPr>
            <p:cNvPr id="11" name="Text Box 18"/>
            <p:cNvSpPr txBox="1">
              <a:spLocks noChangeArrowheads="1"/>
            </p:cNvSpPr>
            <p:nvPr/>
          </p:nvSpPr>
          <p:spPr bwMode="gray">
            <a:xfrm>
              <a:off x="2077" y="2058"/>
              <a:ext cx="3127" cy="818"/>
            </a:xfrm>
            <a:prstGeom prst="rect">
              <a:avLst/>
            </a:prstGeom>
            <a:noFill/>
            <a:ln w="9525" algn="ctr">
              <a:noFill/>
              <a:miter lim="800000"/>
              <a:headEnd/>
              <a:tailEnd/>
            </a:ln>
          </p:spPr>
          <p:txBody>
            <a:bodyPr>
              <a:spAutoFit/>
            </a:bodyPr>
            <a:lstStyle/>
            <a:p>
              <a:pPr algn="just"/>
              <a:r>
                <a:rPr lang="ru-RU" altLang="ru-RU" sz="2000" dirty="0">
                  <a:latin typeface="Arial" pitchFamily="34" charset="0"/>
                  <a:cs typeface="Arial" pitchFamily="34" charset="0"/>
                </a:rPr>
                <a:t>включают индивидуально личностные качества и социальные (жизненные) компетенции обучающегося, социально значимые ценностные установки.</a:t>
              </a:r>
              <a:endParaRPr lang="en-US" altLang="ru-RU" sz="2000" dirty="0">
                <a:latin typeface="Arial" pitchFamily="34" charset="0"/>
                <a:cs typeface="Arial" pitchFamily="34" charset="0"/>
              </a:endParaRPr>
            </a:p>
            <a:p>
              <a:endParaRPr lang="ru-RU" altLang="ru-RU" b="1" dirty="0">
                <a:solidFill>
                  <a:srgbClr val="000000"/>
                </a:solidFill>
              </a:endParaRPr>
            </a:p>
            <a:p>
              <a:endParaRPr lang="ru-RU" altLang="ru-RU" b="1" dirty="0">
                <a:solidFill>
                  <a:srgbClr val="000000"/>
                </a:solidFill>
              </a:endParaRPr>
            </a:p>
            <a:p>
              <a:endParaRPr lang="en-US" altLang="ru-RU" dirty="0">
                <a:solidFill>
                  <a:srgbClr val="000000"/>
                </a:solidFill>
              </a:endParaRPr>
            </a:p>
          </p:txBody>
        </p:sp>
      </p:grpSp>
      <p:grpSp>
        <p:nvGrpSpPr>
          <p:cNvPr id="14" name="Group 19"/>
          <p:cNvGrpSpPr>
            <a:grpSpLocks/>
          </p:cNvGrpSpPr>
          <p:nvPr/>
        </p:nvGrpSpPr>
        <p:grpSpPr bwMode="auto">
          <a:xfrm>
            <a:off x="3000364" y="3429000"/>
            <a:ext cx="5878512" cy="2399373"/>
            <a:chOff x="1728" y="1920"/>
            <a:chExt cx="3270" cy="1202"/>
          </a:xfrm>
        </p:grpSpPr>
        <p:grpSp>
          <p:nvGrpSpPr>
            <p:cNvPr id="15" name="Group 20"/>
            <p:cNvGrpSpPr>
              <a:grpSpLocks/>
            </p:cNvGrpSpPr>
            <p:nvPr/>
          </p:nvGrpSpPr>
          <p:grpSpPr bwMode="auto">
            <a:xfrm>
              <a:off x="1728" y="1920"/>
              <a:ext cx="3264" cy="866"/>
              <a:chOff x="1728" y="1920"/>
              <a:chExt cx="3264" cy="866"/>
            </a:xfrm>
          </p:grpSpPr>
          <p:sp>
            <p:nvSpPr>
              <p:cNvPr id="17" name="AutoShape 21"/>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18" name="Freeform 22"/>
              <p:cNvSpPr>
                <a:spLocks/>
              </p:cNvSpPr>
              <p:nvPr/>
            </p:nvSpPr>
            <p:spPr bwMode="gray">
              <a:xfrm>
                <a:off x="1776" y="1968"/>
                <a:ext cx="431" cy="432"/>
              </a:xfrm>
              <a:custGeom>
                <a:avLst/>
                <a:gdLst>
                  <a:gd name="T0" fmla="*/ 44 w 596"/>
                  <a:gd name="T1" fmla="*/ 0 h 598"/>
                  <a:gd name="T2" fmla="*/ 0 w 596"/>
                  <a:gd name="T3" fmla="*/ 44 h 598"/>
                  <a:gd name="T4" fmla="*/ 0 w 596"/>
                  <a:gd name="T5" fmla="*/ 222 h 598"/>
                  <a:gd name="T6" fmla="*/ 61 w 596"/>
                  <a:gd name="T7" fmla="*/ 66 h 598"/>
                  <a:gd name="T8" fmla="*/ 223 w 596"/>
                  <a:gd name="T9" fmla="*/ 0 h 598"/>
                  <a:gd name="T10" fmla="*/ 44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w="0">
                <a:noFill/>
                <a:prstDash val="solid"/>
                <a:round/>
                <a:headEnd/>
                <a:tailEnd/>
              </a:ln>
            </p:spPr>
            <p:txBody>
              <a:bodyPr/>
              <a:lstStyle/>
              <a:p>
                <a:endParaRPr lang="ru-RU"/>
              </a:p>
            </p:txBody>
          </p:sp>
        </p:grpSp>
        <p:sp>
          <p:nvSpPr>
            <p:cNvPr id="16" name="Text Box 23"/>
            <p:cNvSpPr txBox="1">
              <a:spLocks noChangeArrowheads="1"/>
            </p:cNvSpPr>
            <p:nvPr/>
          </p:nvSpPr>
          <p:spPr bwMode="gray">
            <a:xfrm>
              <a:off x="1920" y="1996"/>
              <a:ext cx="3078" cy="1126"/>
            </a:xfrm>
            <a:prstGeom prst="rect">
              <a:avLst/>
            </a:prstGeom>
            <a:noFill/>
            <a:ln w="9525" algn="ctr">
              <a:noFill/>
              <a:miter lim="800000"/>
              <a:headEnd/>
              <a:tailEnd/>
            </a:ln>
          </p:spPr>
          <p:txBody>
            <a:bodyPr>
              <a:spAutoFit/>
            </a:bodyPr>
            <a:lstStyle/>
            <a:p>
              <a:pPr algn="just"/>
              <a:r>
                <a:rPr lang="ru-RU" altLang="ru-RU" sz="2000" dirty="0">
                  <a:latin typeface="Arial" pitchFamily="34" charset="0"/>
                  <a:ea typeface="Calibri" pitchFamily="34" charset="0"/>
                  <a:cs typeface="Arial" pitchFamily="34" charset="0"/>
                </a:rPr>
                <a:t>включают освоенные обучающимися знания и умения, специфичные для каждой образовательной области, готовность их применения. </a:t>
              </a:r>
              <a:endParaRPr lang="en-US" altLang="ru-RU" sz="2000" dirty="0">
                <a:latin typeface="Arial" pitchFamily="34" charset="0"/>
                <a:ea typeface="Calibri" pitchFamily="34" charset="0"/>
                <a:cs typeface="Arial" pitchFamily="34" charset="0"/>
              </a:endParaRPr>
            </a:p>
            <a:p>
              <a:endParaRPr lang="ru-RU" altLang="ru-RU" sz="2400" b="1" dirty="0">
                <a:solidFill>
                  <a:srgbClr val="000000"/>
                </a:solidFill>
                <a:ea typeface="Calibri" pitchFamily="34" charset="0"/>
                <a:cs typeface="Times New Roman" pitchFamily="18" charset="0"/>
              </a:endParaRPr>
            </a:p>
            <a:p>
              <a:endParaRPr lang="ru-RU" altLang="ru-RU" b="1" dirty="0">
                <a:solidFill>
                  <a:srgbClr val="000000"/>
                </a:solidFill>
                <a:ea typeface="Calibri" pitchFamily="34" charset="0"/>
                <a:cs typeface="Times New Roman" pitchFamily="18" charset="0"/>
              </a:endParaRPr>
            </a:p>
            <a:p>
              <a:endParaRPr lang="en-US" altLang="ru-RU" dirty="0">
                <a:solidFill>
                  <a:srgbClr val="000000"/>
                </a:solidFill>
                <a:ea typeface="Calibri" pitchFamily="34" charset="0"/>
                <a:cs typeface="Times New Roman" pitchFamily="18" charset="0"/>
              </a:endParaRPr>
            </a:p>
          </p:txBody>
        </p:sp>
      </p:grpSp>
      <p:sp>
        <p:nvSpPr>
          <p:cNvPr id="19" name="Прямоугольник 18"/>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786A84-1BB5-604F-93E1-E57882C1CD3D}"/>
              </a:ext>
            </a:extLst>
          </p:cNvPr>
          <p:cNvSpPr>
            <a:spLocks noGrp="1" noChangeArrowheads="1"/>
          </p:cNvSpPr>
          <p:nvPr>
            <p:ph type="title"/>
          </p:nvPr>
        </p:nvSpPr>
        <p:spPr>
          <a:xfrm>
            <a:off x="1066800" y="403225"/>
            <a:ext cx="7620000" cy="1014413"/>
          </a:xfrm>
        </p:spPr>
        <p:txBody>
          <a:bodyPr/>
          <a:lstStyle/>
          <a:p>
            <a:pPr>
              <a:defRPr/>
            </a:pPr>
            <a:r>
              <a:rPr lang="ru-RU" sz="2400" b="1" dirty="0">
                <a:solidFill>
                  <a:schemeClr val="bg1"/>
                </a:solidFill>
              </a:rPr>
              <a:t>Личностные результаты освоения учебного предмета «Речевая практика»</a:t>
            </a:r>
            <a:endParaRPr lang="ru-RU" sz="2400" dirty="0">
              <a:solidFill>
                <a:schemeClr val="bg1"/>
              </a:solidFill>
            </a:endParaRPr>
          </a:p>
        </p:txBody>
      </p:sp>
      <p:grpSp>
        <p:nvGrpSpPr>
          <p:cNvPr id="4" name="Group 3"/>
          <p:cNvGrpSpPr>
            <a:grpSpLocks/>
          </p:cNvGrpSpPr>
          <p:nvPr/>
        </p:nvGrpSpPr>
        <p:grpSpPr bwMode="auto">
          <a:xfrm>
            <a:off x="0" y="1500174"/>
            <a:ext cx="9144000" cy="923926"/>
            <a:chOff x="1728" y="1488"/>
            <a:chExt cx="4554" cy="582"/>
          </a:xfrm>
        </p:grpSpPr>
        <p:grpSp>
          <p:nvGrpSpPr>
            <p:cNvPr id="6" name="Group 4"/>
            <p:cNvGrpSpPr>
              <a:grpSpLocks/>
            </p:cNvGrpSpPr>
            <p:nvPr/>
          </p:nvGrpSpPr>
          <p:grpSpPr bwMode="auto">
            <a:xfrm rot="-4423226">
              <a:off x="2130" y="1592"/>
              <a:ext cx="407" cy="297"/>
              <a:chOff x="1043" y="2596"/>
              <a:chExt cx="142" cy="99"/>
            </a:xfrm>
          </p:grpSpPr>
          <p:sp>
            <p:nvSpPr>
              <p:cNvPr id="9" name="Freeform 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ru-RU"/>
              </a:p>
            </p:txBody>
          </p:sp>
          <p:sp>
            <p:nvSpPr>
              <p:cNvPr id="10" name="Freeform 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ru-RU"/>
              </a:p>
            </p:txBody>
          </p:sp>
          <p:sp>
            <p:nvSpPr>
              <p:cNvPr id="11" name="Freeform 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ru-RU"/>
              </a:p>
            </p:txBody>
          </p:sp>
          <p:sp>
            <p:nvSpPr>
              <p:cNvPr id="12" name="Freeform 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ru-RU"/>
              </a:p>
            </p:txBody>
          </p:sp>
          <p:sp>
            <p:nvSpPr>
              <p:cNvPr id="13" name="Freeform 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ru-RU"/>
              </a:p>
            </p:txBody>
          </p:sp>
          <p:sp>
            <p:nvSpPr>
              <p:cNvPr id="14" name="Freeform 1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ru-RU"/>
              </a:p>
            </p:txBody>
          </p:sp>
          <p:sp>
            <p:nvSpPr>
              <p:cNvPr id="15" name="Freeform 1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ru-RU"/>
              </a:p>
            </p:txBody>
          </p:sp>
          <p:sp>
            <p:nvSpPr>
              <p:cNvPr id="16" name="Freeform 1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1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ru-RU"/>
              </a:p>
            </p:txBody>
          </p:sp>
          <p:sp>
            <p:nvSpPr>
              <p:cNvPr id="17" name="Freeform 1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ru-RU"/>
              </a:p>
            </p:txBody>
          </p:sp>
          <p:sp>
            <p:nvSpPr>
              <p:cNvPr id="18" name="Freeform 1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1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ru-RU"/>
              </a:p>
            </p:txBody>
          </p:sp>
          <p:sp>
            <p:nvSpPr>
              <p:cNvPr id="19" name="Freeform 1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ru-RU"/>
              </a:p>
            </p:txBody>
          </p:sp>
          <p:sp>
            <p:nvSpPr>
              <p:cNvPr id="20" name="Freeform 1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ru-RU"/>
              </a:p>
            </p:txBody>
          </p:sp>
          <p:sp>
            <p:nvSpPr>
              <p:cNvPr id="21" name="Freeform 1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ru-RU"/>
              </a:p>
            </p:txBody>
          </p:sp>
          <p:sp>
            <p:nvSpPr>
              <p:cNvPr id="22" name="Freeform 1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ru-RU"/>
              </a:p>
            </p:txBody>
          </p:sp>
          <p:sp>
            <p:nvSpPr>
              <p:cNvPr id="23" name="Freeform 1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ru-RU"/>
              </a:p>
            </p:txBody>
          </p:sp>
          <p:sp>
            <p:nvSpPr>
              <p:cNvPr id="24" name="Freeform 2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ru-RU"/>
              </a:p>
            </p:txBody>
          </p:sp>
          <p:sp>
            <p:nvSpPr>
              <p:cNvPr id="25" name="Freeform 2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ru-RU"/>
              </a:p>
            </p:txBody>
          </p:sp>
          <p:sp>
            <p:nvSpPr>
              <p:cNvPr id="26" name="Freeform 2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ru-RU"/>
              </a:p>
            </p:txBody>
          </p:sp>
          <p:sp>
            <p:nvSpPr>
              <p:cNvPr id="27" name="Freeform 2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1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ru-RU"/>
              </a:p>
            </p:txBody>
          </p:sp>
          <p:sp>
            <p:nvSpPr>
              <p:cNvPr id="28" name="Freeform 2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ru-RU"/>
              </a:p>
            </p:txBody>
          </p:sp>
          <p:sp>
            <p:nvSpPr>
              <p:cNvPr id="29" name="Freeform 2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ru-RU"/>
              </a:p>
            </p:txBody>
          </p:sp>
          <p:sp>
            <p:nvSpPr>
              <p:cNvPr id="30" name="Freeform 2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ru-RU"/>
              </a:p>
            </p:txBody>
          </p:sp>
          <p:sp>
            <p:nvSpPr>
              <p:cNvPr id="31" name="Freeform 2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ru-RU"/>
              </a:p>
            </p:txBody>
          </p:sp>
          <p:sp>
            <p:nvSpPr>
              <p:cNvPr id="32" name="Freeform 2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ru-RU"/>
              </a:p>
            </p:txBody>
          </p:sp>
          <p:sp>
            <p:nvSpPr>
              <p:cNvPr id="33" name="Freeform 2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ru-RU"/>
              </a:p>
            </p:txBody>
          </p:sp>
          <p:sp>
            <p:nvSpPr>
              <p:cNvPr id="34" name="Freeform 3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ru-RU"/>
              </a:p>
            </p:txBody>
          </p:sp>
          <p:sp>
            <p:nvSpPr>
              <p:cNvPr id="35" name="Freeform 3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ru-RU"/>
              </a:p>
            </p:txBody>
          </p:sp>
          <p:sp>
            <p:nvSpPr>
              <p:cNvPr id="36" name="Freeform 3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ru-RU"/>
              </a:p>
            </p:txBody>
          </p:sp>
          <p:sp>
            <p:nvSpPr>
              <p:cNvPr id="37" name="Freeform 3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ru-RU"/>
              </a:p>
            </p:txBody>
          </p:sp>
          <p:sp>
            <p:nvSpPr>
              <p:cNvPr id="38" name="Freeform 3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ru-RU"/>
              </a:p>
            </p:txBody>
          </p:sp>
          <p:sp>
            <p:nvSpPr>
              <p:cNvPr id="39" name="Freeform 3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ru-RU"/>
              </a:p>
            </p:txBody>
          </p:sp>
          <p:sp>
            <p:nvSpPr>
              <p:cNvPr id="40" name="Freeform 3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ru-RU"/>
              </a:p>
            </p:txBody>
          </p:sp>
          <p:sp>
            <p:nvSpPr>
              <p:cNvPr id="41" name="Freeform 3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ru-RU"/>
              </a:p>
            </p:txBody>
          </p:sp>
          <p:sp>
            <p:nvSpPr>
              <p:cNvPr id="42" name="Freeform 3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ru-RU"/>
              </a:p>
            </p:txBody>
          </p:sp>
          <p:sp>
            <p:nvSpPr>
              <p:cNvPr id="43" name="Freeform 3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ru-RU"/>
              </a:p>
            </p:txBody>
          </p:sp>
          <p:sp>
            <p:nvSpPr>
              <p:cNvPr id="44" name="Freeform 4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ru-RU"/>
              </a:p>
            </p:txBody>
          </p:sp>
          <p:sp>
            <p:nvSpPr>
              <p:cNvPr id="45" name="Freeform 4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ru-RU"/>
              </a:p>
            </p:txBody>
          </p:sp>
          <p:sp>
            <p:nvSpPr>
              <p:cNvPr id="46" name="Freeform 4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ru-RU"/>
              </a:p>
            </p:txBody>
          </p:sp>
          <p:sp>
            <p:nvSpPr>
              <p:cNvPr id="47" name="Freeform 4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ru-RU"/>
              </a:p>
            </p:txBody>
          </p:sp>
          <p:sp>
            <p:nvSpPr>
              <p:cNvPr id="48" name="Freeform 4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ru-RU"/>
              </a:p>
            </p:txBody>
          </p:sp>
          <p:sp>
            <p:nvSpPr>
              <p:cNvPr id="49" name="Freeform 4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ru-RU"/>
              </a:p>
            </p:txBody>
          </p:sp>
          <p:sp>
            <p:nvSpPr>
              <p:cNvPr id="50" name="Freeform 4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ru-RU"/>
              </a:p>
            </p:txBody>
          </p:sp>
          <p:sp>
            <p:nvSpPr>
              <p:cNvPr id="51" name="Freeform 4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ru-RU"/>
              </a:p>
            </p:txBody>
          </p:sp>
          <p:sp>
            <p:nvSpPr>
              <p:cNvPr id="52" name="Freeform 4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ru-RU"/>
              </a:p>
            </p:txBody>
          </p:sp>
          <p:sp>
            <p:nvSpPr>
              <p:cNvPr id="53" name="Freeform 4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ru-RU"/>
              </a:p>
            </p:txBody>
          </p:sp>
          <p:sp>
            <p:nvSpPr>
              <p:cNvPr id="54" name="Freeform 5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ru-RU"/>
              </a:p>
            </p:txBody>
          </p:sp>
          <p:sp>
            <p:nvSpPr>
              <p:cNvPr id="55" name="Freeform 5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ru-RU"/>
              </a:p>
            </p:txBody>
          </p:sp>
          <p:sp>
            <p:nvSpPr>
              <p:cNvPr id="56" name="Freeform 5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ru-RU"/>
              </a:p>
            </p:txBody>
          </p:sp>
          <p:sp>
            <p:nvSpPr>
              <p:cNvPr id="57" name="Freeform 5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ru-RU"/>
              </a:p>
            </p:txBody>
          </p:sp>
          <p:sp>
            <p:nvSpPr>
              <p:cNvPr id="58" name="Freeform 5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ru-RU"/>
              </a:p>
            </p:txBody>
          </p:sp>
          <p:sp>
            <p:nvSpPr>
              <p:cNvPr id="59" name="Freeform 5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ru-RU"/>
              </a:p>
            </p:txBody>
          </p:sp>
          <p:sp>
            <p:nvSpPr>
              <p:cNvPr id="60" name="Freeform 5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ru-RU"/>
              </a:p>
            </p:txBody>
          </p:sp>
        </p:grpSp>
        <p:sp>
          <p:nvSpPr>
            <p:cNvPr id="7" name="Line 57"/>
            <p:cNvSpPr>
              <a:spLocks noChangeShapeType="1"/>
            </p:cNvSpPr>
            <p:nvPr/>
          </p:nvSpPr>
          <p:spPr bwMode="auto">
            <a:xfrm>
              <a:off x="1728" y="1824"/>
              <a:ext cx="3024" cy="0"/>
            </a:xfrm>
            <a:prstGeom prst="line">
              <a:avLst/>
            </a:prstGeom>
            <a:noFill/>
            <a:ln w="25400">
              <a:solidFill>
                <a:srgbClr val="C0C0C0"/>
              </a:solidFill>
              <a:prstDash val="sysDot"/>
              <a:round/>
              <a:headEnd/>
              <a:tailEnd type="oval" w="med" len="med"/>
            </a:ln>
          </p:spPr>
          <p:txBody>
            <a:bodyPr wrap="none" anchor="ctr"/>
            <a:lstStyle/>
            <a:p>
              <a:endParaRPr lang="ru-RU"/>
            </a:p>
          </p:txBody>
        </p:sp>
        <p:sp>
          <p:nvSpPr>
            <p:cNvPr id="8" name="Text Box 58"/>
            <p:cNvSpPr txBox="1">
              <a:spLocks noChangeArrowheads="1"/>
            </p:cNvSpPr>
            <p:nvPr/>
          </p:nvSpPr>
          <p:spPr bwMode="auto">
            <a:xfrm>
              <a:off x="2760" y="1488"/>
              <a:ext cx="3522" cy="582"/>
            </a:xfrm>
            <a:prstGeom prst="rect">
              <a:avLst/>
            </a:prstGeom>
            <a:noFill/>
            <a:ln w="9525" algn="ctr">
              <a:noFill/>
              <a:miter lim="800000"/>
              <a:headEnd/>
              <a:tailEnd/>
            </a:ln>
          </p:spPr>
          <p:txBody>
            <a:bodyPr wrap="square">
              <a:spAutoFit/>
            </a:bodyPr>
            <a:lstStyle/>
            <a:p>
              <a:r>
                <a:rPr lang="ru-RU" altLang="ru-RU" dirty="0">
                  <a:latin typeface="Arial" pitchFamily="34" charset="0"/>
                  <a:cs typeface="Arial" pitchFamily="34" charset="0"/>
                </a:rPr>
                <a:t>осознание себя как ученика, заинтересованного посещением школы, </a:t>
              </a:r>
              <a:r>
                <a:rPr lang="ru-RU" altLang="ru-RU" dirty="0" smtClean="0">
                  <a:latin typeface="Arial" pitchFamily="34" charset="0"/>
                  <a:cs typeface="Arial" pitchFamily="34" charset="0"/>
                </a:rPr>
                <a:t>обучением</a:t>
              </a:r>
              <a:r>
                <a:rPr lang="ru-RU" altLang="ru-RU" dirty="0">
                  <a:latin typeface="Arial" pitchFamily="34" charset="0"/>
                  <a:cs typeface="Arial" pitchFamily="34" charset="0"/>
                </a:rPr>
                <a:t>, занятиями, как члена семьи, одноклассника, друга; </a:t>
              </a:r>
            </a:p>
          </p:txBody>
        </p:sp>
      </p:grpSp>
      <p:grpSp>
        <p:nvGrpSpPr>
          <p:cNvPr id="61" name="Group 59"/>
          <p:cNvGrpSpPr>
            <a:grpSpLocks/>
          </p:cNvGrpSpPr>
          <p:nvPr/>
        </p:nvGrpSpPr>
        <p:grpSpPr bwMode="auto">
          <a:xfrm>
            <a:off x="0" y="3214686"/>
            <a:ext cx="8521700" cy="923925"/>
            <a:chOff x="1728" y="2038"/>
            <a:chExt cx="4369" cy="582"/>
          </a:xfrm>
        </p:grpSpPr>
        <p:sp>
          <p:nvSpPr>
            <p:cNvPr id="62" name="Line 60"/>
            <p:cNvSpPr>
              <a:spLocks noChangeShapeType="1"/>
            </p:cNvSpPr>
            <p:nvPr/>
          </p:nvSpPr>
          <p:spPr bwMode="auto">
            <a:xfrm>
              <a:off x="1728" y="2400"/>
              <a:ext cx="3024" cy="0"/>
            </a:xfrm>
            <a:prstGeom prst="line">
              <a:avLst/>
            </a:prstGeom>
            <a:noFill/>
            <a:ln w="25400">
              <a:solidFill>
                <a:srgbClr val="C0C0C0"/>
              </a:solidFill>
              <a:prstDash val="sysDot"/>
              <a:round/>
              <a:headEnd/>
              <a:tailEnd type="oval" w="med" len="med"/>
            </a:ln>
          </p:spPr>
          <p:txBody>
            <a:bodyPr wrap="none" anchor="ctr"/>
            <a:lstStyle/>
            <a:p>
              <a:endParaRPr lang="ru-RU"/>
            </a:p>
          </p:txBody>
        </p:sp>
        <p:sp>
          <p:nvSpPr>
            <p:cNvPr id="63" name="Text Box 61"/>
            <p:cNvSpPr txBox="1">
              <a:spLocks noChangeArrowheads="1"/>
            </p:cNvSpPr>
            <p:nvPr/>
          </p:nvSpPr>
          <p:spPr bwMode="auto">
            <a:xfrm>
              <a:off x="2784" y="2038"/>
              <a:ext cx="3313" cy="582"/>
            </a:xfrm>
            <a:prstGeom prst="rect">
              <a:avLst/>
            </a:prstGeom>
            <a:noFill/>
            <a:ln w="9525" algn="ctr">
              <a:noFill/>
              <a:miter lim="800000"/>
              <a:headEnd/>
              <a:tailEnd/>
            </a:ln>
          </p:spPr>
          <p:txBody>
            <a:bodyPr wrap="square">
              <a:spAutoFit/>
            </a:bodyPr>
            <a:lstStyle/>
            <a:p>
              <a:r>
                <a:rPr lang="ru-RU" altLang="ru-RU" dirty="0">
                  <a:latin typeface="Arial" pitchFamily="34" charset="0"/>
                  <a:cs typeface="Arial" pitchFamily="34" charset="0"/>
                </a:rPr>
                <a:t>способность к осмыслению социального окружения, своего места в </a:t>
              </a:r>
              <a:r>
                <a:rPr lang="ru-RU" altLang="ru-RU" dirty="0" smtClean="0">
                  <a:latin typeface="Arial" pitchFamily="34" charset="0"/>
                  <a:cs typeface="Arial" pitchFamily="34" charset="0"/>
                </a:rPr>
                <a:t>нем</a:t>
              </a:r>
              <a:r>
                <a:rPr lang="ru-RU" altLang="ru-RU" dirty="0">
                  <a:latin typeface="Arial" pitchFamily="34" charset="0"/>
                  <a:cs typeface="Arial" pitchFamily="34" charset="0"/>
                </a:rPr>
                <a:t>, принятие соответствующих возрасту ценностей и </a:t>
              </a:r>
              <a:r>
                <a:rPr lang="ru-RU" altLang="ru-RU" dirty="0" smtClean="0">
                  <a:latin typeface="Arial" pitchFamily="34" charset="0"/>
                  <a:cs typeface="Arial" pitchFamily="34" charset="0"/>
                </a:rPr>
                <a:t>социальных </a:t>
              </a:r>
              <a:r>
                <a:rPr lang="ru-RU" altLang="ru-RU" dirty="0">
                  <a:latin typeface="Arial" pitchFamily="34" charset="0"/>
                  <a:cs typeface="Arial" pitchFamily="34" charset="0"/>
                </a:rPr>
                <a:t>ролей</a:t>
              </a:r>
              <a:r>
                <a:rPr lang="ru-RU" altLang="ru-RU" dirty="0"/>
                <a:t>; </a:t>
              </a:r>
            </a:p>
          </p:txBody>
        </p:sp>
        <p:grpSp>
          <p:nvGrpSpPr>
            <p:cNvPr id="64" name="Group 62"/>
            <p:cNvGrpSpPr>
              <a:grpSpLocks/>
            </p:cNvGrpSpPr>
            <p:nvPr/>
          </p:nvGrpSpPr>
          <p:grpSpPr bwMode="auto">
            <a:xfrm rot="-4423226">
              <a:off x="2122" y="2168"/>
              <a:ext cx="407" cy="297"/>
              <a:chOff x="1043" y="2596"/>
              <a:chExt cx="142" cy="99"/>
            </a:xfrm>
          </p:grpSpPr>
          <p:sp>
            <p:nvSpPr>
              <p:cNvPr id="65"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ru-RU"/>
              </a:p>
            </p:txBody>
          </p:sp>
          <p:sp>
            <p:nvSpPr>
              <p:cNvPr id="66" name="Freeform 64"/>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ru-RU"/>
              </a:p>
            </p:txBody>
          </p:sp>
          <p:sp>
            <p:nvSpPr>
              <p:cNvPr id="67"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ru-RU"/>
              </a:p>
            </p:txBody>
          </p:sp>
          <p:sp>
            <p:nvSpPr>
              <p:cNvPr id="68"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ru-RU"/>
              </a:p>
            </p:txBody>
          </p:sp>
          <p:sp>
            <p:nvSpPr>
              <p:cNvPr id="69"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ru-RU"/>
              </a:p>
            </p:txBody>
          </p:sp>
          <p:sp>
            <p:nvSpPr>
              <p:cNvPr id="70"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ru-RU"/>
              </a:p>
            </p:txBody>
          </p:sp>
          <p:sp>
            <p:nvSpPr>
              <p:cNvPr id="71" name="Freeform 69"/>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ru-RU"/>
              </a:p>
            </p:txBody>
          </p:sp>
          <p:sp>
            <p:nvSpPr>
              <p:cNvPr id="72"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1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ru-RU"/>
              </a:p>
            </p:txBody>
          </p:sp>
          <p:sp>
            <p:nvSpPr>
              <p:cNvPr id="73"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ru-RU"/>
              </a:p>
            </p:txBody>
          </p:sp>
          <p:sp>
            <p:nvSpPr>
              <p:cNvPr id="74"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1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ru-RU"/>
              </a:p>
            </p:txBody>
          </p:sp>
          <p:sp>
            <p:nvSpPr>
              <p:cNvPr id="75"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ru-RU"/>
              </a:p>
            </p:txBody>
          </p:sp>
          <p:sp>
            <p:nvSpPr>
              <p:cNvPr id="76"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ru-RU"/>
              </a:p>
            </p:txBody>
          </p:sp>
          <p:sp>
            <p:nvSpPr>
              <p:cNvPr id="77"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ru-RU"/>
              </a:p>
            </p:txBody>
          </p:sp>
          <p:sp>
            <p:nvSpPr>
              <p:cNvPr id="78"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ru-RU"/>
              </a:p>
            </p:txBody>
          </p:sp>
          <p:sp>
            <p:nvSpPr>
              <p:cNvPr id="79"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ru-RU"/>
              </a:p>
            </p:txBody>
          </p:sp>
          <p:sp>
            <p:nvSpPr>
              <p:cNvPr id="80"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ru-RU"/>
              </a:p>
            </p:txBody>
          </p:sp>
          <p:sp>
            <p:nvSpPr>
              <p:cNvPr id="81"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ru-RU"/>
              </a:p>
            </p:txBody>
          </p:sp>
          <p:sp>
            <p:nvSpPr>
              <p:cNvPr id="82"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ru-RU"/>
              </a:p>
            </p:txBody>
          </p:sp>
          <p:sp>
            <p:nvSpPr>
              <p:cNvPr id="83"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1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ru-RU"/>
              </a:p>
            </p:txBody>
          </p:sp>
          <p:sp>
            <p:nvSpPr>
              <p:cNvPr id="84"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ru-RU"/>
              </a:p>
            </p:txBody>
          </p:sp>
          <p:sp>
            <p:nvSpPr>
              <p:cNvPr id="85" name="Freeform 83"/>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ru-RU"/>
              </a:p>
            </p:txBody>
          </p:sp>
          <p:sp>
            <p:nvSpPr>
              <p:cNvPr id="86" name="Freeform 84"/>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ru-RU"/>
              </a:p>
            </p:txBody>
          </p:sp>
          <p:sp>
            <p:nvSpPr>
              <p:cNvPr id="87" name="Freeform 85"/>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ru-RU"/>
              </a:p>
            </p:txBody>
          </p:sp>
          <p:sp>
            <p:nvSpPr>
              <p:cNvPr id="88" name="Freeform 86"/>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ru-RU"/>
              </a:p>
            </p:txBody>
          </p:sp>
          <p:sp>
            <p:nvSpPr>
              <p:cNvPr id="89" name="Freeform 87"/>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ru-RU"/>
              </a:p>
            </p:txBody>
          </p:sp>
          <p:sp>
            <p:nvSpPr>
              <p:cNvPr id="90" name="Freeform 88"/>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ru-RU"/>
              </a:p>
            </p:txBody>
          </p:sp>
          <p:sp>
            <p:nvSpPr>
              <p:cNvPr id="91" name="Freeform 89"/>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ru-RU"/>
              </a:p>
            </p:txBody>
          </p:sp>
          <p:sp>
            <p:nvSpPr>
              <p:cNvPr id="92" name="Freeform 90"/>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ru-RU"/>
              </a:p>
            </p:txBody>
          </p:sp>
          <p:sp>
            <p:nvSpPr>
              <p:cNvPr id="93" name="Freeform 91"/>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ru-RU"/>
              </a:p>
            </p:txBody>
          </p:sp>
          <p:sp>
            <p:nvSpPr>
              <p:cNvPr id="94" name="Freeform 92"/>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ru-RU"/>
              </a:p>
            </p:txBody>
          </p:sp>
          <p:sp>
            <p:nvSpPr>
              <p:cNvPr id="95" name="Freeform 93"/>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ru-RU"/>
              </a:p>
            </p:txBody>
          </p:sp>
          <p:sp>
            <p:nvSpPr>
              <p:cNvPr id="96" name="Freeform 94"/>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ru-RU"/>
              </a:p>
            </p:txBody>
          </p:sp>
          <p:sp>
            <p:nvSpPr>
              <p:cNvPr id="97" name="Freeform 95"/>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ru-RU"/>
              </a:p>
            </p:txBody>
          </p:sp>
          <p:sp>
            <p:nvSpPr>
              <p:cNvPr id="98" name="Freeform 96"/>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ru-RU"/>
              </a:p>
            </p:txBody>
          </p:sp>
          <p:sp>
            <p:nvSpPr>
              <p:cNvPr id="99" name="Freeform 97"/>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ru-RU"/>
              </a:p>
            </p:txBody>
          </p:sp>
          <p:sp>
            <p:nvSpPr>
              <p:cNvPr id="100" name="Freeform 98"/>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ru-RU"/>
              </a:p>
            </p:txBody>
          </p:sp>
          <p:sp>
            <p:nvSpPr>
              <p:cNvPr id="101"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ru-RU"/>
              </a:p>
            </p:txBody>
          </p:sp>
          <p:sp>
            <p:nvSpPr>
              <p:cNvPr id="102"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ru-RU"/>
              </a:p>
            </p:txBody>
          </p:sp>
          <p:sp>
            <p:nvSpPr>
              <p:cNvPr id="103"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ru-RU"/>
              </a:p>
            </p:txBody>
          </p:sp>
          <p:sp>
            <p:nvSpPr>
              <p:cNvPr id="104"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ru-RU"/>
              </a:p>
            </p:txBody>
          </p:sp>
          <p:sp>
            <p:nvSpPr>
              <p:cNvPr id="105"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ru-RU"/>
              </a:p>
            </p:txBody>
          </p:sp>
          <p:sp>
            <p:nvSpPr>
              <p:cNvPr id="106"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ru-RU"/>
              </a:p>
            </p:txBody>
          </p:sp>
          <p:sp>
            <p:nvSpPr>
              <p:cNvPr id="107" name="Freeform 105"/>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ru-RU"/>
              </a:p>
            </p:txBody>
          </p:sp>
          <p:sp>
            <p:nvSpPr>
              <p:cNvPr id="108" name="Freeform 106"/>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ru-RU"/>
              </a:p>
            </p:txBody>
          </p:sp>
          <p:sp>
            <p:nvSpPr>
              <p:cNvPr id="109" name="Freeform 107"/>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ru-RU"/>
              </a:p>
            </p:txBody>
          </p:sp>
          <p:sp>
            <p:nvSpPr>
              <p:cNvPr id="110" name="Freeform 108"/>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ru-RU"/>
              </a:p>
            </p:txBody>
          </p:sp>
          <p:sp>
            <p:nvSpPr>
              <p:cNvPr id="111" name="Freeform 109"/>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ru-RU"/>
              </a:p>
            </p:txBody>
          </p:sp>
          <p:sp>
            <p:nvSpPr>
              <p:cNvPr id="112" name="Freeform 110"/>
              <p:cNvSpPr>
                <a:spLocks/>
              </p:cNvSpPr>
              <p:nvPr/>
            </p:nvSpPr>
            <p:spPr bwMode="auto">
              <a:xfrm>
                <a:off x="1068" y="2608"/>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ru-RU"/>
              </a:p>
            </p:txBody>
          </p:sp>
          <p:sp>
            <p:nvSpPr>
              <p:cNvPr id="113" name="Freeform 111"/>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ru-RU"/>
              </a:p>
            </p:txBody>
          </p:sp>
          <p:sp>
            <p:nvSpPr>
              <p:cNvPr id="114" name="Freeform 112"/>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ru-RU"/>
              </a:p>
            </p:txBody>
          </p:sp>
          <p:sp>
            <p:nvSpPr>
              <p:cNvPr id="115" name="Freeform 113"/>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ru-RU"/>
              </a:p>
            </p:txBody>
          </p:sp>
          <p:sp>
            <p:nvSpPr>
              <p:cNvPr id="116"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ru-RU"/>
              </a:p>
            </p:txBody>
          </p:sp>
        </p:grpSp>
      </p:grpSp>
      <p:grpSp>
        <p:nvGrpSpPr>
          <p:cNvPr id="117" name="Group 115"/>
          <p:cNvGrpSpPr>
            <a:grpSpLocks/>
          </p:cNvGrpSpPr>
          <p:nvPr/>
        </p:nvGrpSpPr>
        <p:grpSpPr bwMode="auto">
          <a:xfrm>
            <a:off x="-285784" y="4357694"/>
            <a:ext cx="9429784" cy="1066800"/>
            <a:chOff x="1728" y="2424"/>
            <a:chExt cx="3771" cy="672"/>
          </a:xfrm>
        </p:grpSpPr>
        <p:sp>
          <p:nvSpPr>
            <p:cNvPr id="118" name="Line 116"/>
            <p:cNvSpPr>
              <a:spLocks noChangeShapeType="1"/>
            </p:cNvSpPr>
            <p:nvPr/>
          </p:nvSpPr>
          <p:spPr bwMode="auto">
            <a:xfrm>
              <a:off x="1728" y="2962"/>
              <a:ext cx="3024" cy="0"/>
            </a:xfrm>
            <a:prstGeom prst="line">
              <a:avLst/>
            </a:prstGeom>
            <a:noFill/>
            <a:ln w="25400">
              <a:solidFill>
                <a:srgbClr val="C0C0C0"/>
              </a:solidFill>
              <a:prstDash val="sysDot"/>
              <a:round/>
              <a:headEnd/>
              <a:tailEnd type="oval" w="med" len="med"/>
            </a:ln>
          </p:spPr>
          <p:txBody>
            <a:bodyPr wrap="none" anchor="ctr"/>
            <a:lstStyle/>
            <a:p>
              <a:endParaRPr lang="ru-RU"/>
            </a:p>
          </p:txBody>
        </p:sp>
        <p:sp>
          <p:nvSpPr>
            <p:cNvPr id="119" name="Text Box 117"/>
            <p:cNvSpPr txBox="1">
              <a:spLocks noChangeArrowheads="1"/>
            </p:cNvSpPr>
            <p:nvPr/>
          </p:nvSpPr>
          <p:spPr bwMode="auto">
            <a:xfrm>
              <a:off x="2696" y="2424"/>
              <a:ext cx="2803" cy="582"/>
            </a:xfrm>
            <a:prstGeom prst="rect">
              <a:avLst/>
            </a:prstGeom>
            <a:noFill/>
            <a:ln w="9525" algn="ctr">
              <a:noFill/>
              <a:miter lim="800000"/>
              <a:headEnd/>
              <a:tailEnd/>
            </a:ln>
          </p:spPr>
          <p:txBody>
            <a:bodyPr wrap="square">
              <a:spAutoFit/>
            </a:bodyPr>
            <a:lstStyle/>
            <a:p>
              <a:r>
                <a:rPr lang="ru-RU" altLang="ru-RU" dirty="0">
                  <a:latin typeface="Arial" pitchFamily="34" charset="0"/>
                  <a:cs typeface="Arial" pitchFamily="34" charset="0"/>
                </a:rPr>
                <a:t>понимание личной ответственности за свои поступки </a:t>
              </a:r>
            </a:p>
            <a:p>
              <a:r>
                <a:rPr lang="ru-RU" altLang="ru-RU" dirty="0">
                  <a:latin typeface="Arial" pitchFamily="34" charset="0"/>
                  <a:cs typeface="Arial" pitchFamily="34" charset="0"/>
                </a:rPr>
                <a:t>на основе представлений об этических нормах и правилах поведения в современном обществе; </a:t>
              </a:r>
            </a:p>
          </p:txBody>
        </p:sp>
        <p:grpSp>
          <p:nvGrpSpPr>
            <p:cNvPr id="120" name="Group 118"/>
            <p:cNvGrpSpPr>
              <a:grpSpLocks/>
            </p:cNvGrpSpPr>
            <p:nvPr/>
          </p:nvGrpSpPr>
          <p:grpSpPr bwMode="auto">
            <a:xfrm rot="-4423226">
              <a:off x="2130" y="2744"/>
              <a:ext cx="407" cy="297"/>
              <a:chOff x="1043" y="2596"/>
              <a:chExt cx="142" cy="99"/>
            </a:xfrm>
          </p:grpSpPr>
          <p:sp>
            <p:nvSpPr>
              <p:cNvPr id="121" name="Freeform 119"/>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ru-RU"/>
              </a:p>
            </p:txBody>
          </p:sp>
          <p:sp>
            <p:nvSpPr>
              <p:cNvPr id="122" name="Freeform 120"/>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ru-RU"/>
              </a:p>
            </p:txBody>
          </p:sp>
          <p:sp>
            <p:nvSpPr>
              <p:cNvPr id="123" name="Freeform 121"/>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ru-RU"/>
              </a:p>
            </p:txBody>
          </p:sp>
          <p:sp>
            <p:nvSpPr>
              <p:cNvPr id="124" name="Freeform 122"/>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ru-RU"/>
              </a:p>
            </p:txBody>
          </p:sp>
          <p:sp>
            <p:nvSpPr>
              <p:cNvPr id="125" name="Freeform 123"/>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ru-RU"/>
              </a:p>
            </p:txBody>
          </p:sp>
          <p:sp>
            <p:nvSpPr>
              <p:cNvPr id="126" name="Freeform 124"/>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ru-RU"/>
              </a:p>
            </p:txBody>
          </p:sp>
          <p:sp>
            <p:nvSpPr>
              <p:cNvPr id="127" name="Freeform 125"/>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ru-RU"/>
              </a:p>
            </p:txBody>
          </p:sp>
          <p:sp>
            <p:nvSpPr>
              <p:cNvPr id="128" name="Freeform 126"/>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1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ru-RU"/>
              </a:p>
            </p:txBody>
          </p:sp>
          <p:sp>
            <p:nvSpPr>
              <p:cNvPr id="129" name="Freeform 127"/>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ru-RU"/>
              </a:p>
            </p:txBody>
          </p:sp>
          <p:sp>
            <p:nvSpPr>
              <p:cNvPr id="130" name="Freeform 128"/>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1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ru-RU"/>
              </a:p>
            </p:txBody>
          </p:sp>
          <p:sp>
            <p:nvSpPr>
              <p:cNvPr id="131" name="Freeform 129"/>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ru-RU"/>
              </a:p>
            </p:txBody>
          </p:sp>
          <p:sp>
            <p:nvSpPr>
              <p:cNvPr id="132" name="Freeform 130"/>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ru-RU"/>
              </a:p>
            </p:txBody>
          </p:sp>
          <p:sp>
            <p:nvSpPr>
              <p:cNvPr id="133" name="Freeform 131"/>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ru-RU"/>
              </a:p>
            </p:txBody>
          </p:sp>
          <p:sp>
            <p:nvSpPr>
              <p:cNvPr id="134" name="Freeform 132"/>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ru-RU"/>
              </a:p>
            </p:txBody>
          </p:sp>
          <p:sp>
            <p:nvSpPr>
              <p:cNvPr id="135" name="Freeform 133"/>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ru-RU"/>
              </a:p>
            </p:txBody>
          </p:sp>
          <p:sp>
            <p:nvSpPr>
              <p:cNvPr id="136" name="Freeform 134"/>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ru-RU"/>
              </a:p>
            </p:txBody>
          </p:sp>
          <p:sp>
            <p:nvSpPr>
              <p:cNvPr id="137" name="Freeform 135"/>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ru-RU"/>
              </a:p>
            </p:txBody>
          </p:sp>
          <p:sp>
            <p:nvSpPr>
              <p:cNvPr id="138" name="Freeform 136"/>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ru-RU"/>
              </a:p>
            </p:txBody>
          </p:sp>
          <p:sp>
            <p:nvSpPr>
              <p:cNvPr id="139" name="Freeform 137"/>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1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ru-RU"/>
              </a:p>
            </p:txBody>
          </p:sp>
          <p:sp>
            <p:nvSpPr>
              <p:cNvPr id="140" name="Freeform 138"/>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ru-RU"/>
              </a:p>
            </p:txBody>
          </p:sp>
          <p:sp>
            <p:nvSpPr>
              <p:cNvPr id="141" name="Freeform 139"/>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ru-RU"/>
              </a:p>
            </p:txBody>
          </p:sp>
          <p:sp>
            <p:nvSpPr>
              <p:cNvPr id="142" name="Freeform 140"/>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ru-RU"/>
              </a:p>
            </p:txBody>
          </p:sp>
          <p:sp>
            <p:nvSpPr>
              <p:cNvPr id="143" name="Freeform 141"/>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ru-RU"/>
              </a:p>
            </p:txBody>
          </p:sp>
          <p:sp>
            <p:nvSpPr>
              <p:cNvPr id="144" name="Freeform 142"/>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ru-RU"/>
              </a:p>
            </p:txBody>
          </p:sp>
          <p:sp>
            <p:nvSpPr>
              <p:cNvPr id="145" name="Freeform 143"/>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ru-RU"/>
              </a:p>
            </p:txBody>
          </p:sp>
          <p:sp>
            <p:nvSpPr>
              <p:cNvPr id="146" name="Freeform 144"/>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ru-RU"/>
              </a:p>
            </p:txBody>
          </p:sp>
          <p:sp>
            <p:nvSpPr>
              <p:cNvPr id="147" name="Freeform 145"/>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ru-RU"/>
              </a:p>
            </p:txBody>
          </p:sp>
          <p:sp>
            <p:nvSpPr>
              <p:cNvPr id="148" name="Freeform 146"/>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ru-RU"/>
              </a:p>
            </p:txBody>
          </p:sp>
          <p:sp>
            <p:nvSpPr>
              <p:cNvPr id="149" name="Freeform 147"/>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ru-RU"/>
              </a:p>
            </p:txBody>
          </p:sp>
          <p:sp>
            <p:nvSpPr>
              <p:cNvPr id="150" name="Freeform 148"/>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ru-RU"/>
              </a:p>
            </p:txBody>
          </p:sp>
          <p:sp>
            <p:nvSpPr>
              <p:cNvPr id="151" name="Freeform 149"/>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ru-RU"/>
              </a:p>
            </p:txBody>
          </p:sp>
          <p:sp>
            <p:nvSpPr>
              <p:cNvPr id="152" name="Freeform 150"/>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ru-RU"/>
              </a:p>
            </p:txBody>
          </p:sp>
          <p:sp>
            <p:nvSpPr>
              <p:cNvPr id="153" name="Freeform 151"/>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ru-RU"/>
              </a:p>
            </p:txBody>
          </p:sp>
          <p:sp>
            <p:nvSpPr>
              <p:cNvPr id="154" name="Freeform 152"/>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ru-RU"/>
              </a:p>
            </p:txBody>
          </p:sp>
          <p:sp>
            <p:nvSpPr>
              <p:cNvPr id="155" name="Freeform 153"/>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ru-RU"/>
              </a:p>
            </p:txBody>
          </p:sp>
          <p:sp>
            <p:nvSpPr>
              <p:cNvPr id="156" name="Freeform 154"/>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ru-RU"/>
              </a:p>
            </p:txBody>
          </p:sp>
          <p:sp>
            <p:nvSpPr>
              <p:cNvPr id="157" name="Freeform 155"/>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ru-RU"/>
              </a:p>
            </p:txBody>
          </p:sp>
          <p:sp>
            <p:nvSpPr>
              <p:cNvPr id="158" name="Freeform 156"/>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ru-RU"/>
              </a:p>
            </p:txBody>
          </p:sp>
          <p:sp>
            <p:nvSpPr>
              <p:cNvPr id="159" name="Freeform 157"/>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ru-RU"/>
              </a:p>
            </p:txBody>
          </p:sp>
          <p:sp>
            <p:nvSpPr>
              <p:cNvPr id="160" name="Freeform 158"/>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ru-RU"/>
              </a:p>
            </p:txBody>
          </p:sp>
          <p:sp>
            <p:nvSpPr>
              <p:cNvPr id="161" name="Freeform 159"/>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ru-RU"/>
              </a:p>
            </p:txBody>
          </p:sp>
          <p:sp>
            <p:nvSpPr>
              <p:cNvPr id="162" name="Freeform 160"/>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ru-RU"/>
              </a:p>
            </p:txBody>
          </p:sp>
          <p:sp>
            <p:nvSpPr>
              <p:cNvPr id="163" name="Freeform 161"/>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ru-RU"/>
              </a:p>
            </p:txBody>
          </p:sp>
          <p:sp>
            <p:nvSpPr>
              <p:cNvPr id="164" name="Freeform 162"/>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ru-RU"/>
              </a:p>
            </p:txBody>
          </p:sp>
          <p:sp>
            <p:nvSpPr>
              <p:cNvPr id="165" name="Freeform 163"/>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ru-RU"/>
              </a:p>
            </p:txBody>
          </p:sp>
          <p:sp>
            <p:nvSpPr>
              <p:cNvPr id="166" name="Freeform 164"/>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ru-RU"/>
              </a:p>
            </p:txBody>
          </p:sp>
          <p:sp>
            <p:nvSpPr>
              <p:cNvPr id="167" name="Freeform 165"/>
              <p:cNvSpPr>
                <a:spLocks/>
              </p:cNvSpPr>
              <p:nvPr/>
            </p:nvSpPr>
            <p:spPr bwMode="auto">
              <a:xfrm>
                <a:off x="1091" y="2607"/>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ru-RU"/>
              </a:p>
            </p:txBody>
          </p:sp>
          <p:sp>
            <p:nvSpPr>
              <p:cNvPr id="168" name="Freeform 166"/>
              <p:cNvSpPr>
                <a:spLocks/>
              </p:cNvSpPr>
              <p:nvPr/>
            </p:nvSpPr>
            <p:spPr bwMode="auto">
              <a:xfrm>
                <a:off x="1074" y="2620"/>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ru-RU"/>
              </a:p>
            </p:txBody>
          </p:sp>
          <p:sp>
            <p:nvSpPr>
              <p:cNvPr id="169" name="Freeform 167"/>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ru-RU"/>
              </a:p>
            </p:txBody>
          </p:sp>
          <p:sp>
            <p:nvSpPr>
              <p:cNvPr id="170" name="Freeform 168"/>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ru-RU"/>
              </a:p>
            </p:txBody>
          </p:sp>
          <p:sp>
            <p:nvSpPr>
              <p:cNvPr id="171" name="Freeform 169"/>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ru-RU"/>
              </a:p>
            </p:txBody>
          </p:sp>
          <p:sp>
            <p:nvSpPr>
              <p:cNvPr id="172" name="Freeform 170"/>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ru-RU"/>
              </a:p>
            </p:txBody>
          </p:sp>
        </p:grpSp>
      </p:grpSp>
      <p:grpSp>
        <p:nvGrpSpPr>
          <p:cNvPr id="173" name="Group 171"/>
          <p:cNvGrpSpPr>
            <a:grpSpLocks/>
          </p:cNvGrpSpPr>
          <p:nvPr/>
        </p:nvGrpSpPr>
        <p:grpSpPr bwMode="auto">
          <a:xfrm>
            <a:off x="0" y="5500704"/>
            <a:ext cx="8929718" cy="852487"/>
            <a:chOff x="1728" y="3135"/>
            <a:chExt cx="4098" cy="537"/>
          </a:xfrm>
        </p:grpSpPr>
        <p:sp>
          <p:nvSpPr>
            <p:cNvPr id="174" name="Line 172"/>
            <p:cNvSpPr>
              <a:spLocks noChangeShapeType="1"/>
            </p:cNvSpPr>
            <p:nvPr/>
          </p:nvSpPr>
          <p:spPr bwMode="auto">
            <a:xfrm>
              <a:off x="1728" y="3538"/>
              <a:ext cx="3024" cy="0"/>
            </a:xfrm>
            <a:prstGeom prst="line">
              <a:avLst/>
            </a:prstGeom>
            <a:noFill/>
            <a:ln w="25400">
              <a:solidFill>
                <a:srgbClr val="C0C0C0"/>
              </a:solidFill>
              <a:prstDash val="sysDot"/>
              <a:round/>
              <a:headEnd/>
              <a:tailEnd type="oval" w="med" len="med"/>
            </a:ln>
          </p:spPr>
          <p:txBody>
            <a:bodyPr wrap="none" anchor="ctr"/>
            <a:lstStyle/>
            <a:p>
              <a:endParaRPr lang="ru-RU"/>
            </a:p>
          </p:txBody>
        </p:sp>
        <p:sp>
          <p:nvSpPr>
            <p:cNvPr id="175" name="Text Box 173"/>
            <p:cNvSpPr txBox="1">
              <a:spLocks noChangeArrowheads="1"/>
            </p:cNvSpPr>
            <p:nvPr/>
          </p:nvSpPr>
          <p:spPr bwMode="auto">
            <a:xfrm>
              <a:off x="2679" y="3135"/>
              <a:ext cx="3147" cy="407"/>
            </a:xfrm>
            <a:prstGeom prst="rect">
              <a:avLst/>
            </a:prstGeom>
            <a:noFill/>
            <a:ln w="9525" algn="ctr">
              <a:noFill/>
              <a:miter lim="800000"/>
              <a:headEnd/>
              <a:tailEnd/>
            </a:ln>
          </p:spPr>
          <p:txBody>
            <a:bodyPr wrap="square">
              <a:spAutoFit/>
            </a:bodyPr>
            <a:lstStyle/>
            <a:p>
              <a:r>
                <a:rPr lang="ru-RU" altLang="ru-RU" dirty="0">
                  <a:latin typeface="Arial" pitchFamily="34" charset="0"/>
                  <a:cs typeface="Arial" pitchFamily="34" charset="0"/>
                </a:rPr>
                <a:t>готовность к безопасному и бережному поведению в </a:t>
              </a:r>
            </a:p>
            <a:p>
              <a:r>
                <a:rPr lang="ru-RU" altLang="ru-RU" dirty="0">
                  <a:latin typeface="Arial" pitchFamily="34" charset="0"/>
                  <a:cs typeface="Arial" pitchFamily="34" charset="0"/>
                </a:rPr>
                <a:t>природе и обществе. </a:t>
              </a:r>
              <a:endParaRPr lang="en-US" altLang="ru-RU" sz="2400" dirty="0">
                <a:solidFill>
                  <a:srgbClr val="226F96"/>
                </a:solidFill>
                <a:latin typeface="Arial" pitchFamily="34" charset="0"/>
                <a:cs typeface="Arial" pitchFamily="34" charset="0"/>
              </a:endParaRPr>
            </a:p>
          </p:txBody>
        </p:sp>
        <p:grpSp>
          <p:nvGrpSpPr>
            <p:cNvPr id="176" name="Group 174"/>
            <p:cNvGrpSpPr>
              <a:grpSpLocks/>
            </p:cNvGrpSpPr>
            <p:nvPr/>
          </p:nvGrpSpPr>
          <p:grpSpPr bwMode="auto">
            <a:xfrm rot="-4423226">
              <a:off x="2122" y="3320"/>
              <a:ext cx="407" cy="297"/>
              <a:chOff x="1043" y="2596"/>
              <a:chExt cx="142" cy="99"/>
            </a:xfrm>
          </p:grpSpPr>
          <p:sp>
            <p:nvSpPr>
              <p:cNvPr id="177" name="Freeform 17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ru-RU"/>
              </a:p>
            </p:txBody>
          </p:sp>
          <p:sp>
            <p:nvSpPr>
              <p:cNvPr id="178" name="Freeform 17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ru-RU"/>
              </a:p>
            </p:txBody>
          </p:sp>
          <p:sp>
            <p:nvSpPr>
              <p:cNvPr id="179" name="Freeform 17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ru-RU"/>
              </a:p>
            </p:txBody>
          </p:sp>
          <p:sp>
            <p:nvSpPr>
              <p:cNvPr id="180" name="Freeform 17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ru-RU"/>
              </a:p>
            </p:txBody>
          </p:sp>
          <p:sp>
            <p:nvSpPr>
              <p:cNvPr id="181" name="Freeform 17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ru-RU"/>
              </a:p>
            </p:txBody>
          </p:sp>
          <p:sp>
            <p:nvSpPr>
              <p:cNvPr id="182" name="Freeform 18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ru-RU"/>
              </a:p>
            </p:txBody>
          </p:sp>
          <p:sp>
            <p:nvSpPr>
              <p:cNvPr id="183" name="Freeform 18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ru-RU"/>
              </a:p>
            </p:txBody>
          </p:sp>
          <p:sp>
            <p:nvSpPr>
              <p:cNvPr id="184" name="Freeform 18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1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ru-RU"/>
              </a:p>
            </p:txBody>
          </p:sp>
          <p:sp>
            <p:nvSpPr>
              <p:cNvPr id="185" name="Freeform 18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ru-RU"/>
              </a:p>
            </p:txBody>
          </p:sp>
          <p:sp>
            <p:nvSpPr>
              <p:cNvPr id="186" name="Freeform 18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1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ru-RU"/>
              </a:p>
            </p:txBody>
          </p:sp>
          <p:sp>
            <p:nvSpPr>
              <p:cNvPr id="187" name="Freeform 18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ru-RU"/>
              </a:p>
            </p:txBody>
          </p:sp>
          <p:sp>
            <p:nvSpPr>
              <p:cNvPr id="188" name="Freeform 18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ru-RU"/>
              </a:p>
            </p:txBody>
          </p:sp>
          <p:sp>
            <p:nvSpPr>
              <p:cNvPr id="189" name="Freeform 18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ru-RU"/>
              </a:p>
            </p:txBody>
          </p:sp>
          <p:sp>
            <p:nvSpPr>
              <p:cNvPr id="190" name="Freeform 18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ru-RU"/>
              </a:p>
            </p:txBody>
          </p:sp>
          <p:sp>
            <p:nvSpPr>
              <p:cNvPr id="191" name="Freeform 18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ru-RU"/>
              </a:p>
            </p:txBody>
          </p:sp>
          <p:sp>
            <p:nvSpPr>
              <p:cNvPr id="192" name="Freeform 19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ru-RU"/>
              </a:p>
            </p:txBody>
          </p:sp>
          <p:sp>
            <p:nvSpPr>
              <p:cNvPr id="193" name="Freeform 19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ru-RU"/>
              </a:p>
            </p:txBody>
          </p:sp>
          <p:sp>
            <p:nvSpPr>
              <p:cNvPr id="194" name="Freeform 19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ru-RU"/>
              </a:p>
            </p:txBody>
          </p:sp>
          <p:sp>
            <p:nvSpPr>
              <p:cNvPr id="195" name="Freeform 19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1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ru-RU"/>
              </a:p>
            </p:txBody>
          </p:sp>
          <p:sp>
            <p:nvSpPr>
              <p:cNvPr id="196" name="Freeform 19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ru-RU"/>
              </a:p>
            </p:txBody>
          </p:sp>
          <p:sp>
            <p:nvSpPr>
              <p:cNvPr id="197" name="Freeform 19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ru-RU"/>
              </a:p>
            </p:txBody>
          </p:sp>
          <p:sp>
            <p:nvSpPr>
              <p:cNvPr id="198" name="Freeform 19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ru-RU"/>
              </a:p>
            </p:txBody>
          </p:sp>
          <p:sp>
            <p:nvSpPr>
              <p:cNvPr id="199" name="Freeform 19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ru-RU"/>
              </a:p>
            </p:txBody>
          </p:sp>
          <p:sp>
            <p:nvSpPr>
              <p:cNvPr id="200" name="Freeform 19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ru-RU"/>
              </a:p>
            </p:txBody>
          </p:sp>
          <p:sp>
            <p:nvSpPr>
              <p:cNvPr id="201" name="Freeform 19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ru-RU"/>
              </a:p>
            </p:txBody>
          </p:sp>
          <p:sp>
            <p:nvSpPr>
              <p:cNvPr id="202" name="Freeform 20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ru-RU"/>
              </a:p>
            </p:txBody>
          </p:sp>
          <p:sp>
            <p:nvSpPr>
              <p:cNvPr id="203" name="Freeform 20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ru-RU"/>
              </a:p>
            </p:txBody>
          </p:sp>
          <p:sp>
            <p:nvSpPr>
              <p:cNvPr id="204" name="Freeform 20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ru-RU"/>
              </a:p>
            </p:txBody>
          </p:sp>
          <p:sp>
            <p:nvSpPr>
              <p:cNvPr id="205" name="Freeform 20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ru-RU"/>
              </a:p>
            </p:txBody>
          </p:sp>
          <p:sp>
            <p:nvSpPr>
              <p:cNvPr id="206" name="Freeform 20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ru-RU"/>
              </a:p>
            </p:txBody>
          </p:sp>
          <p:sp>
            <p:nvSpPr>
              <p:cNvPr id="207" name="Freeform 20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ru-RU"/>
              </a:p>
            </p:txBody>
          </p:sp>
          <p:sp>
            <p:nvSpPr>
              <p:cNvPr id="208" name="Freeform 20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ru-RU"/>
              </a:p>
            </p:txBody>
          </p:sp>
          <p:sp>
            <p:nvSpPr>
              <p:cNvPr id="209" name="Freeform 20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ru-RU"/>
              </a:p>
            </p:txBody>
          </p:sp>
          <p:sp>
            <p:nvSpPr>
              <p:cNvPr id="210" name="Freeform 20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ru-RU"/>
              </a:p>
            </p:txBody>
          </p:sp>
          <p:sp>
            <p:nvSpPr>
              <p:cNvPr id="211" name="Freeform 20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ru-RU"/>
              </a:p>
            </p:txBody>
          </p:sp>
          <p:sp>
            <p:nvSpPr>
              <p:cNvPr id="212" name="Freeform 21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ru-RU"/>
              </a:p>
            </p:txBody>
          </p:sp>
          <p:sp>
            <p:nvSpPr>
              <p:cNvPr id="213" name="Freeform 21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ru-RU"/>
              </a:p>
            </p:txBody>
          </p:sp>
          <p:sp>
            <p:nvSpPr>
              <p:cNvPr id="214" name="Freeform 21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ru-RU"/>
              </a:p>
            </p:txBody>
          </p:sp>
          <p:sp>
            <p:nvSpPr>
              <p:cNvPr id="215" name="Freeform 21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ru-RU"/>
              </a:p>
            </p:txBody>
          </p:sp>
          <p:sp>
            <p:nvSpPr>
              <p:cNvPr id="216" name="Freeform 21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ru-RU"/>
              </a:p>
            </p:txBody>
          </p:sp>
          <p:sp>
            <p:nvSpPr>
              <p:cNvPr id="217" name="Freeform 21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ru-RU"/>
              </a:p>
            </p:txBody>
          </p:sp>
          <p:sp>
            <p:nvSpPr>
              <p:cNvPr id="218" name="Freeform 21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ru-RU"/>
              </a:p>
            </p:txBody>
          </p:sp>
          <p:sp>
            <p:nvSpPr>
              <p:cNvPr id="219" name="Freeform 21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ru-RU"/>
              </a:p>
            </p:txBody>
          </p:sp>
          <p:sp>
            <p:nvSpPr>
              <p:cNvPr id="220" name="Freeform 21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ru-RU"/>
              </a:p>
            </p:txBody>
          </p:sp>
          <p:sp>
            <p:nvSpPr>
              <p:cNvPr id="221" name="Freeform 21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ru-RU"/>
              </a:p>
            </p:txBody>
          </p:sp>
          <p:sp>
            <p:nvSpPr>
              <p:cNvPr id="222" name="Freeform 22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ru-RU"/>
              </a:p>
            </p:txBody>
          </p:sp>
          <p:sp>
            <p:nvSpPr>
              <p:cNvPr id="223" name="Freeform 22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ru-RU"/>
              </a:p>
            </p:txBody>
          </p:sp>
          <p:sp>
            <p:nvSpPr>
              <p:cNvPr id="224" name="Freeform 22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ru-RU"/>
              </a:p>
            </p:txBody>
          </p:sp>
          <p:sp>
            <p:nvSpPr>
              <p:cNvPr id="225" name="Freeform 22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ru-RU"/>
              </a:p>
            </p:txBody>
          </p:sp>
          <p:sp>
            <p:nvSpPr>
              <p:cNvPr id="226" name="Freeform 22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ru-RU"/>
              </a:p>
            </p:txBody>
          </p:sp>
          <p:sp>
            <p:nvSpPr>
              <p:cNvPr id="227" name="Freeform 22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ru-RU"/>
              </a:p>
            </p:txBody>
          </p:sp>
          <p:sp>
            <p:nvSpPr>
              <p:cNvPr id="228" name="Freeform 22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ru-RU"/>
              </a:p>
            </p:txBody>
          </p:sp>
        </p:grpSp>
      </p:grpSp>
      <p:grpSp>
        <p:nvGrpSpPr>
          <p:cNvPr id="229" name="Group 3"/>
          <p:cNvGrpSpPr>
            <a:grpSpLocks/>
          </p:cNvGrpSpPr>
          <p:nvPr/>
        </p:nvGrpSpPr>
        <p:grpSpPr bwMode="auto">
          <a:xfrm>
            <a:off x="-500098" y="2500306"/>
            <a:ext cx="9429816" cy="723899"/>
            <a:chOff x="1728" y="1488"/>
            <a:chExt cx="3347" cy="456"/>
          </a:xfrm>
        </p:grpSpPr>
        <p:grpSp>
          <p:nvGrpSpPr>
            <p:cNvPr id="230" name="Group 4"/>
            <p:cNvGrpSpPr>
              <a:grpSpLocks/>
            </p:cNvGrpSpPr>
            <p:nvPr/>
          </p:nvGrpSpPr>
          <p:grpSpPr bwMode="auto">
            <a:xfrm rot="-4423226">
              <a:off x="2130" y="1592"/>
              <a:ext cx="407" cy="297"/>
              <a:chOff x="1043" y="2596"/>
              <a:chExt cx="142" cy="99"/>
            </a:xfrm>
          </p:grpSpPr>
          <p:sp>
            <p:nvSpPr>
              <p:cNvPr id="233" name="Freeform 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ru-RU"/>
              </a:p>
            </p:txBody>
          </p:sp>
          <p:sp>
            <p:nvSpPr>
              <p:cNvPr id="234" name="Freeform 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ru-RU"/>
              </a:p>
            </p:txBody>
          </p:sp>
          <p:sp>
            <p:nvSpPr>
              <p:cNvPr id="235" name="Freeform 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ru-RU"/>
              </a:p>
            </p:txBody>
          </p:sp>
          <p:sp>
            <p:nvSpPr>
              <p:cNvPr id="236" name="Freeform 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ru-RU"/>
              </a:p>
            </p:txBody>
          </p:sp>
          <p:sp>
            <p:nvSpPr>
              <p:cNvPr id="237" name="Freeform 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ru-RU"/>
              </a:p>
            </p:txBody>
          </p:sp>
          <p:sp>
            <p:nvSpPr>
              <p:cNvPr id="238" name="Freeform 1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ru-RU"/>
              </a:p>
            </p:txBody>
          </p:sp>
          <p:sp>
            <p:nvSpPr>
              <p:cNvPr id="239" name="Freeform 1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ru-RU"/>
              </a:p>
            </p:txBody>
          </p:sp>
          <p:sp>
            <p:nvSpPr>
              <p:cNvPr id="240" name="Freeform 1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1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ru-RU"/>
              </a:p>
            </p:txBody>
          </p:sp>
          <p:sp>
            <p:nvSpPr>
              <p:cNvPr id="241" name="Freeform 1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ru-RU"/>
              </a:p>
            </p:txBody>
          </p:sp>
          <p:sp>
            <p:nvSpPr>
              <p:cNvPr id="242" name="Freeform 1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1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ru-RU"/>
              </a:p>
            </p:txBody>
          </p:sp>
          <p:sp>
            <p:nvSpPr>
              <p:cNvPr id="243" name="Freeform 1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ru-RU"/>
              </a:p>
            </p:txBody>
          </p:sp>
          <p:sp>
            <p:nvSpPr>
              <p:cNvPr id="244" name="Freeform 1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ru-RU"/>
              </a:p>
            </p:txBody>
          </p:sp>
          <p:sp>
            <p:nvSpPr>
              <p:cNvPr id="245" name="Freeform 1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ru-RU"/>
              </a:p>
            </p:txBody>
          </p:sp>
          <p:sp>
            <p:nvSpPr>
              <p:cNvPr id="246" name="Freeform 1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ru-RU"/>
              </a:p>
            </p:txBody>
          </p:sp>
          <p:sp>
            <p:nvSpPr>
              <p:cNvPr id="247" name="Freeform 1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ru-RU"/>
              </a:p>
            </p:txBody>
          </p:sp>
          <p:sp>
            <p:nvSpPr>
              <p:cNvPr id="248" name="Freeform 2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ru-RU"/>
              </a:p>
            </p:txBody>
          </p:sp>
          <p:sp>
            <p:nvSpPr>
              <p:cNvPr id="249" name="Freeform 2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ru-RU"/>
              </a:p>
            </p:txBody>
          </p:sp>
          <p:sp>
            <p:nvSpPr>
              <p:cNvPr id="250" name="Freeform 2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ru-RU"/>
              </a:p>
            </p:txBody>
          </p:sp>
          <p:sp>
            <p:nvSpPr>
              <p:cNvPr id="251" name="Freeform 2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1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ru-RU"/>
              </a:p>
            </p:txBody>
          </p:sp>
          <p:sp>
            <p:nvSpPr>
              <p:cNvPr id="252" name="Freeform 2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ru-RU"/>
              </a:p>
            </p:txBody>
          </p:sp>
          <p:sp>
            <p:nvSpPr>
              <p:cNvPr id="253" name="Freeform 2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ru-RU"/>
              </a:p>
            </p:txBody>
          </p:sp>
          <p:sp>
            <p:nvSpPr>
              <p:cNvPr id="254" name="Freeform 2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ru-RU"/>
              </a:p>
            </p:txBody>
          </p:sp>
          <p:sp>
            <p:nvSpPr>
              <p:cNvPr id="255" name="Freeform 2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ru-RU"/>
              </a:p>
            </p:txBody>
          </p:sp>
          <p:sp>
            <p:nvSpPr>
              <p:cNvPr id="256" name="Freeform 2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ru-RU"/>
              </a:p>
            </p:txBody>
          </p:sp>
          <p:sp>
            <p:nvSpPr>
              <p:cNvPr id="257" name="Freeform 2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ru-RU"/>
              </a:p>
            </p:txBody>
          </p:sp>
          <p:sp>
            <p:nvSpPr>
              <p:cNvPr id="258" name="Freeform 3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ru-RU"/>
              </a:p>
            </p:txBody>
          </p:sp>
          <p:sp>
            <p:nvSpPr>
              <p:cNvPr id="259" name="Freeform 3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ru-RU"/>
              </a:p>
            </p:txBody>
          </p:sp>
          <p:sp>
            <p:nvSpPr>
              <p:cNvPr id="260" name="Freeform 3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ru-RU"/>
              </a:p>
            </p:txBody>
          </p:sp>
          <p:sp>
            <p:nvSpPr>
              <p:cNvPr id="261" name="Freeform 3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ru-RU"/>
              </a:p>
            </p:txBody>
          </p:sp>
          <p:sp>
            <p:nvSpPr>
              <p:cNvPr id="262" name="Freeform 3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ru-RU"/>
              </a:p>
            </p:txBody>
          </p:sp>
          <p:sp>
            <p:nvSpPr>
              <p:cNvPr id="263" name="Freeform 3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ru-RU"/>
              </a:p>
            </p:txBody>
          </p:sp>
          <p:sp>
            <p:nvSpPr>
              <p:cNvPr id="264" name="Freeform 3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ru-RU"/>
              </a:p>
            </p:txBody>
          </p:sp>
          <p:sp>
            <p:nvSpPr>
              <p:cNvPr id="265" name="Freeform 3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ru-RU"/>
              </a:p>
            </p:txBody>
          </p:sp>
          <p:sp>
            <p:nvSpPr>
              <p:cNvPr id="266" name="Freeform 3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ru-RU"/>
              </a:p>
            </p:txBody>
          </p:sp>
          <p:sp>
            <p:nvSpPr>
              <p:cNvPr id="267" name="Freeform 3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ru-RU"/>
              </a:p>
            </p:txBody>
          </p:sp>
          <p:sp>
            <p:nvSpPr>
              <p:cNvPr id="268" name="Freeform 4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ru-RU"/>
              </a:p>
            </p:txBody>
          </p:sp>
          <p:sp>
            <p:nvSpPr>
              <p:cNvPr id="269" name="Freeform 4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ru-RU"/>
              </a:p>
            </p:txBody>
          </p:sp>
          <p:sp>
            <p:nvSpPr>
              <p:cNvPr id="270" name="Freeform 4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ru-RU"/>
              </a:p>
            </p:txBody>
          </p:sp>
          <p:sp>
            <p:nvSpPr>
              <p:cNvPr id="271" name="Freeform 4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ru-RU"/>
              </a:p>
            </p:txBody>
          </p:sp>
          <p:sp>
            <p:nvSpPr>
              <p:cNvPr id="272" name="Freeform 4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ru-RU"/>
              </a:p>
            </p:txBody>
          </p:sp>
          <p:sp>
            <p:nvSpPr>
              <p:cNvPr id="273" name="Freeform 4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ru-RU"/>
              </a:p>
            </p:txBody>
          </p:sp>
          <p:sp>
            <p:nvSpPr>
              <p:cNvPr id="274" name="Freeform 4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ru-RU"/>
              </a:p>
            </p:txBody>
          </p:sp>
          <p:sp>
            <p:nvSpPr>
              <p:cNvPr id="275" name="Freeform 4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ru-RU"/>
              </a:p>
            </p:txBody>
          </p:sp>
          <p:sp>
            <p:nvSpPr>
              <p:cNvPr id="276" name="Freeform 4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ru-RU"/>
              </a:p>
            </p:txBody>
          </p:sp>
          <p:sp>
            <p:nvSpPr>
              <p:cNvPr id="277" name="Freeform 4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ru-RU"/>
              </a:p>
            </p:txBody>
          </p:sp>
          <p:sp>
            <p:nvSpPr>
              <p:cNvPr id="278" name="Freeform 5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ru-RU"/>
              </a:p>
            </p:txBody>
          </p:sp>
          <p:sp>
            <p:nvSpPr>
              <p:cNvPr id="279" name="Freeform 5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ru-RU"/>
              </a:p>
            </p:txBody>
          </p:sp>
          <p:sp>
            <p:nvSpPr>
              <p:cNvPr id="280" name="Freeform 5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ru-RU"/>
              </a:p>
            </p:txBody>
          </p:sp>
          <p:sp>
            <p:nvSpPr>
              <p:cNvPr id="281" name="Freeform 5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ru-RU"/>
              </a:p>
            </p:txBody>
          </p:sp>
          <p:sp>
            <p:nvSpPr>
              <p:cNvPr id="282" name="Freeform 5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ru-RU"/>
              </a:p>
            </p:txBody>
          </p:sp>
          <p:sp>
            <p:nvSpPr>
              <p:cNvPr id="283" name="Freeform 5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ru-RU"/>
              </a:p>
            </p:txBody>
          </p:sp>
          <p:sp>
            <p:nvSpPr>
              <p:cNvPr id="284" name="Freeform 5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ru-RU"/>
              </a:p>
            </p:txBody>
          </p:sp>
        </p:grpSp>
        <p:sp>
          <p:nvSpPr>
            <p:cNvPr id="231" name="Line 57"/>
            <p:cNvSpPr>
              <a:spLocks noChangeShapeType="1"/>
            </p:cNvSpPr>
            <p:nvPr/>
          </p:nvSpPr>
          <p:spPr bwMode="auto">
            <a:xfrm>
              <a:off x="1728" y="1824"/>
              <a:ext cx="3024" cy="0"/>
            </a:xfrm>
            <a:prstGeom prst="line">
              <a:avLst/>
            </a:prstGeom>
            <a:noFill/>
            <a:ln w="25400">
              <a:solidFill>
                <a:srgbClr val="C0C0C0"/>
              </a:solidFill>
              <a:prstDash val="sysDot"/>
              <a:round/>
              <a:headEnd/>
              <a:tailEnd type="oval" w="med" len="med"/>
            </a:ln>
          </p:spPr>
          <p:txBody>
            <a:bodyPr wrap="none" anchor="ctr"/>
            <a:lstStyle/>
            <a:p>
              <a:endParaRPr lang="ru-RU"/>
            </a:p>
          </p:txBody>
        </p:sp>
        <p:sp>
          <p:nvSpPr>
            <p:cNvPr id="232" name="Text Box 58"/>
            <p:cNvSpPr txBox="1">
              <a:spLocks noChangeArrowheads="1"/>
            </p:cNvSpPr>
            <p:nvPr/>
          </p:nvSpPr>
          <p:spPr bwMode="auto">
            <a:xfrm>
              <a:off x="2641" y="1488"/>
              <a:ext cx="2434" cy="407"/>
            </a:xfrm>
            <a:prstGeom prst="rect">
              <a:avLst/>
            </a:prstGeom>
            <a:noFill/>
            <a:ln w="9525" algn="ctr">
              <a:noFill/>
              <a:miter lim="800000"/>
              <a:headEnd/>
              <a:tailEnd/>
            </a:ln>
          </p:spPr>
          <p:txBody>
            <a:bodyPr wrap="square">
              <a:spAutoFit/>
            </a:bodyPr>
            <a:lstStyle/>
            <a:p>
              <a:r>
                <a:rPr lang="ru-RU" altLang="ru-RU" dirty="0">
                  <a:latin typeface="Arial" pitchFamily="34" charset="0"/>
                  <a:cs typeface="Arial" pitchFamily="34" charset="0"/>
                </a:rPr>
                <a:t>самостоятельность в выполнении учебных заданий, поручений, договоренностей; </a:t>
              </a:r>
            </a:p>
          </p:txBody>
        </p:sp>
      </p:grpSp>
      <p:sp>
        <p:nvSpPr>
          <p:cNvPr id="285" name="Прямоугольник 28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14AC3F1-C43E-7943-8562-88554F8BE9D9}"/>
              </a:ext>
            </a:extLst>
          </p:cNvPr>
          <p:cNvSpPr>
            <a:spLocks noGrp="1" noChangeArrowheads="1"/>
          </p:cNvSpPr>
          <p:nvPr>
            <p:ph type="title"/>
          </p:nvPr>
        </p:nvSpPr>
        <p:spPr>
          <a:xfrm>
            <a:off x="668338" y="304800"/>
            <a:ext cx="8229600" cy="971550"/>
          </a:xfrm>
        </p:spPr>
        <p:txBody>
          <a:bodyPr>
            <a:noAutofit/>
          </a:bodyPr>
          <a:lstStyle/>
          <a:p>
            <a:pPr>
              <a:defRPr/>
            </a:pPr>
            <a:r>
              <a:rPr lang="ru-RU" altLang="ru-RU" sz="3200" b="1" dirty="0">
                <a:solidFill>
                  <a:schemeClr val="bg1"/>
                </a:solidFill>
                <a:latin typeface="Times New Roman" panose="02020603050405020304" pitchFamily="18" charset="0"/>
                <a:cs typeface="Times New Roman" panose="02020603050405020304" pitchFamily="18" charset="0"/>
              </a:rPr>
              <a:t>Уровни овладения предметными результатами </a:t>
            </a:r>
            <a:endParaRPr lang="en-US" altLang="ru-RU" sz="3200" b="1" dirty="0">
              <a:solidFill>
                <a:schemeClr val="bg1"/>
              </a:solidFill>
              <a:latin typeface="Times New Roman" panose="02020603050405020304" pitchFamily="18" charset="0"/>
              <a:cs typeface="Times New Roman" panose="02020603050405020304" pitchFamily="18" charset="0"/>
            </a:endParaRPr>
          </a:p>
        </p:txBody>
      </p:sp>
      <p:sp>
        <p:nvSpPr>
          <p:cNvPr id="4" name="AutoShape 7"/>
          <p:cNvSpPr>
            <a:spLocks noChangeArrowheads="1"/>
          </p:cNvSpPr>
          <p:nvPr/>
        </p:nvSpPr>
        <p:spPr bwMode="gray">
          <a:xfrm>
            <a:off x="577850" y="1912938"/>
            <a:ext cx="2790825" cy="1373187"/>
          </a:xfrm>
          <a:prstGeom prst="roundRect">
            <a:avLst>
              <a:gd name="adj" fmla="val 11921"/>
            </a:avLst>
          </a:prstGeom>
          <a:gradFill rotWithShape="1">
            <a:gsLst>
              <a:gs pos="0">
                <a:srgbClr val="3399FF"/>
              </a:gs>
              <a:gs pos="100000">
                <a:srgbClr val="246BB2"/>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6" name="Text Box 9"/>
          <p:cNvSpPr txBox="1">
            <a:spLocks noChangeArrowheads="1"/>
          </p:cNvSpPr>
          <p:nvPr/>
        </p:nvSpPr>
        <p:spPr bwMode="gray">
          <a:xfrm>
            <a:off x="660400" y="2220913"/>
            <a:ext cx="2423227" cy="461665"/>
          </a:xfrm>
          <a:prstGeom prst="rect">
            <a:avLst/>
          </a:prstGeom>
          <a:noFill/>
          <a:ln w="9525" algn="ctr">
            <a:noFill/>
            <a:miter lim="800000"/>
            <a:headEnd/>
            <a:tailEnd/>
          </a:ln>
        </p:spPr>
        <p:txBody>
          <a:bodyPr wrap="none">
            <a:spAutoFit/>
          </a:bodyPr>
          <a:lstStyle/>
          <a:p>
            <a:r>
              <a:rPr lang="ru-RU" altLang="ru-RU" sz="2400" b="1" dirty="0">
                <a:latin typeface="Arial" pitchFamily="34" charset="0"/>
                <a:cs typeface="Arial" pitchFamily="34" charset="0"/>
              </a:rPr>
              <a:t>Минимальный</a:t>
            </a:r>
            <a:endParaRPr lang="en-US" altLang="ru-RU" sz="2400" b="1" dirty="0">
              <a:solidFill>
                <a:srgbClr val="FFFFFF"/>
              </a:solidFill>
              <a:latin typeface="Arial" pitchFamily="34" charset="0"/>
              <a:cs typeface="Arial" pitchFamily="34" charset="0"/>
            </a:endParaRPr>
          </a:p>
        </p:txBody>
      </p:sp>
      <p:sp>
        <p:nvSpPr>
          <p:cNvPr id="7" name="AutoShape 11"/>
          <p:cNvSpPr>
            <a:spLocks noChangeArrowheads="1"/>
          </p:cNvSpPr>
          <p:nvPr/>
        </p:nvSpPr>
        <p:spPr bwMode="gray">
          <a:xfrm>
            <a:off x="531813" y="4516438"/>
            <a:ext cx="2828925" cy="1371600"/>
          </a:xfrm>
          <a:prstGeom prst="roundRect">
            <a:avLst>
              <a:gd name="adj" fmla="val 11921"/>
            </a:avLst>
          </a:prstGeom>
          <a:gradFill rotWithShape="1">
            <a:gsLst>
              <a:gs pos="0">
                <a:srgbClr val="3BCFA1"/>
              </a:gs>
              <a:gs pos="100000">
                <a:srgbClr val="299070"/>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ru-RU" altLang="ru-RU"/>
          </a:p>
        </p:txBody>
      </p:sp>
      <p:grpSp>
        <p:nvGrpSpPr>
          <p:cNvPr id="8" name="Group 19"/>
          <p:cNvGrpSpPr>
            <a:grpSpLocks/>
          </p:cNvGrpSpPr>
          <p:nvPr/>
        </p:nvGrpSpPr>
        <p:grpSpPr bwMode="auto">
          <a:xfrm>
            <a:off x="3616325" y="1389063"/>
            <a:ext cx="5227638" cy="2898385"/>
            <a:chOff x="1728" y="1920"/>
            <a:chExt cx="3264" cy="1030"/>
          </a:xfrm>
        </p:grpSpPr>
        <p:sp>
          <p:nvSpPr>
            <p:cNvPr id="9" name="AutoShape 21"/>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10" name="Text Box 23"/>
            <p:cNvSpPr txBox="1">
              <a:spLocks noChangeArrowheads="1"/>
            </p:cNvSpPr>
            <p:nvPr/>
          </p:nvSpPr>
          <p:spPr bwMode="gray">
            <a:xfrm>
              <a:off x="1896" y="1933"/>
              <a:ext cx="2928" cy="1017"/>
            </a:xfrm>
            <a:prstGeom prst="rect">
              <a:avLst/>
            </a:prstGeom>
            <a:noFill/>
            <a:ln w="9525" algn="ctr">
              <a:noFill/>
              <a:miter lim="800000"/>
              <a:headEnd/>
              <a:tailEnd/>
            </a:ln>
          </p:spPr>
          <p:txBody>
            <a:bodyPr>
              <a:spAutoFit/>
            </a:bodyPr>
            <a:lstStyle/>
            <a:p>
              <a:pPr algn="just"/>
              <a:r>
                <a:rPr lang="ru-RU" altLang="ru-RU" dirty="0">
                  <a:latin typeface="Arial" pitchFamily="34" charset="0"/>
                  <a:cs typeface="Arial" pitchFamily="34" charset="0"/>
                </a:rPr>
                <a:t>Минимальный уровень является обязательным для всех обучающихся с умственной отсталостью. Отсутствие достижения этого уровня по отдельным предметам не является препятствием к продолжению образования по данному варианту программы. </a:t>
              </a:r>
            </a:p>
            <a:p>
              <a:endParaRPr lang="ru-RU" altLang="ru-RU" b="1" dirty="0">
                <a:solidFill>
                  <a:srgbClr val="000000"/>
                </a:solidFill>
              </a:endParaRPr>
            </a:p>
            <a:p>
              <a:endParaRPr lang="ru-RU" altLang="ru-RU" b="1" dirty="0">
                <a:solidFill>
                  <a:srgbClr val="000000"/>
                </a:solidFill>
              </a:endParaRPr>
            </a:p>
            <a:p>
              <a:endParaRPr lang="en-US" altLang="ru-RU" dirty="0">
                <a:solidFill>
                  <a:srgbClr val="000000"/>
                </a:solidFill>
              </a:endParaRPr>
            </a:p>
          </p:txBody>
        </p:sp>
      </p:grpSp>
      <p:grpSp>
        <p:nvGrpSpPr>
          <p:cNvPr id="11" name="Group 24"/>
          <p:cNvGrpSpPr>
            <a:grpSpLocks/>
          </p:cNvGrpSpPr>
          <p:nvPr/>
        </p:nvGrpSpPr>
        <p:grpSpPr bwMode="auto">
          <a:xfrm>
            <a:off x="3560763" y="4190999"/>
            <a:ext cx="5283200" cy="1999169"/>
            <a:chOff x="1728" y="1920"/>
            <a:chExt cx="3264" cy="925"/>
          </a:xfrm>
        </p:grpSpPr>
        <p:sp>
          <p:nvSpPr>
            <p:cNvPr id="12" name="AutoShape 26"/>
            <p:cNvSpPr>
              <a:spLocks noChangeArrowheads="1"/>
            </p:cNvSpPr>
            <p:nvPr/>
          </p:nvSpPr>
          <p:spPr bwMode="gray">
            <a:xfrm>
              <a:off x="1728" y="1920"/>
              <a:ext cx="3264" cy="866"/>
            </a:xfrm>
            <a:prstGeom prst="roundRect">
              <a:avLst>
                <a:gd name="adj" fmla="val 10889"/>
              </a:avLst>
            </a:prstGeom>
            <a:gradFill rotWithShape="1">
              <a:gsLst>
                <a:gs pos="0">
                  <a:srgbClr val="DBF5CD"/>
                </a:gs>
                <a:gs pos="50000">
                  <a:srgbClr val="FFFFFF"/>
                </a:gs>
                <a:gs pos="100000">
                  <a:srgbClr val="DBF5CD"/>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ru-RU" altLang="ru-RU"/>
            </a:p>
          </p:txBody>
        </p:sp>
        <p:sp>
          <p:nvSpPr>
            <p:cNvPr id="13" name="Text Box 28"/>
            <p:cNvSpPr txBox="1">
              <a:spLocks noChangeArrowheads="1"/>
            </p:cNvSpPr>
            <p:nvPr/>
          </p:nvSpPr>
          <p:spPr bwMode="gray">
            <a:xfrm>
              <a:off x="1918" y="1991"/>
              <a:ext cx="3074" cy="854"/>
            </a:xfrm>
            <a:prstGeom prst="rect">
              <a:avLst/>
            </a:prstGeom>
            <a:noFill/>
            <a:ln w="9525" algn="ctr">
              <a:noFill/>
              <a:miter lim="800000"/>
              <a:headEnd/>
              <a:tailEnd/>
            </a:ln>
          </p:spPr>
          <p:txBody>
            <a:bodyPr>
              <a:spAutoFit/>
            </a:bodyPr>
            <a:lstStyle/>
            <a:p>
              <a:pPr algn="just"/>
              <a:r>
                <a:rPr lang="ru-RU" altLang="ru-RU" dirty="0">
                  <a:latin typeface="Arial" pitchFamily="34" charset="0"/>
                  <a:cs typeface="Arial" pitchFamily="34" charset="0"/>
                </a:rPr>
                <a:t>Достаточный уровень освоения предметных результатов не является обязательным для всех обучающихся</a:t>
              </a:r>
              <a:r>
                <a:rPr lang="ru-RU" altLang="ru-RU" sz="2000" dirty="0">
                  <a:latin typeface="Arial" pitchFamily="34" charset="0"/>
                  <a:cs typeface="Arial" pitchFamily="34" charset="0"/>
                </a:rPr>
                <a:t>. </a:t>
              </a:r>
              <a:endParaRPr lang="en-US" altLang="ru-RU" sz="2000" dirty="0">
                <a:latin typeface="Arial" pitchFamily="34" charset="0"/>
                <a:cs typeface="Arial" pitchFamily="34" charset="0"/>
              </a:endParaRPr>
            </a:p>
            <a:p>
              <a:endParaRPr lang="ru-RU" altLang="ru-RU" b="1" dirty="0">
                <a:solidFill>
                  <a:srgbClr val="000000"/>
                </a:solidFill>
              </a:endParaRPr>
            </a:p>
            <a:p>
              <a:endParaRPr lang="ru-RU" altLang="ru-RU" b="1" dirty="0">
                <a:solidFill>
                  <a:srgbClr val="000000"/>
                </a:solidFill>
              </a:endParaRPr>
            </a:p>
            <a:p>
              <a:endParaRPr lang="en-US" altLang="ru-RU" dirty="0">
                <a:solidFill>
                  <a:srgbClr val="000000"/>
                </a:solidFill>
              </a:endParaRPr>
            </a:p>
          </p:txBody>
        </p:sp>
      </p:grpSp>
      <p:sp>
        <p:nvSpPr>
          <p:cNvPr id="14" name="Прямоугольник 1"/>
          <p:cNvSpPr>
            <a:spLocks noChangeArrowheads="1"/>
          </p:cNvSpPr>
          <p:nvPr/>
        </p:nvSpPr>
        <p:spPr bwMode="auto">
          <a:xfrm>
            <a:off x="660400" y="4913313"/>
            <a:ext cx="2505075" cy="461665"/>
          </a:xfrm>
          <a:prstGeom prst="rect">
            <a:avLst/>
          </a:prstGeom>
          <a:noFill/>
          <a:ln w="9525">
            <a:noFill/>
            <a:miter lim="800000"/>
            <a:headEnd/>
            <a:tailEnd/>
          </a:ln>
        </p:spPr>
        <p:txBody>
          <a:bodyPr>
            <a:spAutoFit/>
          </a:bodyPr>
          <a:lstStyle/>
          <a:p>
            <a:r>
              <a:rPr lang="ru-RU" altLang="ru-RU" sz="2400" b="1" dirty="0">
                <a:latin typeface="Arial" pitchFamily="34" charset="0"/>
                <a:cs typeface="Arial" pitchFamily="34" charset="0"/>
              </a:rPr>
              <a:t>Достаточный</a:t>
            </a:r>
          </a:p>
        </p:txBody>
      </p:sp>
      <p:sp>
        <p:nvSpPr>
          <p:cNvPr id="15" name="Прямоугольник 1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841F378-37A4-634E-AB5D-5396D924B066}"/>
              </a:ext>
            </a:extLst>
          </p:cNvPr>
          <p:cNvSpPr>
            <a:spLocks noGrp="1" noChangeArrowheads="1"/>
          </p:cNvSpPr>
          <p:nvPr>
            <p:ph type="title"/>
          </p:nvPr>
        </p:nvSpPr>
        <p:spPr>
          <a:xfrm>
            <a:off x="871538" y="174625"/>
            <a:ext cx="8229600" cy="1143000"/>
          </a:xfrm>
        </p:spPr>
        <p:txBody>
          <a:bodyPr>
            <a:normAutofit/>
          </a:bodyPr>
          <a:lstStyle/>
          <a:p>
            <a:pPr>
              <a:defRPr/>
            </a:pPr>
            <a:r>
              <a:rPr lang="ru-RU" sz="3200" b="1" dirty="0">
                <a:solidFill>
                  <a:schemeClr val="bg1"/>
                </a:solidFill>
              </a:rPr>
              <a:t>Предметные результаты освоения учебного предмета «Речевая практика»</a:t>
            </a:r>
            <a:endParaRPr lang="en-US" sz="3200" b="1" dirty="0">
              <a:solidFill>
                <a:schemeClr val="bg1"/>
              </a:solidFill>
            </a:endParaRPr>
          </a:p>
        </p:txBody>
      </p:sp>
      <p:grpSp>
        <p:nvGrpSpPr>
          <p:cNvPr id="4" name="Group 3"/>
          <p:cNvGrpSpPr>
            <a:grpSpLocks/>
          </p:cNvGrpSpPr>
          <p:nvPr/>
        </p:nvGrpSpPr>
        <p:grpSpPr bwMode="auto">
          <a:xfrm>
            <a:off x="620713" y="1646238"/>
            <a:ext cx="4121150" cy="6255611"/>
            <a:chOff x="720" y="1296"/>
            <a:chExt cx="1363" cy="2489"/>
          </a:xfrm>
        </p:grpSpPr>
        <p:sp>
          <p:nvSpPr>
            <p:cNvPr id="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tLang="ru-RU"/>
            </a:p>
          </p:txBody>
        </p:sp>
        <p:sp>
          <p:nvSpPr>
            <p:cNvPr id="7"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tLang="ru-RU"/>
            </a:p>
          </p:txBody>
        </p:sp>
        <p:sp>
          <p:nvSpPr>
            <p:cNvPr id="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tLang="ru-RU"/>
            </a:p>
          </p:txBody>
        </p:sp>
        <p:sp>
          <p:nvSpPr>
            <p:cNvPr id="9"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tLang="ru-RU"/>
            </a:p>
          </p:txBody>
        </p:sp>
        <p:grpSp>
          <p:nvGrpSpPr>
            <p:cNvPr id="10" name="Group 10"/>
            <p:cNvGrpSpPr>
              <a:grpSpLocks/>
            </p:cNvGrpSpPr>
            <p:nvPr/>
          </p:nvGrpSpPr>
          <p:grpSpPr bwMode="auto">
            <a:xfrm>
              <a:off x="1189" y="1296"/>
              <a:ext cx="405" cy="405"/>
              <a:chOff x="1289" y="582"/>
              <a:chExt cx="668" cy="668"/>
            </a:xfrm>
          </p:grpSpPr>
          <p:sp>
            <p:nvSpPr>
              <p:cNvPr id="12"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ltLang="ru-RU"/>
              </a:p>
            </p:txBody>
          </p:sp>
          <p:sp>
            <p:nvSpPr>
              <p:cNvPr id="13"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14"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15"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grpSp>
        <p:sp>
          <p:nvSpPr>
            <p:cNvPr id="11" name="Text Box 17">
              <a:extLst>
                <a:ext uri="{FF2B5EF4-FFF2-40B4-BE49-F238E27FC236}">
                  <a16:creationId xmlns:a16="http://schemas.microsoft.com/office/drawing/2014/main" xmlns="" id="{9C0FCD4F-509E-864D-9B7E-CD0A754480B6}"/>
                </a:ext>
              </a:extLst>
            </p:cNvPr>
            <p:cNvSpPr txBox="1">
              <a:spLocks noChangeArrowheads="1"/>
            </p:cNvSpPr>
            <p:nvPr/>
          </p:nvSpPr>
          <p:spPr bwMode="gray">
            <a:xfrm>
              <a:off x="783" y="1654"/>
              <a:ext cx="1296" cy="2131"/>
            </a:xfrm>
            <a:prstGeom prst="rect">
              <a:avLst/>
            </a:prstGeom>
            <a:noFill/>
            <a:ln w="9525" algn="ctr">
              <a:noFill/>
              <a:miter lim="800000"/>
              <a:headEnd/>
              <a:tailEnd/>
            </a:ln>
            <a:effectLst/>
          </p:spPr>
          <p:txBody>
            <a:bodyPr>
              <a:spAutoFit/>
            </a:bodyPr>
            <a:lstStyle/>
            <a:p>
              <a:pPr marL="285750" indent="-285750">
                <a:lnSpc>
                  <a:spcPct val="150000"/>
                </a:lnSpc>
                <a:buFont typeface="Arial" panose="020B0604020202020204" pitchFamily="34" charset="0"/>
                <a:buChar char="•"/>
                <a:defRPr/>
              </a:pPr>
              <a:r>
                <a:rPr lang="ru-RU" sz="1400" dirty="0">
                  <a:latin typeface="Arial" pitchFamily="34" charset="0"/>
                  <a:cs typeface="Arial" pitchFamily="34" charset="0"/>
                </a:rPr>
                <a:t>выполнять простейшие движения или задания по словесной инструкции;</a:t>
              </a:r>
            </a:p>
            <a:p>
              <a:pPr marL="285750" indent="-285750">
                <a:lnSpc>
                  <a:spcPct val="150000"/>
                </a:lnSpc>
                <a:buFont typeface="Arial" panose="020B0604020202020204" pitchFamily="34" charset="0"/>
                <a:buChar char="•"/>
                <a:defRPr/>
              </a:pPr>
              <a:r>
                <a:rPr lang="ru-RU" sz="1400" dirty="0">
                  <a:latin typeface="Arial" pitchFamily="34" charset="0"/>
                  <a:cs typeface="Arial" pitchFamily="34" charset="0"/>
                </a:rPr>
                <a:t>изменять силу голоса: громко - тихо, замедлять или ускорять темп речи по указанию учителя; </a:t>
              </a:r>
            </a:p>
            <a:p>
              <a:pPr marL="285750" indent="-285750">
                <a:lnSpc>
                  <a:spcPct val="150000"/>
                </a:lnSpc>
                <a:buFont typeface="Arial" panose="020B0604020202020204" pitchFamily="34" charset="0"/>
                <a:buChar char="•"/>
                <a:defRPr/>
              </a:pPr>
              <a:r>
                <a:rPr lang="ru-RU" sz="1400" dirty="0">
                  <a:latin typeface="Arial" pitchFamily="34" charset="0"/>
                  <a:cs typeface="Arial" pitchFamily="34" charset="0"/>
                </a:rPr>
                <a:t>при обыгрывании ситуации использовать в речи отработанные слова и простые   предложения; </a:t>
              </a:r>
            </a:p>
            <a:p>
              <a:pPr marL="285750" indent="-285750">
                <a:lnSpc>
                  <a:spcPct val="150000"/>
                </a:lnSpc>
                <a:buFont typeface="Arial" panose="020B0604020202020204" pitchFamily="34" charset="0"/>
                <a:buChar char="•"/>
                <a:defRPr/>
              </a:pPr>
              <a:r>
                <a:rPr lang="ru-RU" sz="1400" dirty="0">
                  <a:latin typeface="Arial" pitchFamily="34" charset="0"/>
                  <a:cs typeface="Arial" pitchFamily="34" charset="0"/>
                </a:rPr>
                <a:t>при встрече и прощании правильно пользоваться вежливыми словами</a:t>
              </a:r>
              <a:r>
                <a:rPr lang="ru-RU" dirty="0">
                  <a:latin typeface="Arial" pitchFamily="34" charset="0"/>
                  <a:cs typeface="Arial" pitchFamily="34" charset="0"/>
                </a:rPr>
                <a:t>.</a:t>
              </a:r>
            </a:p>
            <a:p>
              <a:pPr marL="285750" indent="-285750">
                <a:buFont typeface="Arial" panose="020B0604020202020204" pitchFamily="34" charset="0"/>
                <a:buChar char="•"/>
                <a:defRPr/>
              </a:pPr>
              <a:endParaRPr lang="ru-RU" sz="1400" dirty="0">
                <a:solidFill>
                  <a:srgbClr val="000000"/>
                </a:solidFill>
                <a:latin typeface="Verdana" pitchFamily="34" charset="0"/>
              </a:endParaRPr>
            </a:p>
            <a:p>
              <a:pPr marL="285750" indent="-285750">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en-US" sz="1400" dirty="0">
                <a:solidFill>
                  <a:srgbClr val="000000"/>
                </a:solidFill>
                <a:latin typeface="Verdana" pitchFamily="34" charset="0"/>
              </a:endParaRPr>
            </a:p>
          </p:txBody>
        </p:sp>
      </p:grpSp>
      <p:grpSp>
        <p:nvGrpSpPr>
          <p:cNvPr id="16" name="Group 18"/>
          <p:cNvGrpSpPr>
            <a:grpSpLocks/>
          </p:cNvGrpSpPr>
          <p:nvPr/>
        </p:nvGrpSpPr>
        <p:grpSpPr bwMode="auto">
          <a:xfrm>
            <a:off x="4868863" y="1682750"/>
            <a:ext cx="4122737" cy="6490883"/>
            <a:chOff x="2208" y="1296"/>
            <a:chExt cx="1384" cy="2579"/>
          </a:xfrm>
        </p:grpSpPr>
        <p:sp>
          <p:nvSpPr>
            <p:cNvPr id="17" name="AutoShape 19"/>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endParaRPr lang="ru-RU" altLang="ru-RU"/>
            </a:p>
          </p:txBody>
        </p:sp>
        <p:sp>
          <p:nvSpPr>
            <p:cNvPr id="18" name="AutoShape 20"/>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endParaRPr lang="ru-RU" altLang="ru-RU"/>
            </a:p>
          </p:txBody>
        </p:sp>
        <p:sp>
          <p:nvSpPr>
            <p:cNvPr id="19" name="AutoShape 21"/>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endParaRPr lang="ru-RU" altLang="ru-RU"/>
            </a:p>
          </p:txBody>
        </p:sp>
        <p:sp>
          <p:nvSpPr>
            <p:cNvPr id="20" name="AutoShape 22"/>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endParaRPr lang="ru-RU" altLang="ru-RU"/>
            </a:p>
          </p:txBody>
        </p:sp>
        <p:sp>
          <p:nvSpPr>
            <p:cNvPr id="21"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ru-RU" altLang="ru-RU"/>
            </a:p>
          </p:txBody>
        </p:sp>
        <p:sp>
          <p:nvSpPr>
            <p:cNvPr id="22"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tLang="ru-RU"/>
            </a:p>
          </p:txBody>
        </p:sp>
        <p:sp>
          <p:nvSpPr>
            <p:cNvPr id="23"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tLang="ru-RU"/>
            </a:p>
          </p:txBody>
        </p:sp>
        <p:sp>
          <p:nvSpPr>
            <p:cNvPr id="24"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tLang="ru-RU"/>
            </a:p>
          </p:txBody>
        </p:sp>
        <p:sp>
          <p:nvSpPr>
            <p:cNvPr id="25"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ltLang="ru-RU"/>
            </a:p>
          </p:txBody>
        </p:sp>
        <p:sp>
          <p:nvSpPr>
            <p:cNvPr id="26" name="Text Box 29">
              <a:extLst>
                <a:ext uri="{FF2B5EF4-FFF2-40B4-BE49-F238E27FC236}">
                  <a16:creationId xmlns:a16="http://schemas.microsoft.com/office/drawing/2014/main" xmlns="" id="{002EF7BA-7833-434A-8108-DA9995FF14DF}"/>
                </a:ext>
              </a:extLst>
            </p:cNvPr>
            <p:cNvSpPr txBox="1">
              <a:spLocks noChangeArrowheads="1"/>
            </p:cNvSpPr>
            <p:nvPr/>
          </p:nvSpPr>
          <p:spPr bwMode="gray">
            <a:xfrm>
              <a:off x="2228" y="1698"/>
              <a:ext cx="1364" cy="2177"/>
            </a:xfrm>
            <a:prstGeom prst="rect">
              <a:avLst/>
            </a:prstGeom>
            <a:noFill/>
            <a:ln w="9525" algn="ctr">
              <a:noFill/>
              <a:miter lim="800000"/>
              <a:headEnd/>
              <a:tailEnd/>
            </a:ln>
            <a:effectLst/>
          </p:spPr>
          <p:txBody>
            <a:bodyPr wrap="square">
              <a:spAutoFit/>
            </a:bodyPr>
            <a:lstStyle/>
            <a:p>
              <a:pPr marL="285750" indent="-285750">
                <a:buFont typeface="Arial" panose="020B0604020202020204" pitchFamily="34" charset="0"/>
                <a:buChar char="•"/>
                <a:defRPr/>
              </a:pPr>
              <a:r>
                <a:rPr lang="ru-RU" sz="1400" dirty="0">
                  <a:latin typeface="Arial" pitchFamily="34" charset="0"/>
                  <a:cs typeface="Arial" pitchFamily="34" charset="0"/>
                </a:rPr>
                <a:t>выполнять задания </a:t>
              </a:r>
              <a:r>
                <a:rPr lang="ru-RU" sz="1400" dirty="0" smtClean="0">
                  <a:latin typeface="Arial" pitchFamily="34" charset="0"/>
                  <a:cs typeface="Arial" pitchFamily="34" charset="0"/>
                </a:rPr>
                <a:t>словесной инструкции</a:t>
              </a:r>
              <a:r>
                <a:rPr lang="ru-RU" dirty="0">
                  <a:latin typeface="Arial" pitchFamily="34" charset="0"/>
                  <a:cs typeface="Arial" pitchFamily="34" charset="0"/>
                </a:rPr>
                <a:t>; </a:t>
              </a:r>
              <a:endParaRPr lang="ru-RU" sz="1400" dirty="0">
                <a:latin typeface="Arial" pitchFamily="34" charset="0"/>
                <a:cs typeface="Arial" pitchFamily="34" charset="0"/>
              </a:endParaRPr>
            </a:p>
            <a:p>
              <a:pPr marL="285750" indent="-285750">
                <a:buFont typeface="Arial" panose="020B0604020202020204" pitchFamily="34" charset="0"/>
                <a:buChar char="•"/>
                <a:defRPr/>
              </a:pPr>
              <a:r>
                <a:rPr lang="ru-RU" sz="1400" dirty="0">
                  <a:latin typeface="Arial" pitchFamily="34" charset="0"/>
                  <a:cs typeface="Arial" pitchFamily="34" charset="0"/>
                </a:rPr>
                <a:t>называть предметы и действия, соотносить их с картинками</a:t>
              </a:r>
              <a:r>
                <a:rPr lang="ru-RU" dirty="0">
                  <a:latin typeface="Arial" pitchFamily="34" charset="0"/>
                  <a:cs typeface="Arial" pitchFamily="34" charset="0"/>
                </a:rPr>
                <a:t>; </a:t>
              </a:r>
              <a:endParaRPr lang="ru-RU" sz="1400" dirty="0">
                <a:latin typeface="Arial" pitchFamily="34" charset="0"/>
                <a:cs typeface="Arial" pitchFamily="34" charset="0"/>
              </a:endParaRPr>
            </a:p>
            <a:p>
              <a:pPr marL="285750" indent="-285750">
                <a:buFont typeface="Arial" panose="020B0604020202020204" pitchFamily="34" charset="0"/>
                <a:buChar char="•"/>
                <a:defRPr/>
              </a:pPr>
              <a:r>
                <a:rPr lang="ru-RU" sz="1400" dirty="0">
                  <a:latin typeface="Arial" pitchFamily="34" charset="0"/>
                  <a:cs typeface="Arial" pitchFamily="34" charset="0"/>
                </a:rPr>
                <a:t>внятно выражать просьбы, употреблять «вежливые слова»</a:t>
              </a:r>
              <a:r>
                <a:rPr lang="ru-RU" dirty="0">
                  <a:latin typeface="Arial" pitchFamily="34" charset="0"/>
                  <a:cs typeface="Arial" pitchFamily="34" charset="0"/>
                </a:rPr>
                <a:t>; </a:t>
              </a:r>
              <a:r>
                <a:rPr lang="ru-RU" sz="1400" dirty="0">
                  <a:latin typeface="Arial" pitchFamily="34" charset="0"/>
                  <a:cs typeface="Arial" pitchFamily="34" charset="0"/>
                </a:rPr>
                <a:t>соблюдать правила речевого этикета при встрече и прощании</a:t>
              </a:r>
              <a:r>
                <a:rPr lang="ru-RU" dirty="0">
                  <a:latin typeface="Arial" pitchFamily="34" charset="0"/>
                  <a:cs typeface="Arial" pitchFamily="34" charset="0"/>
                </a:rPr>
                <a:t>; </a:t>
              </a:r>
            </a:p>
            <a:p>
              <a:pPr marL="285750" indent="-285750">
                <a:buFont typeface="Arial" panose="020B0604020202020204" pitchFamily="34" charset="0"/>
                <a:buChar char="•"/>
                <a:defRPr/>
              </a:pPr>
              <a:r>
                <a:rPr lang="ru-RU" sz="1400" dirty="0">
                  <a:latin typeface="Arial" pitchFamily="34" charset="0"/>
                  <a:cs typeface="Arial" pitchFamily="34" charset="0"/>
                </a:rPr>
                <a:t>сообщать свое имя, фамилию, имена родственников, имена и отчества учителей и воспитателей</a:t>
              </a:r>
              <a:r>
                <a:rPr lang="ru-RU" dirty="0">
                  <a:latin typeface="Arial" pitchFamily="34" charset="0"/>
                  <a:cs typeface="Arial" pitchFamily="34" charset="0"/>
                </a:rPr>
                <a:t>; </a:t>
              </a:r>
            </a:p>
            <a:p>
              <a:pPr marL="285750" indent="-285750">
                <a:buFont typeface="Arial" panose="020B0604020202020204" pitchFamily="34" charset="0"/>
                <a:buChar char="•"/>
                <a:defRPr/>
              </a:pPr>
              <a:r>
                <a:rPr lang="ru-RU" sz="1400" dirty="0">
                  <a:latin typeface="Arial" pitchFamily="34" charset="0"/>
                  <a:cs typeface="Arial" pitchFamily="34" charset="0"/>
                </a:rPr>
                <a:t>называть свой адрес</a:t>
              </a:r>
              <a:r>
                <a:rPr lang="ru-RU" dirty="0">
                  <a:latin typeface="Arial" pitchFamily="34" charset="0"/>
                  <a:cs typeface="Arial" pitchFamily="34" charset="0"/>
                </a:rPr>
                <a:t>; </a:t>
              </a:r>
              <a:endParaRPr lang="ru-RU" sz="1400" dirty="0">
                <a:latin typeface="Arial" pitchFamily="34" charset="0"/>
                <a:cs typeface="Arial" pitchFamily="34" charset="0"/>
              </a:endParaRPr>
            </a:p>
            <a:p>
              <a:pPr marL="285750" indent="-285750">
                <a:buFont typeface="Arial" panose="020B0604020202020204" pitchFamily="34" charset="0"/>
                <a:buChar char="•"/>
                <a:defRPr/>
              </a:pPr>
              <a:r>
                <a:rPr lang="ru-RU" sz="1400" dirty="0">
                  <a:latin typeface="Arial" pitchFamily="34" charset="0"/>
                  <a:cs typeface="Arial" pitchFamily="34" charset="0"/>
                </a:rPr>
                <a:t>участвовать в ролевых играх</a:t>
              </a:r>
              <a:r>
                <a:rPr lang="ru-RU" dirty="0">
                  <a:latin typeface="Arial" pitchFamily="34" charset="0"/>
                  <a:cs typeface="Arial" pitchFamily="34" charset="0"/>
                </a:rPr>
                <a:t>; </a:t>
              </a:r>
              <a:endParaRPr lang="ru-RU" sz="1400" dirty="0">
                <a:latin typeface="Arial" pitchFamily="34" charset="0"/>
                <a:cs typeface="Arial" pitchFamily="34" charset="0"/>
              </a:endParaRPr>
            </a:p>
            <a:p>
              <a:pPr marL="285750" indent="-285750">
                <a:buFont typeface="Arial" panose="020B0604020202020204" pitchFamily="34" charset="0"/>
                <a:buChar char="•"/>
                <a:defRPr/>
              </a:pPr>
              <a:r>
                <a:rPr lang="ru-RU" sz="1400" dirty="0">
                  <a:latin typeface="Arial" pitchFamily="34" charset="0"/>
                  <a:cs typeface="Arial" pitchFamily="34" charset="0"/>
                </a:rPr>
                <a:t>слушать сказку или рассказ и уметь отвечать на вопросы с опорой на иллюстрационный материал.</a:t>
              </a: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ru-RU" sz="1400" dirty="0">
                <a:solidFill>
                  <a:srgbClr val="000000"/>
                </a:solidFill>
                <a:latin typeface="Verdana" pitchFamily="34" charset="0"/>
              </a:endParaRPr>
            </a:p>
            <a:p>
              <a:pPr>
                <a:defRPr/>
              </a:pPr>
              <a:endParaRPr lang="en-US" sz="1400" dirty="0">
                <a:solidFill>
                  <a:srgbClr val="000000"/>
                </a:solidFill>
                <a:latin typeface="Verdana" pitchFamily="34" charset="0"/>
              </a:endParaRPr>
            </a:p>
          </p:txBody>
        </p:sp>
      </p:grpSp>
      <p:sp>
        <p:nvSpPr>
          <p:cNvPr id="27" name="Прямоугольник 1"/>
          <p:cNvSpPr>
            <a:spLocks noChangeArrowheads="1"/>
          </p:cNvSpPr>
          <p:nvPr/>
        </p:nvSpPr>
        <p:spPr bwMode="auto">
          <a:xfrm>
            <a:off x="1371600" y="1241425"/>
            <a:ext cx="3266663" cy="416204"/>
          </a:xfrm>
          <a:prstGeom prst="rect">
            <a:avLst/>
          </a:prstGeom>
          <a:noFill/>
          <a:ln w="9525">
            <a:noFill/>
            <a:miter lim="800000"/>
            <a:headEnd/>
            <a:tailEnd/>
          </a:ln>
        </p:spPr>
        <p:txBody>
          <a:bodyPr wrap="none">
            <a:spAutoFit/>
          </a:bodyPr>
          <a:lstStyle/>
          <a:p>
            <a:pPr algn="ctr">
              <a:lnSpc>
                <a:spcPct val="115000"/>
              </a:lnSpc>
            </a:pPr>
            <a:r>
              <a:rPr lang="ru-RU" altLang="ru-RU" sz="2000" b="1" dirty="0">
                <a:solidFill>
                  <a:srgbClr val="C00000"/>
                </a:solidFill>
                <a:latin typeface="Arial" pitchFamily="34" charset="0"/>
                <a:cs typeface="Arial" pitchFamily="34" charset="0"/>
              </a:rPr>
              <a:t>Минимальный уровень:</a:t>
            </a:r>
          </a:p>
        </p:txBody>
      </p:sp>
      <p:sp>
        <p:nvSpPr>
          <p:cNvPr id="28" name="Прямоугольник 2"/>
          <p:cNvSpPr>
            <a:spLocks noChangeArrowheads="1"/>
          </p:cNvSpPr>
          <p:nvPr/>
        </p:nvSpPr>
        <p:spPr bwMode="auto">
          <a:xfrm>
            <a:off x="5595938" y="1277938"/>
            <a:ext cx="3106107" cy="416204"/>
          </a:xfrm>
          <a:prstGeom prst="rect">
            <a:avLst/>
          </a:prstGeom>
          <a:noFill/>
          <a:ln w="9525">
            <a:noFill/>
            <a:miter lim="800000"/>
            <a:headEnd/>
            <a:tailEnd/>
          </a:ln>
        </p:spPr>
        <p:txBody>
          <a:bodyPr wrap="none">
            <a:spAutoFit/>
          </a:bodyPr>
          <a:lstStyle/>
          <a:p>
            <a:pPr algn="ctr">
              <a:lnSpc>
                <a:spcPct val="115000"/>
              </a:lnSpc>
            </a:pPr>
            <a:r>
              <a:rPr lang="ru-RU" altLang="ru-RU" sz="2000" b="1" dirty="0">
                <a:solidFill>
                  <a:srgbClr val="C00000"/>
                </a:solidFill>
                <a:latin typeface="Arial" pitchFamily="34" charset="0"/>
                <a:cs typeface="Arial" pitchFamily="34" charset="0"/>
              </a:rPr>
              <a:t>Достаточный уровень:</a:t>
            </a:r>
            <a:endParaRPr lang="ru-RU" altLang="ru-RU" dirty="0">
              <a:solidFill>
                <a:srgbClr val="C00000"/>
              </a:solidFill>
              <a:latin typeface="Arial" pitchFamily="34" charset="0"/>
              <a:ea typeface="Calibri" pitchFamily="34" charset="0"/>
              <a:cs typeface="Arial" pitchFamily="34" charset="0"/>
            </a:endParaRPr>
          </a:p>
        </p:txBody>
      </p:sp>
      <p:sp>
        <p:nvSpPr>
          <p:cNvPr id="29" name="Прямоугольник 28"/>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3"/>
          <p:cNvSpPr>
            <a:spLocks noChangeArrowheads="1"/>
          </p:cNvSpPr>
          <p:nvPr/>
        </p:nvSpPr>
        <p:spPr bwMode="auto">
          <a:xfrm>
            <a:off x="304800" y="214290"/>
            <a:ext cx="8839200" cy="1200329"/>
          </a:xfrm>
          <a:prstGeom prst="rect">
            <a:avLst/>
          </a:prstGeom>
          <a:noFill/>
          <a:ln w="9525">
            <a:noFill/>
            <a:miter lim="800000"/>
            <a:headEnd/>
            <a:tailEnd/>
          </a:ln>
        </p:spPr>
        <p:txBody>
          <a:bodyPr wrap="square">
            <a:spAutoFit/>
          </a:bodyPr>
          <a:lstStyle/>
          <a:p>
            <a:pPr indent="449263" algn="ctr"/>
            <a:r>
              <a:rPr lang="ru-RU" altLang="ru-RU" sz="2400" b="1" dirty="0">
                <a:solidFill>
                  <a:schemeClr val="bg1"/>
                </a:solidFill>
                <a:latin typeface="Arial" pitchFamily="34" charset="0"/>
                <a:ea typeface="Calibri" pitchFamily="34" charset="0"/>
                <a:cs typeface="Arial" pitchFamily="34" charset="0"/>
              </a:rPr>
              <a:t>Система оценки достижения обучающимися планируемых результатов освоения адаптированной основной образовательной программы</a:t>
            </a:r>
          </a:p>
        </p:txBody>
      </p:sp>
      <p:sp>
        <p:nvSpPr>
          <p:cNvPr id="4" name="Прямоугольник 4"/>
          <p:cNvSpPr>
            <a:spLocks noChangeArrowheads="1"/>
          </p:cNvSpPr>
          <p:nvPr/>
        </p:nvSpPr>
        <p:spPr bwMode="auto">
          <a:xfrm>
            <a:off x="214282" y="1785926"/>
            <a:ext cx="8667752" cy="4524375"/>
          </a:xfrm>
          <a:prstGeom prst="rect">
            <a:avLst/>
          </a:prstGeom>
          <a:noFill/>
          <a:ln w="9525">
            <a:noFill/>
            <a:miter lim="800000"/>
            <a:headEnd/>
            <a:tailEnd/>
          </a:ln>
        </p:spPr>
        <p:txBody>
          <a:bodyPr wrap="square">
            <a:spAutoFit/>
          </a:bodyPr>
          <a:lstStyle/>
          <a:p>
            <a:pPr indent="449263" algn="just"/>
            <a:r>
              <a:rPr lang="ru-RU" altLang="ru-RU" dirty="0">
                <a:latin typeface="Arial" pitchFamily="34" charset="0"/>
                <a:ea typeface="Calibri" pitchFamily="34" charset="0"/>
                <a:cs typeface="Arial" pitchFamily="34" charset="0"/>
              </a:rPr>
              <a:t>Результаты достижений обучающихся с умственной отсталостью в овладении АООП являются значимыми для оценки качества образования обучающихся. При определении подходов к осуществлению оценки результатов целесообразно опираться </a:t>
            </a:r>
            <a:r>
              <a:rPr lang="ru-RU" altLang="ru-RU" b="1" dirty="0">
                <a:latin typeface="Arial" pitchFamily="34" charset="0"/>
                <a:ea typeface="Calibri" pitchFamily="34" charset="0"/>
                <a:cs typeface="Arial" pitchFamily="34" charset="0"/>
              </a:rPr>
              <a:t>на следующие принципы:</a:t>
            </a:r>
            <a:endParaRPr lang="ru-RU" altLang="ru-RU" sz="1400" b="1" dirty="0">
              <a:latin typeface="Arial" pitchFamily="34" charset="0"/>
              <a:ea typeface="Calibri" pitchFamily="34" charset="0"/>
              <a:cs typeface="Arial" pitchFamily="34" charset="0"/>
            </a:endParaRPr>
          </a:p>
          <a:p>
            <a:pPr indent="449263" algn="just">
              <a:buClr>
                <a:srgbClr val="000000"/>
              </a:buClr>
              <a:buSzPts val="1400"/>
              <a:buFontTx/>
              <a:buAutoNum type="arabicParenR"/>
            </a:pPr>
            <a:r>
              <a:rPr lang="ru-RU" altLang="ru-RU" dirty="0">
                <a:latin typeface="Arial" pitchFamily="34" charset="0"/>
                <a:ea typeface="Calibri" pitchFamily="34" charset="0"/>
                <a:cs typeface="Arial" pitchFamily="34" charset="0"/>
              </a:rPr>
              <a:t>дифференциации оценки достижений с учетом типологических и индивидуальных особенностей развития и особых образовательных потребностей обучающихся с умственной отсталостью;</a:t>
            </a:r>
            <a:endParaRPr lang="ru-RU" altLang="ru-RU" sz="1400" dirty="0">
              <a:latin typeface="Arial" pitchFamily="34" charset="0"/>
              <a:ea typeface="Calibri" pitchFamily="34" charset="0"/>
              <a:cs typeface="Arial" pitchFamily="34" charset="0"/>
            </a:endParaRPr>
          </a:p>
          <a:p>
            <a:pPr indent="449263" algn="just">
              <a:buClr>
                <a:srgbClr val="000000"/>
              </a:buClr>
              <a:buSzPts val="1400"/>
              <a:buFontTx/>
              <a:buAutoNum type="arabicParenR"/>
            </a:pPr>
            <a:r>
              <a:rPr lang="ru-RU" altLang="ru-RU" dirty="0">
                <a:latin typeface="Arial" pitchFamily="34" charset="0"/>
                <a:ea typeface="Calibri" pitchFamily="34" charset="0"/>
                <a:cs typeface="Arial" pitchFamily="34" charset="0"/>
              </a:rPr>
              <a:t>динамичности оценки достижений, предполагающей изучение изменений психического и социального развития, индивидуальных способностей и возможностей обучающихся;</a:t>
            </a:r>
            <a:endParaRPr lang="ru-RU" altLang="ru-RU" sz="1400" dirty="0">
              <a:latin typeface="Arial" pitchFamily="34" charset="0"/>
              <a:ea typeface="Calibri" pitchFamily="34" charset="0"/>
              <a:cs typeface="Arial" pitchFamily="34" charset="0"/>
            </a:endParaRPr>
          </a:p>
          <a:p>
            <a:pPr indent="449263" algn="just">
              <a:buClr>
                <a:srgbClr val="000000"/>
              </a:buClr>
              <a:buSzPts val="1400"/>
              <a:buFontTx/>
              <a:buAutoNum type="arabicParenR"/>
            </a:pPr>
            <a:r>
              <a:rPr lang="ru-RU" altLang="ru-RU" dirty="0">
                <a:latin typeface="Arial" pitchFamily="34" charset="0"/>
                <a:ea typeface="Calibri" pitchFamily="34" charset="0"/>
                <a:cs typeface="Arial" pitchFamily="34" charset="0"/>
              </a:rPr>
              <a:t>единства параметров, критериев и инструментария оценки достижений в освоении содержания АООП, что сможет обеспечить объективность оценки. Для этого необходимым является создание методического обеспечения (диагностические материалы, процедура их применения, сбор, обработка, обобщение и представление полученных данных) процесса осуществления оценки достижений обучающихся.</a:t>
            </a:r>
            <a:endParaRPr lang="ru-RU" altLang="ru-RU" sz="1400" dirty="0">
              <a:latin typeface="Arial" pitchFamily="34" charset="0"/>
              <a:ea typeface="Calibri" pitchFamily="34" charset="0"/>
              <a:cs typeface="Arial" pitchFamily="34" charset="0"/>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723B960E-1C2B-1A48-8E53-F547F2C557C2}"/>
              </a:ext>
            </a:extLst>
          </p:cNvPr>
          <p:cNvSpPr/>
          <p:nvPr/>
        </p:nvSpPr>
        <p:spPr>
          <a:xfrm>
            <a:off x="714348" y="1500174"/>
            <a:ext cx="8153400" cy="4856201"/>
          </a:xfrm>
          <a:prstGeom prst="rect">
            <a:avLst/>
          </a:prstGeom>
        </p:spPr>
        <p:txBody>
          <a:bodyPr>
            <a:spAutoFit/>
          </a:bodyPr>
          <a:lstStyle/>
          <a:p>
            <a:pPr algn="just">
              <a:lnSpc>
                <a:spcPct val="130000"/>
              </a:lnSpc>
              <a:spcAft>
                <a:spcPts val="0"/>
              </a:spcAft>
              <a:defRPr/>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dirty="0" smtClean="0">
                <a:latin typeface="Arial" pitchFamily="34" charset="0"/>
                <a:cs typeface="Arial" pitchFamily="34" charset="0"/>
              </a:rPr>
              <a:t>Результаты </a:t>
            </a:r>
            <a:r>
              <a:rPr lang="ru-RU" dirty="0">
                <a:latin typeface="Arial" pitchFamily="34" charset="0"/>
                <a:cs typeface="Arial" pitchFamily="34" charset="0"/>
              </a:rPr>
              <a:t>овладения АООП выявляются в ходе выполнения обучающимися разных видов заданий, требующих верного решения: </a:t>
            </a:r>
          </a:p>
          <a:p>
            <a:pPr marL="342900" indent="-342900" algn="just">
              <a:lnSpc>
                <a:spcPct val="130000"/>
              </a:lnSpc>
              <a:spcAft>
                <a:spcPts val="0"/>
              </a:spcAft>
              <a:defRPr/>
            </a:pPr>
            <a:r>
              <a:rPr lang="ru-RU" dirty="0" smtClean="0">
                <a:latin typeface="Arial" pitchFamily="34" charset="0"/>
                <a:cs typeface="Arial" pitchFamily="34" charset="0"/>
              </a:rPr>
              <a:t>- по </a:t>
            </a:r>
            <a:r>
              <a:rPr lang="ru-RU" dirty="0">
                <a:latin typeface="Arial" pitchFamily="34" charset="0"/>
                <a:cs typeface="Arial" pitchFamily="34" charset="0"/>
              </a:rPr>
              <a:t>способу предъявления (устные, письменные, практические); </a:t>
            </a:r>
          </a:p>
          <a:p>
            <a:pPr marL="342900" indent="-342900" algn="just">
              <a:lnSpc>
                <a:spcPct val="130000"/>
              </a:lnSpc>
              <a:spcAft>
                <a:spcPts val="0"/>
              </a:spcAft>
              <a:defRPr/>
            </a:pPr>
            <a:r>
              <a:rPr lang="ru-RU" dirty="0" smtClean="0">
                <a:latin typeface="Arial" pitchFamily="34" charset="0"/>
                <a:cs typeface="Arial" pitchFamily="34" charset="0"/>
              </a:rPr>
              <a:t>- по </a:t>
            </a:r>
            <a:r>
              <a:rPr lang="ru-RU" dirty="0">
                <a:latin typeface="Arial" pitchFamily="34" charset="0"/>
                <a:cs typeface="Arial" pitchFamily="34" charset="0"/>
              </a:rPr>
              <a:t>характеру выполнения (репродуктивные, продуктивные, творческие).</a:t>
            </a:r>
          </a:p>
          <a:p>
            <a:pPr algn="just">
              <a:lnSpc>
                <a:spcPct val="130000"/>
              </a:lnSpc>
              <a:spcAft>
                <a:spcPts val="0"/>
              </a:spcAft>
              <a:defRPr/>
            </a:pPr>
            <a:r>
              <a:rPr lang="ru-RU" dirty="0">
                <a:latin typeface="Arial" pitchFamily="34" charset="0"/>
                <a:cs typeface="Arial" pitchFamily="34" charset="0"/>
              </a:rPr>
              <a:t> </a:t>
            </a:r>
            <a:r>
              <a:rPr lang="ru-RU" dirty="0" smtClean="0">
                <a:latin typeface="Arial" pitchFamily="34" charset="0"/>
                <a:cs typeface="Arial" pitchFamily="34" charset="0"/>
              </a:rPr>
              <a:t>    Чем </a:t>
            </a:r>
            <a:r>
              <a:rPr lang="ru-RU" dirty="0">
                <a:latin typeface="Arial" pitchFamily="34" charset="0"/>
                <a:cs typeface="Arial" pitchFamily="34" charset="0"/>
              </a:rPr>
              <a:t>больше верно выполненных заданий к общему объему, тем выше показатель надежности полученных результатов, что дает основание оценивать их как </a:t>
            </a:r>
            <a:r>
              <a:rPr lang="ru-RU" b="1" dirty="0">
                <a:latin typeface="Arial" pitchFamily="34" charset="0"/>
                <a:cs typeface="Arial" pitchFamily="34" charset="0"/>
              </a:rPr>
              <a:t>«удовлетворительные», «хорошие», отличные».</a:t>
            </a:r>
          </a:p>
          <a:p>
            <a:pPr indent="450215" algn="just">
              <a:lnSpc>
                <a:spcPct val="130000"/>
              </a:lnSpc>
              <a:spcAft>
                <a:spcPts val="0"/>
              </a:spcAft>
              <a:defRPr/>
            </a:pPr>
            <a:r>
              <a:rPr lang="ru-RU" dirty="0">
                <a:latin typeface="Arial" pitchFamily="34" charset="0"/>
                <a:cs typeface="Arial" pitchFamily="34" charset="0"/>
              </a:rPr>
              <a:t>В текущей оценочной деятельности целесообразно соотносить результаты, продемонстрированные учеником, с оценками типа:</a:t>
            </a:r>
          </a:p>
          <a:p>
            <a:pPr marL="342900" indent="-342900" algn="just">
              <a:lnSpc>
                <a:spcPct val="130000"/>
              </a:lnSpc>
              <a:spcAft>
                <a:spcPts val="0"/>
              </a:spcAft>
              <a:defRPr/>
            </a:pPr>
            <a:r>
              <a:rPr lang="ru-RU" dirty="0" smtClean="0">
                <a:latin typeface="Arial" pitchFamily="34" charset="0"/>
                <a:cs typeface="Arial" pitchFamily="34" charset="0"/>
              </a:rPr>
              <a:t> - «</a:t>
            </a:r>
            <a:r>
              <a:rPr lang="ru-RU" dirty="0">
                <a:latin typeface="Arial" pitchFamily="34" charset="0"/>
                <a:cs typeface="Arial" pitchFamily="34" charset="0"/>
              </a:rPr>
              <a:t>удовлетворительно» (зачёт), если обучающиеся верно выполняют от 35% до 50% заданий; </a:t>
            </a:r>
          </a:p>
          <a:p>
            <a:pPr marL="342900" indent="-342900" algn="just">
              <a:lnSpc>
                <a:spcPct val="130000"/>
              </a:lnSpc>
              <a:spcAft>
                <a:spcPts val="0"/>
              </a:spcAft>
              <a:defRPr/>
            </a:pPr>
            <a:r>
              <a:rPr lang="ru-RU" dirty="0" smtClean="0">
                <a:latin typeface="Arial" pitchFamily="34" charset="0"/>
                <a:cs typeface="Arial" pitchFamily="34" charset="0"/>
              </a:rPr>
              <a:t> -  «</a:t>
            </a:r>
            <a:r>
              <a:rPr lang="ru-RU" dirty="0">
                <a:latin typeface="Arial" pitchFamily="34" charset="0"/>
                <a:cs typeface="Arial" pitchFamily="34" charset="0"/>
              </a:rPr>
              <a:t>хорошо» ― от 51% до 65% заданий;</a:t>
            </a:r>
          </a:p>
          <a:p>
            <a:pPr marL="342900" indent="-342900" algn="just">
              <a:lnSpc>
                <a:spcPct val="130000"/>
              </a:lnSpc>
              <a:spcAft>
                <a:spcPts val="0"/>
              </a:spcAft>
              <a:defRPr/>
            </a:pPr>
            <a:r>
              <a:rPr lang="ru-RU" dirty="0" smtClean="0">
                <a:latin typeface="Arial" pitchFamily="34" charset="0"/>
                <a:cs typeface="Arial" pitchFamily="34" charset="0"/>
              </a:rPr>
              <a:t> -  «</a:t>
            </a:r>
            <a:r>
              <a:rPr lang="ru-RU" dirty="0">
                <a:latin typeface="Arial" pitchFamily="34" charset="0"/>
                <a:cs typeface="Arial" pitchFamily="34" charset="0"/>
              </a:rPr>
              <a:t>отлично» </a:t>
            </a:r>
            <a:r>
              <a:rPr lang="en-US" dirty="0">
                <a:latin typeface="Arial" pitchFamily="34" charset="0"/>
                <a:cs typeface="Arial" pitchFamily="34" charset="0"/>
              </a:rPr>
              <a:t>-</a:t>
            </a:r>
            <a:r>
              <a:rPr lang="ru-RU" dirty="0">
                <a:latin typeface="Arial" pitchFamily="34" charset="0"/>
                <a:cs typeface="Arial" pitchFamily="34" charset="0"/>
              </a:rPr>
              <a:t> свыше 65%.</a:t>
            </a:r>
          </a:p>
        </p:txBody>
      </p:sp>
      <p:sp>
        <p:nvSpPr>
          <p:cNvPr id="4" name="Прямоугольник 3"/>
          <p:cNvSpPr>
            <a:spLocks noChangeArrowheads="1"/>
          </p:cNvSpPr>
          <p:nvPr/>
        </p:nvSpPr>
        <p:spPr bwMode="auto">
          <a:xfrm>
            <a:off x="304800" y="214290"/>
            <a:ext cx="8839200" cy="1200329"/>
          </a:xfrm>
          <a:prstGeom prst="rect">
            <a:avLst/>
          </a:prstGeom>
          <a:noFill/>
          <a:ln w="9525">
            <a:noFill/>
            <a:miter lim="800000"/>
            <a:headEnd/>
            <a:tailEnd/>
          </a:ln>
        </p:spPr>
        <p:txBody>
          <a:bodyPr wrap="square">
            <a:spAutoFit/>
          </a:bodyPr>
          <a:lstStyle/>
          <a:p>
            <a:pPr indent="449263" algn="ctr"/>
            <a:r>
              <a:rPr lang="ru-RU" altLang="ru-RU" sz="2400" b="1" dirty="0">
                <a:solidFill>
                  <a:schemeClr val="bg1"/>
                </a:solidFill>
                <a:latin typeface="Arial" pitchFamily="34" charset="0"/>
                <a:ea typeface="Calibri" pitchFamily="34" charset="0"/>
                <a:cs typeface="Arial" pitchFamily="34" charset="0"/>
              </a:rPr>
              <a:t>Система оценки достижения обучающимися планируемых результатов освоения адаптированной основной образовательной программы</a:t>
            </a: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428604"/>
            <a:ext cx="7284045" cy="707886"/>
          </a:xfrm>
          <a:prstGeom prst="rect">
            <a:avLst/>
          </a:prstGeom>
        </p:spPr>
        <p:txBody>
          <a:bodyPr wrap="none">
            <a:spAutoFit/>
          </a:bodyPr>
          <a:lstStyle/>
          <a:p>
            <a:r>
              <a:rPr lang="ru-RU" sz="4000" dirty="0" smtClean="0">
                <a:solidFill>
                  <a:schemeClr val="bg1"/>
                </a:solidFill>
                <a:latin typeface="Arial"/>
              </a:rPr>
              <a:t>Нормативно – правовая база</a:t>
            </a:r>
            <a:endParaRPr lang="ru-RU" sz="4000" dirty="0"/>
          </a:p>
        </p:txBody>
      </p:sp>
      <p:sp>
        <p:nvSpPr>
          <p:cNvPr id="7" name="Прямоугольник 6"/>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pic>
        <p:nvPicPr>
          <p:cNvPr id="2050" name="Picture 2"/>
          <p:cNvPicPr>
            <a:picLocks noChangeAspect="1" noChangeArrowheads="1"/>
          </p:cNvPicPr>
          <p:nvPr/>
        </p:nvPicPr>
        <p:blipFill>
          <a:blip r:embed="rId2"/>
          <a:srcRect/>
          <a:stretch>
            <a:fillRect/>
          </a:stretch>
        </p:blipFill>
        <p:spPr bwMode="auto">
          <a:xfrm>
            <a:off x="285719" y="1571612"/>
            <a:ext cx="3468293" cy="47149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929190" y="1571612"/>
            <a:ext cx="353437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357158" y="285728"/>
            <a:ext cx="8324880" cy="1041247"/>
          </a:xfrm>
          <a:prstGeom prst="rect">
            <a:avLst/>
          </a:prstGeom>
          <a:noFill/>
          <a:ln w="9525">
            <a:noFill/>
            <a:miter lim="800000"/>
            <a:headEnd/>
            <a:tailEnd/>
          </a:ln>
        </p:spPr>
        <p:txBody>
          <a:bodyPr wrap="square">
            <a:spAutoFit/>
          </a:bodyPr>
          <a:lstStyle/>
          <a:p>
            <a:pPr marL="457200" algn="ctr">
              <a:lnSpc>
                <a:spcPct val="115000"/>
              </a:lnSpc>
            </a:pPr>
            <a:r>
              <a:rPr lang="ru-RU" altLang="ru-RU" sz="2800" b="1" dirty="0">
                <a:solidFill>
                  <a:schemeClr val="bg1"/>
                </a:solidFill>
                <a:latin typeface="Arial" pitchFamily="34" charset="0"/>
                <a:ea typeface="Calibri" pitchFamily="34" charset="0"/>
                <a:cs typeface="Arial" pitchFamily="34" charset="0"/>
              </a:rPr>
              <a:t>Содержание учебного предмета </a:t>
            </a:r>
          </a:p>
          <a:p>
            <a:pPr marL="457200" algn="ctr">
              <a:lnSpc>
                <a:spcPct val="115000"/>
              </a:lnSpc>
            </a:pPr>
            <a:r>
              <a:rPr lang="ru-RU" altLang="ru-RU" sz="2800" b="1" dirty="0">
                <a:solidFill>
                  <a:schemeClr val="bg1"/>
                </a:solidFill>
                <a:latin typeface="Arial" pitchFamily="34" charset="0"/>
                <a:ea typeface="Calibri" pitchFamily="34" charset="0"/>
                <a:cs typeface="Arial" pitchFamily="34" charset="0"/>
              </a:rPr>
              <a:t>«Речевая практика»</a:t>
            </a:r>
            <a:endParaRPr lang="ru-RU" altLang="ru-RU" sz="2800" dirty="0">
              <a:solidFill>
                <a:schemeClr val="bg1"/>
              </a:solidFill>
              <a:latin typeface="Arial" pitchFamily="34" charset="0"/>
              <a:ea typeface="Calibri" pitchFamily="34" charset="0"/>
              <a:cs typeface="Arial" pitchFamily="34" charset="0"/>
            </a:endParaRPr>
          </a:p>
        </p:txBody>
      </p:sp>
      <p:sp>
        <p:nvSpPr>
          <p:cNvPr id="4" name="Прямоугольник 2"/>
          <p:cNvSpPr>
            <a:spLocks noChangeArrowheads="1"/>
          </p:cNvSpPr>
          <p:nvPr/>
        </p:nvSpPr>
        <p:spPr bwMode="auto">
          <a:xfrm>
            <a:off x="285720" y="1500174"/>
            <a:ext cx="8305800" cy="5133713"/>
          </a:xfrm>
          <a:prstGeom prst="rect">
            <a:avLst/>
          </a:prstGeom>
          <a:noFill/>
          <a:ln w="9525">
            <a:noFill/>
            <a:miter lim="800000"/>
            <a:headEnd/>
            <a:tailEnd/>
          </a:ln>
        </p:spPr>
        <p:txBody>
          <a:bodyPr>
            <a:spAutoFit/>
          </a:bodyPr>
          <a:lstStyle/>
          <a:p>
            <a:pPr algn="just">
              <a:lnSpc>
                <a:spcPct val="130000"/>
              </a:lnSpc>
            </a:pPr>
            <a:r>
              <a:rPr lang="ru-RU" altLang="ru-RU" dirty="0">
                <a:solidFill>
                  <a:srgbClr val="000000"/>
                </a:solidFill>
                <a:latin typeface="Times New Roman" pitchFamily="18" charset="0"/>
                <a:cs typeface="Times New Roman" pitchFamily="18" charset="0"/>
              </a:rPr>
              <a:t> </a:t>
            </a:r>
            <a:r>
              <a:rPr lang="ru-RU" altLang="ru-RU" dirty="0" smtClean="0">
                <a:solidFill>
                  <a:srgbClr val="000000"/>
                </a:solidFill>
                <a:latin typeface="Times New Roman" pitchFamily="18" charset="0"/>
                <a:cs typeface="Times New Roman" pitchFamily="18" charset="0"/>
              </a:rPr>
              <a:t>    </a:t>
            </a:r>
            <a:r>
              <a:rPr lang="ru-RU" altLang="ru-RU" dirty="0" smtClean="0">
                <a:solidFill>
                  <a:srgbClr val="000000"/>
                </a:solidFill>
                <a:latin typeface="Arial" pitchFamily="34" charset="0"/>
                <a:cs typeface="Arial" pitchFamily="34" charset="0"/>
              </a:rPr>
              <a:t>В </a:t>
            </a:r>
            <a:r>
              <a:rPr lang="ru-RU" altLang="ru-RU" dirty="0">
                <a:solidFill>
                  <a:srgbClr val="000000"/>
                </a:solidFill>
                <a:latin typeface="Arial" pitchFamily="34" charset="0"/>
                <a:cs typeface="Arial" pitchFamily="34" charset="0"/>
              </a:rPr>
              <a:t>содержание учебного предмета входит перечень лексических тем и речевых ситуаций по названным темам, связанных со школьной жизнью и бытом детей, их играми, взаимоотношениями с окружающими.</a:t>
            </a:r>
            <a:endParaRPr lang="ru-RU" altLang="ru-RU" sz="1600" dirty="0">
              <a:latin typeface="Arial" pitchFamily="34" charset="0"/>
              <a:ea typeface="Calibri" pitchFamily="34" charset="0"/>
              <a:cs typeface="Arial" pitchFamily="34" charset="0"/>
            </a:endParaRPr>
          </a:p>
          <a:p>
            <a:pPr algn="just">
              <a:lnSpc>
                <a:spcPct val="130000"/>
              </a:lnSpc>
            </a:pPr>
            <a:r>
              <a:rPr lang="ru-RU" altLang="ru-RU" dirty="0">
                <a:solidFill>
                  <a:srgbClr val="000000"/>
                </a:solidFill>
                <a:latin typeface="Arial" pitchFamily="34" charset="0"/>
                <a:cs typeface="Arial" pitchFamily="34" charset="0"/>
              </a:rPr>
              <a:t> </a:t>
            </a:r>
            <a:r>
              <a:rPr lang="ru-RU" altLang="ru-RU" b="1" dirty="0">
                <a:latin typeface="Arial" pitchFamily="34" charset="0"/>
                <a:cs typeface="Arial" pitchFamily="34" charset="0"/>
              </a:rPr>
              <a:t>Основные виды работ: </a:t>
            </a:r>
            <a:r>
              <a:rPr lang="ru-RU" altLang="ru-RU" dirty="0">
                <a:latin typeface="Arial" pitchFamily="34" charset="0"/>
                <a:cs typeface="Arial" pitchFamily="34" charset="0"/>
              </a:rPr>
              <a:t>беседа, заучивание с голоса учителя  стихотворений, загадок, скороговорок, составление диалогов, проигрывание ситуаций, просмотр видеофильмов.</a:t>
            </a:r>
            <a:endParaRPr lang="ru-RU" altLang="ru-RU" sz="1600" dirty="0">
              <a:latin typeface="Arial" pitchFamily="34" charset="0"/>
              <a:cs typeface="Arial" pitchFamily="34" charset="0"/>
            </a:endParaRPr>
          </a:p>
          <a:p>
            <a:pPr>
              <a:lnSpc>
                <a:spcPct val="130000"/>
              </a:lnSpc>
            </a:pPr>
            <a:r>
              <a:rPr lang="ru-RU" altLang="ru-RU" dirty="0">
                <a:latin typeface="Arial" pitchFamily="34" charset="0"/>
                <a:cs typeface="Arial" pitchFamily="34" charset="0"/>
              </a:rPr>
              <a:t>Содержание программы включает четыре раздела, параллельно реализуемые в каждом классе:</a:t>
            </a:r>
          </a:p>
          <a:p>
            <a:pPr>
              <a:lnSpc>
                <a:spcPct val="130000"/>
              </a:lnSpc>
            </a:pPr>
            <a:r>
              <a:rPr lang="ru-RU" altLang="ru-RU" dirty="0" smtClean="0">
                <a:latin typeface="Arial" pitchFamily="34" charset="0"/>
                <a:cs typeface="Arial" pitchFamily="34" charset="0"/>
              </a:rPr>
              <a:t>-  </a:t>
            </a:r>
            <a:r>
              <a:rPr lang="ru-RU" altLang="ru-RU" dirty="0" err="1" smtClean="0">
                <a:latin typeface="Arial" pitchFamily="34" charset="0"/>
                <a:cs typeface="Arial" pitchFamily="34" charset="0"/>
              </a:rPr>
              <a:t>Аудирование</a:t>
            </a:r>
            <a:r>
              <a:rPr lang="ru-RU" altLang="ru-RU" dirty="0" smtClean="0">
                <a:latin typeface="Arial" pitchFamily="34" charset="0"/>
                <a:cs typeface="Arial" pitchFamily="34" charset="0"/>
              </a:rPr>
              <a:t> </a:t>
            </a:r>
            <a:r>
              <a:rPr lang="ru-RU" altLang="ru-RU" dirty="0">
                <a:latin typeface="Arial" pitchFamily="34" charset="0"/>
                <a:cs typeface="Arial" pitchFamily="34" charset="0"/>
              </a:rPr>
              <a:t>и понимание речи.</a:t>
            </a:r>
          </a:p>
          <a:p>
            <a:pPr>
              <a:lnSpc>
                <a:spcPct val="130000"/>
              </a:lnSpc>
            </a:pPr>
            <a:r>
              <a:rPr lang="ru-RU" altLang="ru-RU" dirty="0" smtClean="0">
                <a:latin typeface="Arial" pitchFamily="34" charset="0"/>
                <a:cs typeface="Arial" pitchFamily="34" charset="0"/>
              </a:rPr>
              <a:t>-  Дикция </a:t>
            </a:r>
            <a:r>
              <a:rPr lang="ru-RU" altLang="ru-RU" dirty="0">
                <a:latin typeface="Arial" pitchFamily="34" charset="0"/>
                <a:cs typeface="Arial" pitchFamily="34" charset="0"/>
              </a:rPr>
              <a:t>и выразительность речи. </a:t>
            </a:r>
          </a:p>
          <a:p>
            <a:pPr>
              <a:lnSpc>
                <a:spcPct val="130000"/>
              </a:lnSpc>
            </a:pPr>
            <a:r>
              <a:rPr lang="ru-RU" altLang="ru-RU" dirty="0" smtClean="0">
                <a:latin typeface="Arial" pitchFamily="34" charset="0"/>
                <a:cs typeface="Arial" pitchFamily="34" charset="0"/>
              </a:rPr>
              <a:t>-  Общение </a:t>
            </a:r>
            <a:r>
              <a:rPr lang="ru-RU" altLang="ru-RU" dirty="0">
                <a:latin typeface="Arial" pitchFamily="34" charset="0"/>
                <a:cs typeface="Arial" pitchFamily="34" charset="0"/>
              </a:rPr>
              <a:t>и его значение в жизни. </a:t>
            </a:r>
          </a:p>
          <a:p>
            <a:pPr>
              <a:lnSpc>
                <a:spcPct val="130000"/>
              </a:lnSpc>
            </a:pPr>
            <a:r>
              <a:rPr lang="ru-RU" altLang="ru-RU" dirty="0" smtClean="0">
                <a:latin typeface="Arial" pitchFamily="34" charset="0"/>
                <a:cs typeface="Arial" pitchFamily="34" charset="0"/>
              </a:rPr>
              <a:t>-  Организация </a:t>
            </a:r>
            <a:r>
              <a:rPr lang="ru-RU" altLang="ru-RU" dirty="0">
                <a:latin typeface="Arial" pitchFamily="34" charset="0"/>
                <a:cs typeface="Arial" pitchFamily="34" charset="0"/>
              </a:rPr>
              <a:t>речевого общения (базовые формулы речевого общения; примерные темы речевых ситуаций, алгоритм работы над речевой ситуацией</a:t>
            </a:r>
            <a:r>
              <a:rPr lang="ru-RU" altLang="ru-RU" dirty="0" smtClean="0">
                <a:latin typeface="Arial" pitchFamily="34" charset="0"/>
                <a:cs typeface="Arial" pitchFamily="34" charset="0"/>
              </a:rPr>
              <a:t>).</a:t>
            </a:r>
            <a:endParaRPr lang="ru-RU" altLang="ru-RU" sz="3200" dirty="0">
              <a:latin typeface="Arial" pitchFamily="34" charset="0"/>
              <a:cs typeface="Arial" pitchFamily="34" charset="0"/>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14282" y="1364188"/>
            <a:ext cx="8715436" cy="5493812"/>
          </a:xfrm>
          <a:prstGeom prst="rect">
            <a:avLst/>
          </a:prstGeom>
          <a:noFill/>
          <a:ln w="9525">
            <a:noFill/>
            <a:miter lim="800000"/>
            <a:headEnd/>
            <a:tailEnd/>
          </a:ln>
        </p:spPr>
        <p:txBody>
          <a:bodyPr wrap="square">
            <a:spAutoFit/>
          </a:bodyPr>
          <a:lstStyle/>
          <a:p>
            <a:pPr algn="just">
              <a:lnSpc>
                <a:spcPct val="130000"/>
              </a:lnSpc>
            </a:pPr>
            <a:r>
              <a:rPr lang="ru-RU" altLang="ru-RU" dirty="0">
                <a:latin typeface="Arial" pitchFamily="34" charset="0"/>
                <a:cs typeface="Arial" pitchFamily="34" charset="0"/>
              </a:rPr>
              <a:t>Раздел </a:t>
            </a:r>
            <a:r>
              <a:rPr lang="ru-RU" altLang="ru-RU" b="1" dirty="0">
                <a:latin typeface="Arial" pitchFamily="34" charset="0"/>
                <a:cs typeface="Arial" pitchFamily="34" charset="0"/>
              </a:rPr>
              <a:t>«</a:t>
            </a:r>
            <a:r>
              <a:rPr lang="ru-RU" altLang="ru-RU" b="1" dirty="0" err="1">
                <a:latin typeface="Arial" pitchFamily="34" charset="0"/>
                <a:cs typeface="Arial" pitchFamily="34" charset="0"/>
              </a:rPr>
              <a:t>Аудирование</a:t>
            </a:r>
            <a:r>
              <a:rPr lang="ru-RU" altLang="ru-RU" b="1" dirty="0">
                <a:latin typeface="Arial" pitchFamily="34" charset="0"/>
                <a:cs typeface="Arial" pitchFamily="34" charset="0"/>
              </a:rPr>
              <a:t> и понимание речи» </a:t>
            </a:r>
            <a:r>
              <a:rPr lang="ru-RU" altLang="ru-RU" dirty="0">
                <a:latin typeface="Arial" pitchFamily="34" charset="0"/>
                <a:cs typeface="Arial" pitchFamily="34" charset="0"/>
              </a:rPr>
              <a:t>направлен на развитие у детей способности воспринимать и понимать обращенную к ним речь. </a:t>
            </a:r>
          </a:p>
          <a:p>
            <a:pPr algn="just">
              <a:lnSpc>
                <a:spcPct val="130000"/>
              </a:lnSpc>
            </a:pPr>
            <a:r>
              <a:rPr lang="ru-RU" altLang="ru-RU" dirty="0">
                <a:latin typeface="Arial" pitchFamily="34" charset="0"/>
                <a:cs typeface="Arial" pitchFamily="34" charset="0"/>
              </a:rPr>
              <a:t>Раздел </a:t>
            </a:r>
            <a:r>
              <a:rPr lang="ru-RU" altLang="ru-RU" b="1" dirty="0">
                <a:latin typeface="Arial" pitchFamily="34" charset="0"/>
                <a:cs typeface="Arial" pitchFamily="34" charset="0"/>
              </a:rPr>
              <a:t>«Дикция и выразительность речи» </a:t>
            </a:r>
            <a:r>
              <a:rPr lang="ru-RU" altLang="ru-RU" dirty="0">
                <a:latin typeface="Arial" pitchFamily="34" charset="0"/>
                <a:cs typeface="Arial" pitchFamily="34" charset="0"/>
              </a:rPr>
              <a:t>ориентирует учителя на выработку у обучающихся четкости произносительной стороны говорения, его эмоциональной выразительности. Выбор формы и содержания упражнений определяется темой урока и задачами данного этапа в его структуре. </a:t>
            </a:r>
          </a:p>
          <a:p>
            <a:pPr algn="just">
              <a:lnSpc>
                <a:spcPct val="130000"/>
              </a:lnSpc>
            </a:pPr>
            <a:r>
              <a:rPr lang="ru-RU" altLang="ru-RU" dirty="0">
                <a:latin typeface="Arial" pitchFamily="34" charset="0"/>
                <a:cs typeface="Arial" pitchFamily="34" charset="0"/>
              </a:rPr>
              <a:t>Разделы </a:t>
            </a:r>
            <a:r>
              <a:rPr lang="ru-RU" altLang="ru-RU" b="1" dirty="0">
                <a:latin typeface="Arial" pitchFamily="34" charset="0"/>
                <a:cs typeface="Arial" pitchFamily="34" charset="0"/>
              </a:rPr>
              <a:t>«Общение и его значение в жизни» и «Организация речевого общения»</a:t>
            </a:r>
            <a:r>
              <a:rPr lang="ru-RU" altLang="ru-RU" dirty="0">
                <a:latin typeface="Arial" pitchFamily="34" charset="0"/>
                <a:cs typeface="Arial" pitchFamily="34" charset="0"/>
              </a:rPr>
              <a:t> являются ведущими с точки зрения организации работы по развитию собственно устной разговорной речи. Введение в программу раздела вызвано необходимостью элементарного осознания важности роли общения в любом человеческом коллективе. </a:t>
            </a:r>
          </a:p>
          <a:p>
            <a:pPr algn="just">
              <a:lnSpc>
                <a:spcPct val="130000"/>
              </a:lnSpc>
            </a:pPr>
            <a:r>
              <a:rPr lang="ru-RU" altLang="ru-RU" dirty="0">
                <a:latin typeface="Arial" pitchFamily="34" charset="0"/>
                <a:cs typeface="Arial" pitchFamily="34" charset="0"/>
              </a:rPr>
              <a:t>В содержание разделов включен перечень базовых формул речевого этикета, над формированием которых осуществляется работа в классе, а также примерные темы речевых ситуаций, связанных с учебной жизнью и бытом детей. </a:t>
            </a:r>
          </a:p>
        </p:txBody>
      </p:sp>
      <p:sp>
        <p:nvSpPr>
          <p:cNvPr id="3" name="Прямоугольник 1"/>
          <p:cNvSpPr>
            <a:spLocks noChangeArrowheads="1"/>
          </p:cNvSpPr>
          <p:nvPr/>
        </p:nvSpPr>
        <p:spPr bwMode="auto">
          <a:xfrm>
            <a:off x="357158" y="285728"/>
            <a:ext cx="8324880" cy="1041247"/>
          </a:xfrm>
          <a:prstGeom prst="rect">
            <a:avLst/>
          </a:prstGeom>
          <a:noFill/>
          <a:ln w="9525">
            <a:noFill/>
            <a:miter lim="800000"/>
            <a:headEnd/>
            <a:tailEnd/>
          </a:ln>
        </p:spPr>
        <p:txBody>
          <a:bodyPr wrap="square">
            <a:spAutoFit/>
          </a:bodyPr>
          <a:lstStyle/>
          <a:p>
            <a:pPr marL="457200" algn="ctr">
              <a:lnSpc>
                <a:spcPct val="115000"/>
              </a:lnSpc>
            </a:pPr>
            <a:r>
              <a:rPr lang="ru-RU" altLang="ru-RU" sz="2800" b="1" dirty="0">
                <a:solidFill>
                  <a:schemeClr val="bg1"/>
                </a:solidFill>
                <a:latin typeface="Arial" pitchFamily="34" charset="0"/>
                <a:ea typeface="Calibri" pitchFamily="34" charset="0"/>
                <a:cs typeface="Arial" pitchFamily="34" charset="0"/>
              </a:rPr>
              <a:t>Содержание учебного предмета </a:t>
            </a:r>
          </a:p>
          <a:p>
            <a:pPr marL="457200" algn="ctr">
              <a:lnSpc>
                <a:spcPct val="115000"/>
              </a:lnSpc>
            </a:pPr>
            <a:r>
              <a:rPr lang="ru-RU" altLang="ru-RU" sz="2800" b="1" dirty="0">
                <a:solidFill>
                  <a:schemeClr val="bg1"/>
                </a:solidFill>
                <a:latin typeface="Arial" pitchFamily="34" charset="0"/>
                <a:ea typeface="Calibri" pitchFamily="34" charset="0"/>
                <a:cs typeface="Arial" pitchFamily="34" charset="0"/>
              </a:rPr>
              <a:t>«Речевая практика»</a:t>
            </a:r>
            <a:endParaRPr lang="ru-RU" altLang="ru-RU" sz="2800" dirty="0">
              <a:solidFill>
                <a:schemeClr val="bg1"/>
              </a:solidFill>
              <a:latin typeface="Arial" pitchFamily="34" charset="0"/>
              <a:ea typeface="Calibri" pitchFamily="34" charset="0"/>
              <a:cs typeface="Arial" pitchFamily="34" charset="0"/>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214282" y="1214422"/>
            <a:ext cx="8715436" cy="5509200"/>
          </a:xfrm>
          <a:prstGeom prst="rect">
            <a:avLst/>
          </a:prstGeom>
          <a:noFill/>
          <a:ln w="9525">
            <a:noFill/>
            <a:miter lim="800000"/>
            <a:headEnd/>
            <a:tailEnd/>
          </a:ln>
        </p:spPr>
        <p:txBody>
          <a:bodyPr wrap="square">
            <a:spAutoFit/>
          </a:bodyPr>
          <a:lstStyle/>
          <a:p>
            <a:pPr marL="342900" indent="-342900" algn="just"/>
            <a:r>
              <a:rPr lang="ru-RU" altLang="ru-RU" sz="1600" b="1" dirty="0">
                <a:latin typeface="Arial" pitchFamily="34" charset="0"/>
                <a:cs typeface="Arial" pitchFamily="34" charset="0"/>
              </a:rPr>
              <a:t>Примерные темы речевых ситуаций</a:t>
            </a:r>
          </a:p>
          <a:p>
            <a:pPr marL="342900" indent="-342900" algn="just"/>
            <a:r>
              <a:rPr lang="ru-RU" altLang="ru-RU" sz="1600" dirty="0">
                <a:latin typeface="Arial" pitchFamily="34" charset="0"/>
                <a:cs typeface="Arial" pitchFamily="34" charset="0"/>
              </a:rPr>
              <a:t>«Я дома» (общение с близкими людьми, приём гостей). </a:t>
            </a:r>
          </a:p>
          <a:p>
            <a:pPr marL="342900" indent="-342900" algn="just"/>
            <a:r>
              <a:rPr lang="ru-RU" altLang="ru-RU" sz="1600" dirty="0">
                <a:latin typeface="Arial" pitchFamily="34" charset="0"/>
                <a:cs typeface="Arial" pitchFamily="34" charset="0"/>
              </a:rPr>
              <a:t>«Я и мои товарищи» (игры и общение со сверстниками, общение в школе, в секции, в творческой студии). </a:t>
            </a:r>
          </a:p>
          <a:p>
            <a:pPr marL="342900" indent="-342900" algn="just"/>
            <a:r>
              <a:rPr lang="ru-RU" altLang="ru-RU" sz="1600" dirty="0">
                <a:latin typeface="Arial" pitchFamily="34" charset="0"/>
                <a:cs typeface="Arial" pitchFamily="34" charset="0"/>
              </a:rPr>
              <a:t>«Я за порогом дома» (покупка, поездка в транспорте, обращение за помощью (в том числе в экстренной ситуации), поведение в общественных местах (кино, кафе и др.). </a:t>
            </a:r>
          </a:p>
          <a:p>
            <a:pPr marL="342900" indent="-342900" algn="just"/>
            <a:r>
              <a:rPr lang="ru-RU" altLang="ru-RU" sz="1600" dirty="0">
                <a:latin typeface="Arial" pitchFamily="34" charset="0"/>
                <a:cs typeface="Arial" pitchFamily="34" charset="0"/>
              </a:rPr>
              <a:t>«Я в мире природы» (общение с животными, поведение в парке, в лесу).</a:t>
            </a:r>
            <a:endParaRPr lang="ru-RU" altLang="ru-RU" sz="1600" dirty="0">
              <a:latin typeface="Arial" pitchFamily="34" charset="0"/>
              <a:ea typeface="Calibri" pitchFamily="34" charset="0"/>
              <a:cs typeface="Arial" pitchFamily="34" charset="0"/>
            </a:endParaRPr>
          </a:p>
          <a:p>
            <a:pPr marL="342900" indent="-342900" algn="just"/>
            <a:r>
              <a:rPr lang="ru-RU" altLang="ru-RU" sz="1600" dirty="0" smtClean="0">
                <a:latin typeface="Arial" pitchFamily="34" charset="0"/>
                <a:cs typeface="Arial" pitchFamily="34" charset="0"/>
              </a:rPr>
              <a:t>Темы </a:t>
            </a:r>
            <a:r>
              <a:rPr lang="ru-RU" altLang="ru-RU" sz="1600" dirty="0">
                <a:latin typeface="Arial" pitchFamily="34" charset="0"/>
                <a:cs typeface="Arial" pitchFamily="34" charset="0"/>
              </a:rPr>
              <a:t>речевых ситуаций формулируются исходя из уровня развития коммуникативных </a:t>
            </a:r>
            <a:r>
              <a:rPr lang="ru-RU" altLang="ru-RU" sz="1600" dirty="0" smtClean="0">
                <a:latin typeface="Arial" pitchFamily="34" charset="0"/>
                <a:cs typeface="Arial" pitchFamily="34" charset="0"/>
              </a:rPr>
              <a:t>и</a:t>
            </a:r>
          </a:p>
          <a:p>
            <a:pPr marL="342900" indent="-342900" algn="just"/>
            <a:r>
              <a:rPr lang="ru-RU" altLang="ru-RU" sz="1600" dirty="0" smtClean="0">
                <a:latin typeface="Arial" pitchFamily="34" charset="0"/>
                <a:cs typeface="Arial" pitchFamily="34" charset="0"/>
              </a:rPr>
              <a:t>речевых </a:t>
            </a:r>
            <a:r>
              <a:rPr lang="ru-RU" altLang="ru-RU" sz="1600" dirty="0">
                <a:latin typeface="Arial" pitchFamily="34" charset="0"/>
                <a:cs typeface="Arial" pitchFamily="34" charset="0"/>
              </a:rPr>
              <a:t>умений обучающихся и социальной ситуации их жизни. Например, в </a:t>
            </a:r>
            <a:r>
              <a:rPr lang="ru-RU" altLang="ru-RU" sz="1600" dirty="0" smtClean="0">
                <a:latin typeface="Arial" pitchFamily="34" charset="0"/>
                <a:cs typeface="Arial" pitchFamily="34" charset="0"/>
              </a:rPr>
              <a:t>рамках</a:t>
            </a:r>
          </a:p>
          <a:p>
            <a:pPr marL="342900" indent="-342900" algn="just"/>
            <a:r>
              <a:rPr lang="ru-RU" altLang="ru-RU" sz="1600" dirty="0" smtClean="0">
                <a:latin typeface="Arial" pitchFamily="34" charset="0"/>
                <a:cs typeface="Arial" pitchFamily="34" charset="0"/>
              </a:rPr>
              <a:t>лексической </a:t>
            </a:r>
            <a:r>
              <a:rPr lang="ru-RU" altLang="ru-RU" sz="1600" dirty="0">
                <a:latin typeface="Arial" pitchFamily="34" charset="0"/>
                <a:cs typeface="Arial" pitchFamily="34" charset="0"/>
              </a:rPr>
              <a:t>темы </a:t>
            </a:r>
            <a:r>
              <a:rPr lang="ru-RU" altLang="ru-RU" sz="1600" b="1" dirty="0">
                <a:latin typeface="Arial" pitchFamily="34" charset="0"/>
                <a:cs typeface="Arial" pitchFamily="34" charset="0"/>
              </a:rPr>
              <a:t>«Я за порогом дома» </a:t>
            </a:r>
            <a:r>
              <a:rPr lang="ru-RU" altLang="ru-RU" sz="1600" dirty="0">
                <a:latin typeface="Arial" pitchFamily="34" charset="0"/>
                <a:cs typeface="Arial" pitchFamily="34" charset="0"/>
              </a:rPr>
              <a:t>для отработки этикетных форм знакомства </a:t>
            </a:r>
            <a:r>
              <a:rPr lang="ru-RU" altLang="ru-RU" sz="1600" dirty="0" smtClean="0">
                <a:latin typeface="Arial" pitchFamily="34" charset="0"/>
                <a:cs typeface="Arial" pitchFamily="34" charset="0"/>
              </a:rPr>
              <a:t>на</a:t>
            </a:r>
          </a:p>
          <a:p>
            <a:pPr marL="342900" indent="-342900" algn="just"/>
            <a:r>
              <a:rPr lang="ru-RU" altLang="ru-RU" sz="1600" dirty="0" smtClean="0">
                <a:latin typeface="Arial" pitchFamily="34" charset="0"/>
                <a:cs typeface="Arial" pitchFamily="34" charset="0"/>
              </a:rPr>
              <a:t>уроках </a:t>
            </a:r>
            <a:r>
              <a:rPr lang="ru-RU" altLang="ru-RU" sz="1600" dirty="0">
                <a:latin typeface="Arial" pitchFamily="34" charset="0"/>
                <a:cs typeface="Arial" pitchFamily="34" charset="0"/>
              </a:rPr>
              <a:t>могут быть организованы </a:t>
            </a:r>
          </a:p>
          <a:p>
            <a:pPr marL="342900" indent="-342900" algn="just"/>
            <a:r>
              <a:rPr lang="ru-RU" altLang="ru-RU" sz="1600" dirty="0">
                <a:latin typeface="Arial" pitchFamily="34" charset="0"/>
                <a:cs typeface="Arial" pitchFamily="34" charset="0"/>
              </a:rPr>
              <a:t>речевые ситуации «Давайте познакомимся!», «Знакомство во дворе», «Знакомство </a:t>
            </a:r>
            <a:r>
              <a:rPr lang="ru-RU" altLang="ru-RU" sz="1600" dirty="0" smtClean="0">
                <a:latin typeface="Arial" pitchFamily="34" charset="0"/>
                <a:cs typeface="Arial" pitchFamily="34" charset="0"/>
              </a:rPr>
              <a:t>в</a:t>
            </a:r>
          </a:p>
          <a:p>
            <a:pPr marL="342900" indent="-342900" algn="just"/>
            <a:r>
              <a:rPr lang="ru-RU" altLang="ru-RU" sz="1600" dirty="0" smtClean="0">
                <a:latin typeface="Arial" pitchFamily="34" charset="0"/>
                <a:cs typeface="Arial" pitchFamily="34" charset="0"/>
              </a:rPr>
              <a:t>гостях</a:t>
            </a:r>
            <a:r>
              <a:rPr lang="ru-RU" altLang="ru-RU" sz="1600" dirty="0">
                <a:latin typeface="Arial" pitchFamily="34" charset="0"/>
                <a:cs typeface="Arial" pitchFamily="34" charset="0"/>
              </a:rPr>
              <a:t>».</a:t>
            </a:r>
          </a:p>
          <a:p>
            <a:pPr marL="342900" indent="-342900" algn="just"/>
            <a:r>
              <a:rPr lang="ru-RU" altLang="ru-RU" sz="1600" b="1" dirty="0">
                <a:latin typeface="Arial" pitchFamily="34" charset="0"/>
                <a:cs typeface="Arial" pitchFamily="34" charset="0"/>
              </a:rPr>
              <a:t>Алгоритм работы над темой речевой ситуации</a:t>
            </a:r>
          </a:p>
          <a:p>
            <a:pPr marL="342900" indent="-342900" algn="just"/>
            <a:r>
              <a:rPr lang="ru-RU" altLang="ru-RU" sz="1600" dirty="0">
                <a:latin typeface="Arial" pitchFamily="34" charset="0"/>
                <a:cs typeface="Arial" pitchFamily="34" charset="0"/>
              </a:rPr>
              <a:t>Выявление и расширение представлений по теме речевой ситуации. </a:t>
            </a:r>
            <a:r>
              <a:rPr lang="ru-RU" altLang="ru-RU" sz="1600" dirty="0" smtClean="0">
                <a:latin typeface="Arial" pitchFamily="34" charset="0"/>
                <a:cs typeface="Arial" pitchFamily="34" charset="0"/>
              </a:rPr>
              <a:t>Актуализация,</a:t>
            </a:r>
          </a:p>
          <a:p>
            <a:pPr marL="342900" indent="-342900" algn="just"/>
            <a:r>
              <a:rPr lang="ru-RU" altLang="ru-RU" sz="1600" dirty="0" smtClean="0">
                <a:latin typeface="Arial" pitchFamily="34" charset="0"/>
                <a:cs typeface="Arial" pitchFamily="34" charset="0"/>
              </a:rPr>
              <a:t>уточнение </a:t>
            </a:r>
            <a:r>
              <a:rPr lang="ru-RU" altLang="ru-RU" sz="1600" dirty="0">
                <a:latin typeface="Arial" pitchFamily="34" charset="0"/>
                <a:cs typeface="Arial" pitchFamily="34" charset="0"/>
              </a:rPr>
              <a:t>и расширение словарного запаса о теме ситуации. Составление </a:t>
            </a:r>
            <a:r>
              <a:rPr lang="ru-RU" altLang="ru-RU" sz="1600" dirty="0" smtClean="0">
                <a:latin typeface="Arial" pitchFamily="34" charset="0"/>
                <a:cs typeface="Arial" pitchFamily="34" charset="0"/>
              </a:rPr>
              <a:t>предложений</a:t>
            </a:r>
          </a:p>
          <a:p>
            <a:pPr marL="342900" indent="-342900" algn="just"/>
            <a:r>
              <a:rPr lang="ru-RU" altLang="ru-RU" sz="1600" dirty="0" smtClean="0">
                <a:latin typeface="Arial" pitchFamily="34" charset="0"/>
                <a:cs typeface="Arial" pitchFamily="34" charset="0"/>
              </a:rPr>
              <a:t>по </a:t>
            </a:r>
            <a:r>
              <a:rPr lang="ru-RU" altLang="ru-RU" sz="1600" dirty="0">
                <a:latin typeface="Arial" pitchFamily="34" charset="0"/>
                <a:cs typeface="Arial" pitchFamily="34" charset="0"/>
              </a:rPr>
              <a:t>теме ситуации. </a:t>
            </a:r>
          </a:p>
          <a:p>
            <a:pPr marL="342900" indent="-342900" algn="just"/>
            <a:r>
              <a:rPr lang="ru-RU" altLang="ru-RU" sz="1600" dirty="0">
                <a:latin typeface="Arial" pitchFamily="34" charset="0"/>
                <a:cs typeface="Arial" pitchFamily="34" charset="0"/>
              </a:rPr>
              <a:t>Конструирование диалогов, участие в диалогах по теме ситуации. </a:t>
            </a:r>
          </a:p>
          <a:p>
            <a:pPr marL="342900" indent="-342900" algn="just"/>
            <a:r>
              <a:rPr lang="ru-RU" altLang="ru-RU" sz="1600" dirty="0">
                <a:latin typeface="Arial" pitchFamily="34" charset="0"/>
                <a:cs typeface="Arial" pitchFamily="34" charset="0"/>
              </a:rPr>
              <a:t>Моделирование речевой ситуации. </a:t>
            </a:r>
          </a:p>
          <a:p>
            <a:pPr marL="342900" indent="-342900" algn="just"/>
            <a:r>
              <a:rPr lang="ru-RU" altLang="ru-RU" sz="1600" dirty="0">
                <a:latin typeface="Arial" pitchFamily="34" charset="0"/>
                <a:cs typeface="Arial" pitchFamily="34" charset="0"/>
              </a:rPr>
              <a:t>Составление устного текста (диалогического или несложного монологического) по </a:t>
            </a:r>
            <a:r>
              <a:rPr lang="ru-RU" altLang="ru-RU" sz="1600" dirty="0" smtClean="0">
                <a:latin typeface="Arial" pitchFamily="34" charset="0"/>
                <a:cs typeface="Arial" pitchFamily="34" charset="0"/>
              </a:rPr>
              <a:t>теме</a:t>
            </a:r>
          </a:p>
          <a:p>
            <a:pPr marL="342900" indent="-342900" algn="just"/>
            <a:r>
              <a:rPr lang="ru-RU" altLang="ru-RU" sz="1600" dirty="0" smtClean="0">
                <a:latin typeface="Arial" pitchFamily="34" charset="0"/>
                <a:cs typeface="Arial" pitchFamily="34" charset="0"/>
              </a:rPr>
              <a:t>ситуации</a:t>
            </a:r>
            <a:r>
              <a:rPr lang="ru-RU" altLang="ru-RU" sz="1600" dirty="0">
                <a:latin typeface="Arial" pitchFamily="34" charset="0"/>
                <a:cs typeface="Arial" pitchFamily="34" charset="0"/>
              </a:rPr>
              <a:t>.</a:t>
            </a:r>
          </a:p>
          <a:p>
            <a:pPr marL="342900" indent="-342900"/>
            <a:endParaRPr lang="ru-RU" altLang="ru-RU" sz="1600" b="1" dirty="0">
              <a:latin typeface="Arial" pitchFamily="34" charset="0"/>
              <a:cs typeface="Arial" pitchFamily="34" charset="0"/>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Прямоугольник 4"/>
          <p:cNvSpPr/>
          <p:nvPr/>
        </p:nvSpPr>
        <p:spPr>
          <a:xfrm>
            <a:off x="285720" y="142852"/>
            <a:ext cx="8572560" cy="905633"/>
          </a:xfrm>
          <a:prstGeom prst="rect">
            <a:avLst/>
          </a:prstGeom>
        </p:spPr>
        <p:txBody>
          <a:bodyPr wrap="square">
            <a:spAutoFit/>
          </a:bodyPr>
          <a:lstStyle/>
          <a:p>
            <a:pPr marL="457200" algn="ctr">
              <a:lnSpc>
                <a:spcPct val="115000"/>
              </a:lnSpc>
            </a:pPr>
            <a:r>
              <a:rPr lang="ru-RU" altLang="ru-RU" sz="2400" b="1" dirty="0" smtClean="0">
                <a:solidFill>
                  <a:schemeClr val="bg1"/>
                </a:solidFill>
                <a:latin typeface="Arial" pitchFamily="34" charset="0"/>
                <a:ea typeface="Calibri" pitchFamily="34" charset="0"/>
                <a:cs typeface="Arial" pitchFamily="34" charset="0"/>
              </a:rPr>
              <a:t>Содержание учебного предмета </a:t>
            </a:r>
          </a:p>
          <a:p>
            <a:pPr marL="457200" algn="ctr">
              <a:lnSpc>
                <a:spcPct val="115000"/>
              </a:lnSpc>
            </a:pPr>
            <a:r>
              <a:rPr lang="ru-RU" altLang="ru-RU" sz="2400" b="1" dirty="0" smtClean="0">
                <a:solidFill>
                  <a:schemeClr val="bg1"/>
                </a:solidFill>
                <a:latin typeface="Arial" pitchFamily="34" charset="0"/>
                <a:ea typeface="Calibri" pitchFamily="34" charset="0"/>
                <a:cs typeface="Arial" pitchFamily="34" charset="0"/>
              </a:rPr>
              <a:t>«Речевая практика»</a:t>
            </a:r>
            <a:endParaRPr lang="ru-RU" altLang="ru-RU" sz="2400" dirty="0">
              <a:solidFill>
                <a:schemeClr val="bg1"/>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214282" y="1643050"/>
            <a:ext cx="8715436" cy="4524315"/>
          </a:xfrm>
          <a:prstGeom prst="rect">
            <a:avLst/>
          </a:prstGeom>
          <a:noFill/>
          <a:ln w="9525">
            <a:noFill/>
            <a:miter lim="800000"/>
            <a:headEnd/>
            <a:tailEnd/>
          </a:ln>
        </p:spPr>
        <p:txBody>
          <a:bodyPr wrap="square">
            <a:spAutoFit/>
          </a:bodyPr>
          <a:lstStyle/>
          <a:p>
            <a:pPr algn="just">
              <a:lnSpc>
                <a:spcPct val="150000"/>
              </a:lnSpc>
            </a:pPr>
            <a:r>
              <a:rPr lang="ru-RU" altLang="ru-RU" dirty="0" smtClean="0">
                <a:latin typeface="Arial" pitchFamily="34" charset="0"/>
                <a:cs typeface="Arial" pitchFamily="34" charset="0"/>
              </a:rPr>
              <a:t>    В </a:t>
            </a:r>
            <a:r>
              <a:rPr lang="ru-RU" altLang="ru-RU" dirty="0">
                <a:latin typeface="Arial" pitchFamily="34" charset="0"/>
                <a:cs typeface="Arial" pitchFamily="34" charset="0"/>
              </a:rPr>
              <a:t>процессе реализации программы курса, в ситуациях речевого общения, обучающиеся овладевают и культурой общения, этикетными нормами. Желательно, чтобы за четыре года, отведённые на данный предмет, у детей с интеллектуальными нарушениями появилась относительно сформированная привычка пользоваться этикетным словарём, сохранять позу внимания в процессе разговора, адекватно реагировать на реплики собеседника. </a:t>
            </a:r>
          </a:p>
          <a:p>
            <a:pPr algn="just">
              <a:lnSpc>
                <a:spcPct val="150000"/>
              </a:lnSpc>
            </a:pPr>
            <a:r>
              <a:rPr lang="ru-RU" altLang="ru-RU" dirty="0">
                <a:latin typeface="Arial" pitchFamily="34" charset="0"/>
                <a:cs typeface="Arial" pitchFamily="34" charset="0"/>
              </a:rPr>
              <a:t> </a:t>
            </a:r>
            <a:r>
              <a:rPr lang="ru-RU" altLang="ru-RU" dirty="0" smtClean="0">
                <a:latin typeface="Arial" pitchFamily="34" charset="0"/>
                <a:cs typeface="Arial" pitchFamily="34" charset="0"/>
              </a:rPr>
              <a:t>   А </a:t>
            </a:r>
            <a:r>
              <a:rPr lang="ru-RU" altLang="ru-RU" dirty="0">
                <a:latin typeface="Arial" pitchFamily="34" charset="0"/>
                <a:cs typeface="Arial" pitchFamily="34" charset="0"/>
              </a:rPr>
              <a:t>направленность уроков речевой практики на формирование коммуникативных умений помогает детям стать более общительными, а главное — более уверенными и адекватными в ситуациях общения со сверстниками и взрослыми.</a:t>
            </a:r>
          </a:p>
          <a:p>
            <a:pPr algn="just"/>
            <a:endParaRPr lang="ru-RU" altLang="ru-RU" dirty="0">
              <a:latin typeface="Arial" pitchFamily="34" charset="0"/>
              <a:cs typeface="Arial" pitchFamily="34" charset="0"/>
            </a:endParaRPr>
          </a:p>
        </p:txBody>
      </p:sp>
      <p:sp>
        <p:nvSpPr>
          <p:cNvPr id="4" name="Прямоугольник 1"/>
          <p:cNvSpPr>
            <a:spLocks noChangeArrowheads="1"/>
          </p:cNvSpPr>
          <p:nvPr/>
        </p:nvSpPr>
        <p:spPr bwMode="auto">
          <a:xfrm>
            <a:off x="357158" y="285728"/>
            <a:ext cx="8324880" cy="905633"/>
          </a:xfrm>
          <a:prstGeom prst="rect">
            <a:avLst/>
          </a:prstGeom>
          <a:noFill/>
          <a:ln w="9525">
            <a:noFill/>
            <a:miter lim="800000"/>
            <a:headEnd/>
            <a:tailEnd/>
          </a:ln>
        </p:spPr>
        <p:txBody>
          <a:bodyPr wrap="square">
            <a:spAutoFit/>
          </a:bodyPr>
          <a:lstStyle/>
          <a:p>
            <a:pPr marL="457200" algn="ctr">
              <a:lnSpc>
                <a:spcPct val="115000"/>
              </a:lnSpc>
            </a:pPr>
            <a:r>
              <a:rPr lang="ru-RU" altLang="ru-RU" sz="2400" b="1" dirty="0">
                <a:solidFill>
                  <a:schemeClr val="bg1"/>
                </a:solidFill>
                <a:latin typeface="Arial" pitchFamily="34" charset="0"/>
                <a:ea typeface="Calibri" pitchFamily="34" charset="0"/>
                <a:cs typeface="Arial" pitchFamily="34" charset="0"/>
              </a:rPr>
              <a:t>Содержание учебного предмета </a:t>
            </a:r>
          </a:p>
          <a:p>
            <a:pPr marL="457200" algn="ctr">
              <a:lnSpc>
                <a:spcPct val="115000"/>
              </a:lnSpc>
            </a:pPr>
            <a:r>
              <a:rPr lang="ru-RU" altLang="ru-RU" sz="2400" b="1" dirty="0">
                <a:solidFill>
                  <a:schemeClr val="bg1"/>
                </a:solidFill>
                <a:latin typeface="Arial" pitchFamily="34" charset="0"/>
                <a:ea typeface="Calibri" pitchFamily="34" charset="0"/>
                <a:cs typeface="Arial" pitchFamily="34" charset="0"/>
              </a:rPr>
              <a:t>«Речевая практика»</a:t>
            </a:r>
            <a:endParaRPr lang="ru-RU" altLang="ru-RU" sz="2400" dirty="0">
              <a:solidFill>
                <a:schemeClr val="bg1"/>
              </a:solidFill>
              <a:latin typeface="Arial" pitchFamily="34" charset="0"/>
              <a:ea typeface="Calibri" pitchFamily="34" charset="0"/>
              <a:cs typeface="Arial" pitchFamily="34" charset="0"/>
            </a:endParaRPr>
          </a:p>
        </p:txBody>
      </p:sp>
      <p:sp>
        <p:nvSpPr>
          <p:cNvPr id="6" name="Прямоугольник 5"/>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857224" y="285728"/>
            <a:ext cx="7505728" cy="523220"/>
          </a:xfrm>
          <a:prstGeom prst="rect">
            <a:avLst/>
          </a:prstGeom>
          <a:noFill/>
          <a:ln w="9525">
            <a:noFill/>
            <a:miter lim="800000"/>
            <a:headEnd/>
            <a:tailEnd/>
          </a:ln>
        </p:spPr>
        <p:txBody>
          <a:bodyPr wrap="square">
            <a:spAutoFit/>
          </a:bodyPr>
          <a:lstStyle/>
          <a:p>
            <a:pPr algn="ctr"/>
            <a:r>
              <a:rPr lang="ru-RU" altLang="ru-RU" sz="2800" b="1" dirty="0">
                <a:solidFill>
                  <a:schemeClr val="bg1"/>
                </a:solidFill>
              </a:rPr>
              <a:t>Тематическое поурочное планирование</a:t>
            </a:r>
          </a:p>
        </p:txBody>
      </p:sp>
      <p:graphicFrame>
        <p:nvGraphicFramePr>
          <p:cNvPr id="4" name="Таблица 3">
            <a:extLst>
              <a:ext uri="{FF2B5EF4-FFF2-40B4-BE49-F238E27FC236}">
                <a16:creationId xmlns:a16="http://schemas.microsoft.com/office/drawing/2014/main" xmlns="" id="{7AC93ABA-BFA3-564F-ACEA-2FF2DAA056C7}"/>
              </a:ext>
            </a:extLst>
          </p:cNvPr>
          <p:cNvGraphicFramePr>
            <a:graphicFrameLocks noGrp="1"/>
          </p:cNvGraphicFramePr>
          <p:nvPr/>
        </p:nvGraphicFramePr>
        <p:xfrm>
          <a:off x="214282" y="857232"/>
          <a:ext cx="8715436" cy="5486400"/>
        </p:xfrm>
        <a:graphic>
          <a:graphicData uri="http://schemas.openxmlformats.org/drawingml/2006/table">
            <a:tbl>
              <a:tblPr/>
              <a:tblGrid>
                <a:gridCol w="633849">
                  <a:extLst>
                    <a:ext uri="{9D8B030D-6E8A-4147-A177-3AD203B41FA5}">
                      <a16:colId xmlns:a16="http://schemas.microsoft.com/office/drawing/2014/main" xmlns="" val="3979353915"/>
                    </a:ext>
                  </a:extLst>
                </a:gridCol>
                <a:gridCol w="1426162">
                  <a:extLst>
                    <a:ext uri="{9D8B030D-6E8A-4147-A177-3AD203B41FA5}">
                      <a16:colId xmlns:a16="http://schemas.microsoft.com/office/drawing/2014/main" xmlns="" val="997194178"/>
                    </a:ext>
                  </a:extLst>
                </a:gridCol>
                <a:gridCol w="1861934">
                  <a:extLst>
                    <a:ext uri="{9D8B030D-6E8A-4147-A177-3AD203B41FA5}">
                      <a16:colId xmlns:a16="http://schemas.microsoft.com/office/drawing/2014/main" xmlns="" val="4096724185"/>
                    </a:ext>
                  </a:extLst>
                </a:gridCol>
                <a:gridCol w="1703473">
                  <a:extLst>
                    <a:ext uri="{9D8B030D-6E8A-4147-A177-3AD203B41FA5}">
                      <a16:colId xmlns:a16="http://schemas.microsoft.com/office/drawing/2014/main" xmlns="" val="1762550072"/>
                    </a:ext>
                  </a:extLst>
                </a:gridCol>
                <a:gridCol w="1584624">
                  <a:extLst>
                    <a:ext uri="{9D8B030D-6E8A-4147-A177-3AD203B41FA5}">
                      <a16:colId xmlns:a16="http://schemas.microsoft.com/office/drawing/2014/main" xmlns="" val="1494843952"/>
                    </a:ext>
                  </a:extLst>
                </a:gridCol>
                <a:gridCol w="1505394">
                  <a:extLst>
                    <a:ext uri="{9D8B030D-6E8A-4147-A177-3AD203B41FA5}">
                      <a16:colId xmlns:a16="http://schemas.microsoft.com/office/drawing/2014/main" xmlns="" val="4294140476"/>
                    </a:ext>
                  </a:extLst>
                </a:gridCol>
              </a:tblGrid>
              <a:tr h="69272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урока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Тема урока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Решаемые на уроке проблемы и задачи</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Формируемые предметные знания и умения</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Формируемые личностные и метапредметные БУД</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Виды деятельности учащихся</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73728339"/>
                  </a:ext>
                </a:extLst>
              </a:tr>
              <a:tr h="6858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kern="1200" cap="none" normalizeH="0" baseline="0">
                          <a:ln>
                            <a:noFill/>
                          </a:ln>
                          <a:solidFill>
                            <a:schemeClr val="tx1"/>
                          </a:solidFill>
                          <a:effectLst/>
                          <a:latin typeface="Arial" pitchFamily="34" charset="0"/>
                          <a:ea typeface="+mn-ea"/>
                          <a:cs typeface="Arial" pitchFamily="34" charset="0"/>
                        </a:rPr>
                        <a:t>1</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kern="1200" cap="none" normalizeH="0" baseline="0" dirty="0">
                          <a:ln>
                            <a:noFill/>
                          </a:ln>
                          <a:solidFill>
                            <a:schemeClr val="tx1"/>
                          </a:solidFill>
                          <a:effectLst/>
                          <a:latin typeface="Arial" pitchFamily="34" charset="0"/>
                          <a:ea typeface="+mn-ea"/>
                          <a:cs typeface="Arial" pitchFamily="34" charset="0"/>
                        </a:rPr>
                        <a:t>Школьная жизнь</a:t>
                      </a: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Моя школа.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Учить задавать вопросы и отвечать с опорой на иллюстрации и соблюдением нужной интонации.</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Учебная и игровая зоны.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Лестница, перила.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Правила поведения в школе.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моделировать ситуацию с помощью учителя.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отгадывать загадки.</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Составление рассказа о школе.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Повторение правил поведения на уроке и перемене.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extLst>
                  <a:ext uri="{0D108BD9-81ED-4DB2-BD59-A6C34878D82A}">
                    <a16:rowId xmlns:a16="http://schemas.microsoft.com/office/drawing/2014/main" xmlns="" val="1146474220"/>
                  </a:ext>
                </a:extLst>
              </a:tr>
              <a:tr h="6858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2</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Я и мои друзья</a:t>
                      </a:r>
                      <a:r>
                        <a:rPr kumimoji="0" lang="ru-RU" altLang="ru-RU" sz="14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a:ln>
                            <a:noFill/>
                          </a:ln>
                          <a:solidFill>
                            <a:schemeClr val="tx1"/>
                          </a:solidFill>
                          <a:effectLst/>
                          <a:latin typeface="Arial" pitchFamily="34" charset="0"/>
                          <a:cs typeface="Arial" pitchFamily="34" charset="0"/>
                        </a:rPr>
                        <a:t>Дружба в классе.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chemeClr val="tx1"/>
                        </a:solidFill>
                        <a:effectLst/>
                        <a:latin typeface="Arial" pitchFamily="34" charset="0"/>
                        <a:cs typeface="Arial" pitchFamily="34" charset="0"/>
                      </a:endParaRP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Arial" pitchFamily="34" charset="0"/>
                          <a:cs typeface="Arial" pitchFamily="34" charset="0"/>
                        </a:rPr>
                        <a:t>Формировать представления о поведении в ситуации знакомства, игры. Формировать речевые высказывания при взаимодействии с друг другом. Учить совместным играм с друг другом.</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Arial" pitchFamily="34" charset="0"/>
                          <a:cs typeface="Arial" pitchFamily="34" charset="0"/>
                        </a:rPr>
                        <a:t>Слова приветствия, приветливое выражение лица.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Arial" pitchFamily="34" charset="0"/>
                          <a:cs typeface="Arial" pitchFamily="34" charset="0"/>
                        </a:rPr>
                        <a:t>Фразы: «Давай дружить», «Давай поиграем»</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solidFill>
                        <a:effectLst/>
                        <a:latin typeface="Arial" pitchFamily="34" charset="0"/>
                        <a:cs typeface="Arial" pitchFamily="34" charset="0"/>
                      </a:endParaRP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Arial" pitchFamily="34" charset="0"/>
                          <a:cs typeface="Arial" pitchFamily="34" charset="0"/>
                        </a:rPr>
                        <a:t>Осознание себя как ученика, друга, одноклассника, партнёра по играм.</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Прослушивание сказки. Беседа. разучивание считалок. Ролевая игра на взаимодействие.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a:ln>
                            <a:noFill/>
                          </a:ln>
                          <a:solidFill>
                            <a:schemeClr val="tx1"/>
                          </a:solidFill>
                          <a:effectLst/>
                          <a:latin typeface="Arial" pitchFamily="34" charset="0"/>
                          <a:ea typeface="+mn-ea"/>
                          <a:cs typeface="Arial" pitchFamily="34" charset="0"/>
                        </a:rPr>
                        <a:t>Проигрывание диалогов между детьми с использованием соответствующей мимики, силы голоса, жестов. </a:t>
                      </a:r>
                      <a:endPar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endParaRP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40649029"/>
                  </a:ext>
                </a:extLst>
              </a:tr>
              <a:tr h="50292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3</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Я за порогом дома.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a:ln>
                            <a:noFill/>
                          </a:ln>
                          <a:solidFill>
                            <a:schemeClr val="tx1"/>
                          </a:solidFill>
                          <a:effectLst/>
                          <a:latin typeface="Arial" pitchFamily="34" charset="0"/>
                          <a:cs typeface="Arial" pitchFamily="34" charset="0"/>
                        </a:rPr>
                        <a:t>Правила дорожной безопасности</a:t>
                      </a:r>
                      <a:r>
                        <a:rPr kumimoji="0" lang="ru-RU" altLang="ru-RU" sz="1200" b="1" i="0" u="none" strike="noStrike" cap="none" normalizeH="0" baseline="0" dirty="0">
                          <a:ln>
                            <a:noFill/>
                          </a:ln>
                          <a:solidFill>
                            <a:schemeClr val="tx1"/>
                          </a:solidFill>
                          <a:effectLst/>
                          <a:latin typeface="Arial" pitchFamily="34" charset="0"/>
                          <a:cs typeface="Arial" pitchFamily="34" charset="0"/>
                        </a:rPr>
                        <a:t>.</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Формировать умение правильной ориентировки </a:t>
                      </a:r>
                      <a:r>
                        <a:rPr kumimoji="0" lang="ru-RU" altLang="ru-RU" sz="1200" b="0" i="0" u="none" strike="noStrike" cap="none" normalizeH="0" baseline="0" dirty="0">
                          <a:ln>
                            <a:noFill/>
                          </a:ln>
                          <a:solidFill>
                            <a:schemeClr val="tx1"/>
                          </a:solidFill>
                          <a:effectLst/>
                          <a:latin typeface="Arial" pitchFamily="34" charset="0"/>
                          <a:cs typeface="Arial" pitchFamily="34" charset="0"/>
                        </a:rPr>
                        <a:t>в различных дорожных ситуациях. Учить составлять короткий рассказ по картинке.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Пешеходный переход, светофор, дорога, безопасный переход улицы.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Правила поведения на дороге.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соблюдать правила безопасного поведения на дороге.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Загадки о транспорте. Ролевая игра. Просмотр видеофильма. Составление короткого рассказа.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extLst>
                  <a:ext uri="{0D108BD9-81ED-4DB2-BD59-A6C34878D82A}">
                    <a16:rowId xmlns:a16="http://schemas.microsoft.com/office/drawing/2014/main" xmlns="" val="2966860786"/>
                  </a:ext>
                </a:extLst>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5390511-D981-2F44-9B69-E26BCBEB000E}"/>
              </a:ext>
            </a:extLst>
          </p:cNvPr>
          <p:cNvGraphicFramePr>
            <a:graphicFrameLocks noGrp="1"/>
          </p:cNvGraphicFramePr>
          <p:nvPr/>
        </p:nvGraphicFramePr>
        <p:xfrm>
          <a:off x="285721" y="304800"/>
          <a:ext cx="8629679" cy="6401025"/>
        </p:xfrm>
        <a:graphic>
          <a:graphicData uri="http://schemas.openxmlformats.org/drawingml/2006/table">
            <a:tbl>
              <a:tblPr/>
              <a:tblGrid>
                <a:gridCol w="626818">
                  <a:extLst>
                    <a:ext uri="{9D8B030D-6E8A-4147-A177-3AD203B41FA5}">
                      <a16:colId xmlns:a16="http://schemas.microsoft.com/office/drawing/2014/main" xmlns="" val="2741146733"/>
                    </a:ext>
                  </a:extLst>
                </a:gridCol>
                <a:gridCol w="1412365">
                  <a:extLst>
                    <a:ext uri="{9D8B030D-6E8A-4147-A177-3AD203B41FA5}">
                      <a16:colId xmlns:a16="http://schemas.microsoft.com/office/drawing/2014/main" xmlns="" val="817287624"/>
                    </a:ext>
                  </a:extLst>
                </a:gridCol>
                <a:gridCol w="2118547">
                  <a:extLst>
                    <a:ext uri="{9D8B030D-6E8A-4147-A177-3AD203B41FA5}">
                      <a16:colId xmlns:a16="http://schemas.microsoft.com/office/drawing/2014/main" xmlns="" val="3017725407"/>
                    </a:ext>
                  </a:extLst>
                </a:gridCol>
                <a:gridCol w="1490110">
                  <a:extLst>
                    <a:ext uri="{9D8B030D-6E8A-4147-A177-3AD203B41FA5}">
                      <a16:colId xmlns:a16="http://schemas.microsoft.com/office/drawing/2014/main" xmlns="" val="151122366"/>
                    </a:ext>
                  </a:extLst>
                </a:gridCol>
                <a:gridCol w="1491729">
                  <a:extLst>
                    <a:ext uri="{9D8B030D-6E8A-4147-A177-3AD203B41FA5}">
                      <a16:colId xmlns:a16="http://schemas.microsoft.com/office/drawing/2014/main" xmlns="" val="4088091658"/>
                    </a:ext>
                  </a:extLst>
                </a:gridCol>
                <a:gridCol w="1490110">
                  <a:extLst>
                    <a:ext uri="{9D8B030D-6E8A-4147-A177-3AD203B41FA5}">
                      <a16:colId xmlns:a16="http://schemas.microsoft.com/office/drawing/2014/main" xmlns="" val="2363651903"/>
                    </a:ext>
                  </a:extLst>
                </a:gridCol>
              </a:tblGrid>
              <a:tr h="91444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4</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kern="1200" cap="none" normalizeH="0" baseline="0" dirty="0">
                          <a:ln>
                            <a:noFill/>
                          </a:ln>
                          <a:solidFill>
                            <a:schemeClr val="tx1"/>
                          </a:solidFill>
                          <a:effectLst/>
                          <a:latin typeface="Arial" pitchFamily="34" charset="0"/>
                          <a:ea typeface="+mn-ea"/>
                          <a:cs typeface="Arial" pitchFamily="34" charset="0"/>
                        </a:rPr>
                        <a:t>У нас праздник</a:t>
                      </a: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8 Марта.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Учить отвечать на вопросы в беседе. Говорить слова поздравления. Познакомить с традициями праздника.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Признаки весны.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Праздник 8 Марта- кому посвящен, кого и как поздравляем.</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Развитие эстетического восприятия.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Участие в диалоге, беседе.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Составление поздравлений, пожеланий.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chemeClr val="tx1"/>
                          </a:solidFill>
                          <a:effectLst/>
                          <a:latin typeface="Arial" pitchFamily="34" charset="0"/>
                          <a:ea typeface="+mn-ea"/>
                          <a:cs typeface="Arial" pitchFamily="34" charset="0"/>
                        </a:rPr>
                        <a:t>Выполнение заданий.</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25765440"/>
                  </a:ext>
                </a:extLst>
              </a:tr>
              <a:tr h="182889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5</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Играем в сказку.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a:ln>
                            <a:noFill/>
                          </a:ln>
                          <a:solidFill>
                            <a:schemeClr val="tx1"/>
                          </a:solidFill>
                          <a:effectLst/>
                          <a:latin typeface="Arial" pitchFamily="34" charset="0"/>
                          <a:cs typeface="Arial" pitchFamily="34" charset="0"/>
                        </a:rPr>
                        <a:t>Сказка «Три медведя».</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Формировать интерес к играм-драматизациям. Развивать интонационные умения в процессе инсценирования сказки.</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слушать и понимать речь учителя и одноклассников.</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работать в команде, принимать учебную задачу и планировать её выполнение.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Работа над пересказом сказки с использованием плана, драматизация.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Просмотр мультфильма.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Выполнение заданий в рабочей тетради.</a:t>
                      </a:r>
                      <a:endParaRPr kumimoji="0" lang="ru-RU" altLang="ru-RU" sz="1200" b="1" i="0" u="none" strike="noStrike" cap="none" normalizeH="0" baseline="0" dirty="0">
                        <a:ln>
                          <a:noFill/>
                        </a:ln>
                        <a:solidFill>
                          <a:schemeClr val="tx1"/>
                        </a:solidFill>
                        <a:effectLst/>
                        <a:latin typeface="Arial" pitchFamily="34" charset="0"/>
                        <a:cs typeface="Arial" pitchFamily="34" charset="0"/>
                      </a:endParaRP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93267344"/>
                  </a:ext>
                </a:extLst>
              </a:tr>
              <a:tr h="16460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6</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Мой дом.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Кухня.</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Обогащать лексический запас словами, обозначающими предметы мебели и посуды на кухне, их основные признаки и действия с ними.</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Кухня-помещение квартиры, место для приготовления пищи.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Кухонная мебель. Бытовая техника и её назначение.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Отгадывание загадок. Умение характеризовать предмет, называя как можно больше его отличительных признаков.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работать в паре.</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Работа по картинке.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Сервирование стола.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Участие в ролевой игре.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Выполнение заданий.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Arial" pitchFamily="34" charset="0"/>
                        <a:cs typeface="Arial" pitchFamily="34" charset="0"/>
                      </a:endParaRP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alpha val="20000"/>
                      </a:srgbClr>
                    </a:solidFill>
                  </a:tcPr>
                </a:tc>
                <a:extLst>
                  <a:ext uri="{0D108BD9-81ED-4DB2-BD59-A6C34878D82A}">
                    <a16:rowId xmlns:a16="http://schemas.microsoft.com/office/drawing/2014/main" xmlns="" val="4084613385"/>
                  </a:ext>
                </a:extLst>
              </a:tr>
              <a:tr h="182889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Arial" pitchFamily="34" charset="0"/>
                          <a:cs typeface="Arial" pitchFamily="34" charset="0"/>
                        </a:rPr>
                        <a:t>7</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itchFamily="34" charset="0"/>
                          <a:cs typeface="Arial" pitchFamily="34" charset="0"/>
                        </a:rPr>
                        <a:t>Чистота-залог здоровья.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kern="1200" cap="none" normalizeH="0" baseline="0" dirty="0">
                          <a:ln>
                            <a:noFill/>
                          </a:ln>
                          <a:solidFill>
                            <a:schemeClr val="tx1"/>
                          </a:solidFill>
                          <a:effectLst/>
                          <a:latin typeface="Arial" pitchFamily="34" charset="0"/>
                          <a:ea typeface="+mn-ea"/>
                          <a:cs typeface="Arial" pitchFamily="34" charset="0"/>
                        </a:rPr>
                        <a:t>Режим дня.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chemeClr val="tx1"/>
                        </a:solidFill>
                        <a:effectLst/>
                        <a:latin typeface="Arial" pitchFamily="34" charset="0"/>
                        <a:cs typeface="Arial" pitchFamily="34" charset="0"/>
                      </a:endParaRP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Дать представления о режиме дня. Учить анализировать ситуации и формировать речевые высказывания с опорой на вопросы.</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Режим дня, распределение дел по времени суток.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Дни недели, их последовательность.</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Участие в диалоге, в беседе, выполнение норм речевого поведения, культуры поведения.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Умение пользоваться условными картинками.</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Составление режима дня. Рассматривание картинок, ответы на вопросы.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itchFamily="34" charset="0"/>
                          <a:cs typeface="Arial" pitchFamily="34" charset="0"/>
                        </a:rPr>
                        <a:t>Составление предложений, короткого рассказа.</a:t>
                      </a:r>
                    </a:p>
                  </a:txBody>
                  <a:tcPr marL="55952" marR="5595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9160658"/>
                  </a:ext>
                </a:extLst>
              </a:tr>
            </a:tbl>
          </a:graphicData>
        </a:graphic>
      </p:graphicFrame>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00034" y="4953000"/>
            <a:ext cx="8339166" cy="1754326"/>
          </a:xfrm>
          <a:prstGeom prst="rect">
            <a:avLst/>
          </a:prstGeom>
          <a:noFill/>
          <a:ln w="9525">
            <a:noFill/>
            <a:miter lim="800000"/>
            <a:headEnd/>
            <a:tailEnd/>
          </a:ln>
        </p:spPr>
        <p:txBody>
          <a:bodyPr wrap="square">
            <a:spAutoFit/>
          </a:bodyPr>
          <a:lstStyle/>
          <a:p>
            <a:r>
              <a:rPr lang="ru-RU" altLang="ru-RU" dirty="0">
                <a:solidFill>
                  <a:srgbClr val="333333"/>
                </a:solidFill>
                <a:latin typeface="Arial" pitchFamily="34" charset="0"/>
                <a:cs typeface="Arial" pitchFamily="34" charset="0"/>
              </a:rPr>
              <a:t>В состав учебно-методического комплекта «Речевая практика» входит рабочая тетрадь, в структуру которой включены страницы </a:t>
            </a:r>
            <a:r>
              <a:rPr lang="ru-RU" altLang="ru-RU" b="1" dirty="0">
                <a:solidFill>
                  <a:srgbClr val="333333"/>
                </a:solidFill>
                <a:latin typeface="Arial" pitchFamily="34" charset="0"/>
                <a:cs typeface="Arial" pitchFamily="34" charset="0"/>
              </a:rPr>
              <a:t>Приложения </a:t>
            </a:r>
            <a:r>
              <a:rPr lang="ru-RU" altLang="ru-RU" dirty="0">
                <a:solidFill>
                  <a:srgbClr val="333333"/>
                </a:solidFill>
                <a:latin typeface="Arial" pitchFamily="34" charset="0"/>
                <a:cs typeface="Arial" pitchFamily="34" charset="0"/>
              </a:rPr>
              <a:t>для активного индивидуального использования разрезных картинок детьми в учебнике и осуществления более дифференцированного подхода к обучению с учётом разного уровня самостоятельности детей и их социального статуса.</a:t>
            </a:r>
            <a:endParaRPr lang="ru-RU" altLang="ru-RU" dirty="0">
              <a:latin typeface="Arial" pitchFamily="34" charset="0"/>
              <a:cs typeface="Arial" pitchFamily="34" charset="0"/>
            </a:endParaRPr>
          </a:p>
        </p:txBody>
      </p:sp>
      <p:sp>
        <p:nvSpPr>
          <p:cNvPr id="4" name="Прямоугольник 3">
            <a:extLst>
              <a:ext uri="{FF2B5EF4-FFF2-40B4-BE49-F238E27FC236}">
                <a16:creationId xmlns:a16="http://schemas.microsoft.com/office/drawing/2014/main" xmlns="" id="{2D40CE9B-AB20-F540-8462-72A6907329AC}"/>
              </a:ext>
            </a:extLst>
          </p:cNvPr>
          <p:cNvSpPr/>
          <p:nvPr/>
        </p:nvSpPr>
        <p:spPr>
          <a:xfrm>
            <a:off x="0" y="214290"/>
            <a:ext cx="8929718" cy="830997"/>
          </a:xfrm>
          <a:prstGeom prst="rect">
            <a:avLst/>
          </a:prstGeom>
        </p:spPr>
        <p:txBody>
          <a:bodyPr wrap="square">
            <a:spAutoFit/>
          </a:bodyPr>
          <a:lstStyle/>
          <a:p>
            <a:pPr algn="ctr">
              <a:defRPr/>
            </a:pPr>
            <a:r>
              <a:rPr lang="ru-RU" altLang="ru-RU" sz="2400" b="1" dirty="0">
                <a:solidFill>
                  <a:schemeClr val="bg1"/>
                </a:solidFill>
                <a:latin typeface="Arial" pitchFamily="34" charset="0"/>
                <a:cs typeface="Arial" pitchFamily="34" charset="0"/>
              </a:rPr>
              <a:t>Учебно-методический </a:t>
            </a:r>
            <a:r>
              <a:rPr lang="ru-RU" altLang="ru-RU" sz="2400" b="1" dirty="0" smtClean="0">
                <a:solidFill>
                  <a:schemeClr val="bg1"/>
                </a:solidFill>
                <a:latin typeface="Arial" pitchFamily="34" charset="0"/>
                <a:cs typeface="Arial" pitchFamily="34" charset="0"/>
              </a:rPr>
              <a:t>комплект</a:t>
            </a:r>
          </a:p>
          <a:p>
            <a:pPr algn="ctr">
              <a:defRPr/>
            </a:pPr>
            <a:r>
              <a:rPr lang="ru-RU" altLang="ru-RU" sz="2400" b="1" dirty="0" smtClean="0">
                <a:solidFill>
                  <a:schemeClr val="bg1"/>
                </a:solidFill>
                <a:latin typeface="Arial" pitchFamily="34" charset="0"/>
                <a:cs typeface="Arial" pitchFamily="34" charset="0"/>
              </a:rPr>
              <a:t> </a:t>
            </a:r>
            <a:r>
              <a:rPr lang="ru-RU" altLang="ru-RU" sz="2400" b="1" dirty="0">
                <a:solidFill>
                  <a:schemeClr val="bg1"/>
                </a:solidFill>
                <a:latin typeface="Arial" pitchFamily="34" charset="0"/>
                <a:cs typeface="Arial" pitchFamily="34" charset="0"/>
              </a:rPr>
              <a:t>«Речевая практика</a:t>
            </a:r>
            <a:r>
              <a:rPr lang="ru-RU" altLang="ru-RU" sz="2400" b="1" dirty="0" smtClean="0">
                <a:solidFill>
                  <a:schemeClr val="bg1"/>
                </a:solidFill>
                <a:latin typeface="Arial" pitchFamily="34" charset="0"/>
                <a:cs typeface="Arial" pitchFamily="34" charset="0"/>
              </a:rPr>
              <a:t>»</a:t>
            </a:r>
          </a:p>
        </p:txBody>
      </p:sp>
      <p:pic>
        <p:nvPicPr>
          <p:cNvPr id="6" name="Рисунок 3"/>
          <p:cNvPicPr>
            <a:picLocks noChangeAspect="1" noChangeArrowheads="1"/>
          </p:cNvPicPr>
          <p:nvPr/>
        </p:nvPicPr>
        <p:blipFill>
          <a:blip r:embed="rId2"/>
          <a:srcRect/>
          <a:stretch>
            <a:fillRect/>
          </a:stretch>
        </p:blipFill>
        <p:spPr bwMode="auto">
          <a:xfrm>
            <a:off x="752475" y="1054100"/>
            <a:ext cx="1811338" cy="2463800"/>
          </a:xfrm>
          <a:prstGeom prst="rect">
            <a:avLst/>
          </a:prstGeom>
          <a:noFill/>
          <a:ln w="9525">
            <a:noFill/>
            <a:miter lim="800000"/>
            <a:headEnd/>
            <a:tailEnd/>
          </a:ln>
        </p:spPr>
      </p:pic>
      <p:pic>
        <p:nvPicPr>
          <p:cNvPr id="7" name="Рисунок 7"/>
          <p:cNvPicPr>
            <a:picLocks noChangeAspect="1" noChangeArrowheads="1"/>
          </p:cNvPicPr>
          <p:nvPr/>
        </p:nvPicPr>
        <p:blipFill>
          <a:blip r:embed="rId3" cstate="print"/>
          <a:srcRect/>
          <a:stretch>
            <a:fillRect/>
          </a:stretch>
        </p:blipFill>
        <p:spPr bwMode="auto">
          <a:xfrm>
            <a:off x="6102350" y="1068388"/>
            <a:ext cx="1922463" cy="2589212"/>
          </a:xfrm>
          <a:prstGeom prst="rect">
            <a:avLst/>
          </a:prstGeom>
          <a:noFill/>
          <a:ln w="9525">
            <a:noFill/>
            <a:miter lim="800000"/>
            <a:headEnd/>
            <a:tailEnd/>
          </a:ln>
        </p:spPr>
      </p:pic>
      <p:pic>
        <p:nvPicPr>
          <p:cNvPr id="8" name="Рисунок 1"/>
          <p:cNvPicPr>
            <a:picLocks noChangeAspect="1" noChangeArrowheads="1"/>
          </p:cNvPicPr>
          <p:nvPr/>
        </p:nvPicPr>
        <p:blipFill>
          <a:blip r:embed="rId4" cstate="print"/>
          <a:srcRect/>
          <a:stretch>
            <a:fillRect/>
          </a:stretch>
        </p:blipFill>
        <p:spPr bwMode="auto">
          <a:xfrm>
            <a:off x="6473825" y="1890713"/>
            <a:ext cx="2212975" cy="2833687"/>
          </a:xfrm>
          <a:prstGeom prst="rect">
            <a:avLst/>
          </a:prstGeom>
          <a:noFill/>
          <a:ln w="9525">
            <a:noFill/>
            <a:miter lim="800000"/>
            <a:headEnd/>
            <a:tailEnd/>
          </a:ln>
        </p:spPr>
      </p:pic>
      <p:pic>
        <p:nvPicPr>
          <p:cNvPr id="9" name="Рисунок 10"/>
          <p:cNvPicPr>
            <a:picLocks noChangeAspect="1" noChangeArrowheads="1"/>
          </p:cNvPicPr>
          <p:nvPr/>
        </p:nvPicPr>
        <p:blipFill>
          <a:blip r:embed="rId5"/>
          <a:srcRect/>
          <a:stretch>
            <a:fillRect/>
          </a:stretch>
        </p:blipFill>
        <p:spPr bwMode="auto">
          <a:xfrm>
            <a:off x="1136650" y="1939925"/>
            <a:ext cx="1697038" cy="2227263"/>
          </a:xfrm>
          <a:prstGeom prst="rect">
            <a:avLst/>
          </a:prstGeom>
          <a:noFill/>
          <a:ln w="9525">
            <a:noFill/>
            <a:miter lim="800000"/>
            <a:headEnd/>
            <a:tailEnd/>
          </a:ln>
        </p:spPr>
      </p:pic>
      <p:pic>
        <p:nvPicPr>
          <p:cNvPr id="10" name="Рисунок 4"/>
          <p:cNvPicPr>
            <a:picLocks noChangeAspect="1" noChangeArrowheads="1"/>
          </p:cNvPicPr>
          <p:nvPr/>
        </p:nvPicPr>
        <p:blipFill>
          <a:blip r:embed="rId6"/>
          <a:srcRect/>
          <a:stretch>
            <a:fillRect/>
          </a:stretch>
        </p:blipFill>
        <p:spPr bwMode="auto">
          <a:xfrm>
            <a:off x="3336925" y="1050925"/>
            <a:ext cx="1992313" cy="2622550"/>
          </a:xfrm>
          <a:prstGeom prst="rect">
            <a:avLst/>
          </a:prstGeom>
          <a:noFill/>
          <a:ln w="9525">
            <a:noFill/>
            <a:miter lim="800000"/>
            <a:headEnd/>
            <a:tailEnd/>
          </a:ln>
        </p:spPr>
      </p:pic>
      <p:pic>
        <p:nvPicPr>
          <p:cNvPr id="11" name="Рисунок 5"/>
          <p:cNvPicPr>
            <a:picLocks noChangeAspect="1" noChangeArrowheads="1"/>
          </p:cNvPicPr>
          <p:nvPr/>
        </p:nvPicPr>
        <p:blipFill>
          <a:blip r:embed="rId7"/>
          <a:srcRect/>
          <a:stretch>
            <a:fillRect/>
          </a:stretch>
        </p:blipFill>
        <p:spPr bwMode="auto">
          <a:xfrm>
            <a:off x="3746500" y="1939925"/>
            <a:ext cx="1954213" cy="2519363"/>
          </a:xfrm>
          <a:prstGeom prst="rect">
            <a:avLst/>
          </a:prstGeom>
          <a:noFill/>
          <a:ln w="9525">
            <a:noFill/>
            <a:miter lim="800000"/>
            <a:headEnd/>
            <a:tailEnd/>
          </a:ln>
        </p:spPr>
      </p:pic>
      <p:sp>
        <p:nvSpPr>
          <p:cNvPr id="12" name="Прямоугольник 11"/>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7">
            <a:extLst>
              <a:ext uri="{FF2B5EF4-FFF2-40B4-BE49-F238E27FC236}">
                <a16:creationId xmlns:a16="http://schemas.microsoft.com/office/drawing/2014/main" xmlns="" id="{7A3BE55F-1D66-8747-97C1-4DF29B77FE53}"/>
              </a:ext>
            </a:extLst>
          </p:cNvPr>
          <p:cNvSpPr>
            <a:spLocks noChangeArrowheads="1"/>
          </p:cNvSpPr>
          <p:nvPr/>
        </p:nvSpPr>
        <p:spPr bwMode="auto">
          <a:xfrm>
            <a:off x="214282" y="2071678"/>
            <a:ext cx="8715436" cy="226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a:lnSpc>
                <a:spcPct val="93000"/>
              </a:lnSpc>
              <a:buClr>
                <a:srgbClr val="000000"/>
              </a:buClr>
              <a:buSzPct val="100000"/>
              <a:buFont typeface="Times New Roman" panose="02020603050405020304" pitchFamily="18" charset="0"/>
              <a:buNone/>
              <a:defRPr/>
            </a:pPr>
            <a:r>
              <a:rPr lang="ru-RU" sz="2800" dirty="0">
                <a:latin typeface="Arial" pitchFamily="34" charset="0"/>
                <a:cs typeface="Arial" pitchFamily="34" charset="0"/>
              </a:rPr>
              <a:t>Составление программы – процесс всегда творческий, довольно сложный, но, уже начиная разрабатывать программу, мы открываем перед ребенком новые возможности его </a:t>
            </a:r>
            <a:r>
              <a:rPr lang="ru-RU" sz="2800" dirty="0" smtClean="0">
                <a:latin typeface="Arial" pitchFamily="34" charset="0"/>
                <a:cs typeface="Arial" pitchFamily="34" charset="0"/>
              </a:rPr>
              <a:t>развития.</a:t>
            </a:r>
            <a:r>
              <a:rPr lang="ru-RU" sz="2800" b="1" dirty="0" smtClean="0">
                <a:latin typeface="Arial" pitchFamily="34" charset="0"/>
                <a:cs typeface="Arial" pitchFamily="34" charset="0"/>
              </a:rPr>
              <a:t> </a:t>
            </a:r>
            <a:r>
              <a:rPr lang="ru-RU" sz="2800" b="1" dirty="0">
                <a:latin typeface="Arial" pitchFamily="34" charset="0"/>
                <a:cs typeface="Arial" pitchFamily="34" charset="0"/>
              </a:rPr>
              <a:t/>
            </a:r>
            <a:br>
              <a:rPr lang="ru-RU" sz="2800" b="1" dirty="0">
                <a:latin typeface="Arial" pitchFamily="34" charset="0"/>
                <a:cs typeface="Arial" pitchFamily="34" charset="0"/>
              </a:rPr>
            </a:br>
            <a:endParaRPr lang="ru-RU" altLang="ru-RU" sz="3991" b="1" dirty="0">
              <a:latin typeface="Arial" pitchFamily="34" charset="0"/>
              <a:cs typeface="Arial" pitchFamily="34" charset="0"/>
            </a:endParaRPr>
          </a:p>
        </p:txBody>
      </p:sp>
      <p:sp>
        <p:nvSpPr>
          <p:cNvPr id="10" name="Заголовок 1"/>
          <p:cNvSpPr>
            <a:spLocks noGrp="1"/>
          </p:cNvSpPr>
          <p:nvPr>
            <p:ph type="title"/>
          </p:nvPr>
        </p:nvSpPr>
        <p:spPr>
          <a:xfrm>
            <a:off x="457200" y="338328"/>
            <a:ext cx="8229600" cy="1074448"/>
          </a:xfrm>
        </p:spPr>
        <p:txBody>
          <a:bodyPr/>
          <a:lstStyle/>
          <a:p>
            <a:pPr algn="l"/>
            <a:r>
              <a:rPr lang="ru-RU" dirty="0" smtClean="0">
                <a:solidFill>
                  <a:schemeClr val="bg1"/>
                </a:solidFill>
              </a:rPr>
              <a:t>Вывод:</a:t>
            </a:r>
            <a:endParaRPr lang="ru-RU" dirty="0">
              <a:solidFill>
                <a:schemeClr val="bg1"/>
              </a:solidFill>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85728"/>
            <a:ext cx="8715436" cy="523220"/>
          </a:xfrm>
          <a:prstGeom prst="rect">
            <a:avLst/>
          </a:prstGeom>
        </p:spPr>
        <p:txBody>
          <a:bodyPr wrap="square">
            <a:spAutoFit/>
          </a:bodyPr>
          <a:lstStyle/>
          <a:p>
            <a:pPr lvl="0" algn="ctr"/>
            <a:r>
              <a:rPr lang="ru-RU" sz="2800" dirty="0" smtClean="0">
                <a:solidFill>
                  <a:schemeClr val="bg1"/>
                </a:solidFill>
                <a:latin typeface="Arial" pitchFamily="34" charset="0"/>
                <a:cs typeface="Arial" pitchFamily="34" charset="0"/>
              </a:rPr>
              <a:t>Формы и методы педагогической помощи</a:t>
            </a:r>
          </a:p>
        </p:txBody>
      </p:sp>
      <p:sp>
        <p:nvSpPr>
          <p:cNvPr id="14" name="Text Box 11"/>
          <p:cNvSpPr txBox="1">
            <a:spLocks noChangeArrowheads="1"/>
          </p:cNvSpPr>
          <p:nvPr/>
        </p:nvSpPr>
        <p:spPr bwMode="gray">
          <a:xfrm>
            <a:off x="1990725" y="365760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2</a:t>
            </a:r>
            <a:endParaRPr lang="en-US" altLang="ru-RU" sz="2800" b="1">
              <a:solidFill>
                <a:srgbClr val="FFFFFF"/>
              </a:solidFill>
            </a:endParaRPr>
          </a:p>
        </p:txBody>
      </p:sp>
      <p:sp>
        <p:nvSpPr>
          <p:cNvPr id="17" name="Text Box 16"/>
          <p:cNvSpPr txBox="1">
            <a:spLocks noChangeArrowheads="1"/>
          </p:cNvSpPr>
          <p:nvPr/>
        </p:nvSpPr>
        <p:spPr bwMode="gray">
          <a:xfrm>
            <a:off x="1990725" y="5276850"/>
            <a:ext cx="382588" cy="519113"/>
          </a:xfrm>
          <a:prstGeom prst="rect">
            <a:avLst/>
          </a:prstGeom>
          <a:noFill/>
          <a:ln w="9525" algn="ctr">
            <a:noFill/>
            <a:miter lim="800000"/>
            <a:headEnd/>
            <a:tailEnd/>
          </a:ln>
        </p:spPr>
        <p:txBody>
          <a:bodyPr wrap="none">
            <a:spAutoFit/>
          </a:bodyPr>
          <a:lstStyle/>
          <a:p>
            <a:r>
              <a:rPr lang="ru-RU" altLang="ru-RU" sz="2800" b="1" dirty="0">
                <a:solidFill>
                  <a:srgbClr val="FFFFFF"/>
                </a:solidFill>
              </a:rPr>
              <a:t>3</a:t>
            </a:r>
            <a:endParaRPr lang="en-US" altLang="ru-RU" sz="2800" b="1" dirty="0">
              <a:solidFill>
                <a:srgbClr val="FFFFFF"/>
              </a:solidFill>
            </a:endParaRPr>
          </a:p>
        </p:txBody>
      </p:sp>
      <p:sp>
        <p:nvSpPr>
          <p:cNvPr id="18" name="AutoShape 3"/>
          <p:cNvSpPr>
            <a:spLocks noChangeArrowheads="1"/>
          </p:cNvSpPr>
          <p:nvPr/>
        </p:nvSpPr>
        <p:spPr bwMode="gray">
          <a:xfrm>
            <a:off x="1447800" y="1600200"/>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19" name="AutoShape 4"/>
          <p:cNvSpPr>
            <a:spLocks noChangeArrowheads="1"/>
          </p:cNvSpPr>
          <p:nvPr/>
        </p:nvSpPr>
        <p:spPr bwMode="gray">
          <a:xfrm>
            <a:off x="1585913" y="1733550"/>
            <a:ext cx="1219200" cy="1184275"/>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ru-RU" altLang="ru-RU"/>
          </a:p>
        </p:txBody>
      </p:sp>
      <p:sp>
        <p:nvSpPr>
          <p:cNvPr id="20" name="Freeform 5">
            <a:extLst>
              <a:ext uri="{FF2B5EF4-FFF2-40B4-BE49-F238E27FC236}">
                <a16:creationId xmlns:a16="http://schemas.microsoft.com/office/drawing/2014/main" xmlns="" id="{BC565CF2-C556-0447-B37D-401E43992016}"/>
              </a:ext>
            </a:extLst>
          </p:cNvPr>
          <p:cNvSpPr>
            <a:spLocks/>
          </p:cNvSpPr>
          <p:nvPr/>
        </p:nvSpPr>
        <p:spPr bwMode="gray">
          <a:xfrm>
            <a:off x="1662113" y="1809750"/>
            <a:ext cx="609600"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ru-RU"/>
          </a:p>
        </p:txBody>
      </p:sp>
      <p:sp>
        <p:nvSpPr>
          <p:cNvPr id="21" name="Text Box 6"/>
          <p:cNvSpPr txBox="1">
            <a:spLocks noChangeArrowheads="1"/>
          </p:cNvSpPr>
          <p:nvPr/>
        </p:nvSpPr>
        <p:spPr bwMode="gray">
          <a:xfrm>
            <a:off x="1989138" y="2057400"/>
            <a:ext cx="382587" cy="519113"/>
          </a:xfrm>
          <a:prstGeom prst="rect">
            <a:avLst/>
          </a:prstGeom>
          <a:noFill/>
          <a:ln w="9525" algn="ctr">
            <a:noFill/>
            <a:miter lim="800000"/>
            <a:headEnd/>
            <a:tailEnd/>
          </a:ln>
        </p:spPr>
        <p:txBody>
          <a:bodyPr wrap="none">
            <a:spAutoFit/>
          </a:bodyPr>
          <a:lstStyle/>
          <a:p>
            <a:r>
              <a:rPr lang="ru-RU" altLang="ru-RU" sz="2800" b="1" dirty="0">
                <a:solidFill>
                  <a:srgbClr val="FFFFFF"/>
                </a:solidFill>
              </a:rPr>
              <a:t>1</a:t>
            </a:r>
            <a:endParaRPr lang="en-US" altLang="ru-RU" sz="2800" b="1" dirty="0">
              <a:solidFill>
                <a:srgbClr val="FFFFFF"/>
              </a:solidFill>
            </a:endParaRPr>
          </a:p>
        </p:txBody>
      </p:sp>
      <p:sp>
        <p:nvSpPr>
          <p:cNvPr id="22" name="Text Box 7">
            <a:extLst>
              <a:ext uri="{FF2B5EF4-FFF2-40B4-BE49-F238E27FC236}">
                <a16:creationId xmlns:a16="http://schemas.microsoft.com/office/drawing/2014/main" xmlns="" id="{5570EB05-4BD3-C749-8968-69DCE1BE3BD3}"/>
              </a:ext>
            </a:extLst>
          </p:cNvPr>
          <p:cNvSpPr txBox="1">
            <a:spLocks noChangeArrowheads="1"/>
          </p:cNvSpPr>
          <p:nvPr/>
        </p:nvSpPr>
        <p:spPr bwMode="gray">
          <a:xfrm>
            <a:off x="2857488" y="1824038"/>
            <a:ext cx="5500726" cy="1877437"/>
          </a:xfrm>
          <a:prstGeom prst="rect">
            <a:avLst/>
          </a:prstGeom>
          <a:noFill/>
          <a:ln w="9525" algn="ctr">
            <a:noFill/>
            <a:miter lim="800000"/>
            <a:headEnd/>
            <a:tailEnd/>
          </a:ln>
          <a:effectLst/>
        </p:spPr>
        <p:txBody>
          <a:bodyPr wrap="square">
            <a:spAutoFit/>
          </a:bodyPr>
          <a:lstStyle/>
          <a:p>
            <a:pPr marL="137160">
              <a:defRPr/>
            </a:pPr>
            <a:r>
              <a:rPr lang="ru-RU" sz="2800" b="1" dirty="0" smtClean="0">
                <a:latin typeface="Arial" pitchFamily="34" charset="0"/>
                <a:cs typeface="Arial" pitchFamily="34" charset="0"/>
              </a:rPr>
              <a:t>Технологическая карта урока</a:t>
            </a:r>
          </a:p>
          <a:p>
            <a:pPr marL="137160" algn="ctr">
              <a:defRPr/>
            </a:pPr>
            <a:r>
              <a:rPr lang="ru-RU" sz="2400" dirty="0" smtClean="0">
                <a:latin typeface="Arial" pitchFamily="34" charset="0"/>
                <a:cs typeface="Arial" pitchFamily="34" charset="0"/>
              </a:rPr>
              <a:t>«Чтение/Речь и альтернативная коммуникация» </a:t>
            </a:r>
            <a:endParaRPr lang="ru-RU" sz="2400" dirty="0">
              <a:latin typeface="Arial" pitchFamily="34" charset="0"/>
              <a:cs typeface="Arial" pitchFamily="34" charset="0"/>
            </a:endParaRPr>
          </a:p>
          <a:p>
            <a:pPr>
              <a:defRPr/>
            </a:pPr>
            <a:endParaRPr lang="ru-RU" sz="2400" b="1" dirty="0">
              <a:solidFill>
                <a:schemeClr val="bg1"/>
              </a:solidFill>
            </a:endParaRPr>
          </a:p>
          <a:p>
            <a:pPr>
              <a:defRPr/>
            </a:pPr>
            <a:endParaRPr lang="en-US" sz="1600" dirty="0">
              <a:solidFill>
                <a:srgbClr val="000000"/>
              </a:solidFill>
            </a:endParaRPr>
          </a:p>
        </p:txBody>
      </p:sp>
      <p:sp>
        <p:nvSpPr>
          <p:cNvPr id="23" name="AutoShape 8"/>
          <p:cNvSpPr>
            <a:spLocks noChangeArrowheads="1"/>
          </p:cNvSpPr>
          <p:nvPr/>
        </p:nvSpPr>
        <p:spPr bwMode="gray">
          <a:xfrm>
            <a:off x="1447800" y="3200400"/>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24" name="AutoShape 9"/>
          <p:cNvSpPr>
            <a:spLocks noChangeArrowheads="1"/>
          </p:cNvSpPr>
          <p:nvPr/>
        </p:nvSpPr>
        <p:spPr bwMode="gray">
          <a:xfrm>
            <a:off x="1585913" y="33337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ru-RU" altLang="ru-RU"/>
          </a:p>
        </p:txBody>
      </p:sp>
      <p:sp>
        <p:nvSpPr>
          <p:cNvPr id="25" name="Freeform 10"/>
          <p:cNvSpPr>
            <a:spLocks/>
          </p:cNvSpPr>
          <p:nvPr/>
        </p:nvSpPr>
        <p:spPr bwMode="gray">
          <a:xfrm>
            <a:off x="1662113" y="3409950"/>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prstDash val="solid"/>
            <a:round/>
            <a:headEnd/>
            <a:tailEnd/>
          </a:ln>
        </p:spPr>
        <p:txBody>
          <a:bodyPr/>
          <a:lstStyle/>
          <a:p>
            <a:endParaRPr lang="ru-RU"/>
          </a:p>
        </p:txBody>
      </p:sp>
      <p:sp>
        <p:nvSpPr>
          <p:cNvPr id="26" name="Text Box 11"/>
          <p:cNvSpPr txBox="1">
            <a:spLocks noChangeArrowheads="1"/>
          </p:cNvSpPr>
          <p:nvPr/>
        </p:nvSpPr>
        <p:spPr bwMode="gray">
          <a:xfrm>
            <a:off x="1990725" y="365760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2</a:t>
            </a:r>
            <a:endParaRPr lang="en-US" altLang="ru-RU" sz="2800" b="1">
              <a:solidFill>
                <a:srgbClr val="FFFFFF"/>
              </a:solidFill>
            </a:endParaRPr>
          </a:p>
        </p:txBody>
      </p:sp>
      <p:sp>
        <p:nvSpPr>
          <p:cNvPr id="27" name="Text Box 12">
            <a:extLst>
              <a:ext uri="{FF2B5EF4-FFF2-40B4-BE49-F238E27FC236}">
                <a16:creationId xmlns:a16="http://schemas.microsoft.com/office/drawing/2014/main" xmlns="" id="{AC717438-6F18-9B49-914B-351037B2B7C3}"/>
              </a:ext>
            </a:extLst>
          </p:cNvPr>
          <p:cNvSpPr txBox="1">
            <a:spLocks noChangeArrowheads="1"/>
          </p:cNvSpPr>
          <p:nvPr/>
        </p:nvSpPr>
        <p:spPr bwMode="gray">
          <a:xfrm>
            <a:off x="2857488" y="3397250"/>
            <a:ext cx="5500726" cy="1969770"/>
          </a:xfrm>
          <a:prstGeom prst="rect">
            <a:avLst/>
          </a:prstGeom>
          <a:noFill/>
          <a:ln w="9525" algn="ctr">
            <a:noFill/>
            <a:miter lim="800000"/>
            <a:headEnd/>
            <a:tailEnd/>
          </a:ln>
          <a:effectLst/>
        </p:spPr>
        <p:txBody>
          <a:bodyPr wrap="square">
            <a:spAutoFit/>
          </a:bodyPr>
          <a:lstStyle/>
          <a:p>
            <a:pPr marL="137160">
              <a:defRPr/>
            </a:pPr>
            <a:r>
              <a:rPr lang="ru-RU" sz="2800" b="1" dirty="0" smtClean="0">
                <a:latin typeface="Arial" pitchFamily="34" charset="0"/>
                <a:cs typeface="Arial" pitchFamily="34" charset="0"/>
              </a:rPr>
              <a:t>Технологическая карта урока</a:t>
            </a:r>
          </a:p>
          <a:p>
            <a:pPr marL="137160" lvl="0">
              <a:defRPr/>
            </a:pPr>
            <a:r>
              <a:rPr lang="ru-RU" sz="2400" dirty="0" smtClean="0">
                <a:latin typeface="Arial" pitchFamily="34" charset="0"/>
                <a:cs typeface="Arial" pitchFamily="34" charset="0"/>
              </a:rPr>
              <a:t>«Математика / Математические представления»</a:t>
            </a:r>
          </a:p>
          <a:p>
            <a:pPr marL="137160">
              <a:defRPr/>
            </a:pPr>
            <a:endParaRPr lang="ru-RU" sz="2800" b="1" dirty="0">
              <a:latin typeface="Arial" pitchFamily="34" charset="0"/>
              <a:cs typeface="Arial" pitchFamily="34" charset="0"/>
            </a:endParaRPr>
          </a:p>
          <a:p>
            <a:pPr>
              <a:defRPr/>
            </a:pPr>
            <a:endParaRPr lang="en-US" dirty="0">
              <a:solidFill>
                <a:srgbClr val="000000"/>
              </a:solidFill>
            </a:endParaRPr>
          </a:p>
        </p:txBody>
      </p:sp>
      <p:sp>
        <p:nvSpPr>
          <p:cNvPr id="28" name="AutoShape 13"/>
          <p:cNvSpPr>
            <a:spLocks noChangeArrowheads="1"/>
          </p:cNvSpPr>
          <p:nvPr/>
        </p:nvSpPr>
        <p:spPr bwMode="gray">
          <a:xfrm>
            <a:off x="1420813" y="4840288"/>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dirty="0"/>
          </a:p>
        </p:txBody>
      </p:sp>
      <p:sp>
        <p:nvSpPr>
          <p:cNvPr id="29" name="AutoShape 14"/>
          <p:cNvSpPr>
            <a:spLocks noChangeArrowheads="1"/>
          </p:cNvSpPr>
          <p:nvPr/>
        </p:nvSpPr>
        <p:spPr bwMode="gray">
          <a:xfrm>
            <a:off x="1585913" y="4953000"/>
            <a:ext cx="1219200" cy="1184275"/>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endParaRPr lang="ru-RU" altLang="ru-RU"/>
          </a:p>
        </p:txBody>
      </p:sp>
      <p:sp>
        <p:nvSpPr>
          <p:cNvPr id="30" name="Freeform 15"/>
          <p:cNvSpPr>
            <a:spLocks/>
          </p:cNvSpPr>
          <p:nvPr/>
        </p:nvSpPr>
        <p:spPr bwMode="gray">
          <a:xfrm>
            <a:off x="1662113" y="5029200"/>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w="0">
            <a:noFill/>
            <a:prstDash val="solid"/>
            <a:round/>
            <a:headEnd/>
            <a:tailEnd/>
          </a:ln>
        </p:spPr>
        <p:txBody>
          <a:bodyPr/>
          <a:lstStyle/>
          <a:p>
            <a:endParaRPr lang="ru-RU"/>
          </a:p>
        </p:txBody>
      </p:sp>
      <p:sp>
        <p:nvSpPr>
          <p:cNvPr id="31" name="Text Box 16"/>
          <p:cNvSpPr txBox="1">
            <a:spLocks noChangeArrowheads="1"/>
          </p:cNvSpPr>
          <p:nvPr/>
        </p:nvSpPr>
        <p:spPr bwMode="gray">
          <a:xfrm>
            <a:off x="1990725" y="527685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3</a:t>
            </a:r>
            <a:endParaRPr lang="en-US" altLang="ru-RU" sz="2800" b="1">
              <a:solidFill>
                <a:srgbClr val="FFFFFF"/>
              </a:solidFill>
            </a:endParaRPr>
          </a:p>
        </p:txBody>
      </p:sp>
      <p:sp>
        <p:nvSpPr>
          <p:cNvPr id="32" name="Text Box 17">
            <a:extLst>
              <a:ext uri="{FF2B5EF4-FFF2-40B4-BE49-F238E27FC236}">
                <a16:creationId xmlns:a16="http://schemas.microsoft.com/office/drawing/2014/main" xmlns="" id="{6238379C-9593-5C41-A34B-7735F534A9C7}"/>
              </a:ext>
            </a:extLst>
          </p:cNvPr>
          <p:cNvSpPr txBox="1">
            <a:spLocks noChangeArrowheads="1"/>
          </p:cNvSpPr>
          <p:nvPr/>
        </p:nvSpPr>
        <p:spPr bwMode="gray">
          <a:xfrm>
            <a:off x="2786050" y="5016500"/>
            <a:ext cx="5568963" cy="1538883"/>
          </a:xfrm>
          <a:prstGeom prst="rect">
            <a:avLst/>
          </a:prstGeom>
          <a:noFill/>
          <a:ln w="9525" algn="ctr">
            <a:noFill/>
            <a:miter lim="800000"/>
            <a:headEnd/>
            <a:tailEnd/>
          </a:ln>
          <a:effectLst/>
        </p:spPr>
        <p:txBody>
          <a:bodyPr wrap="square">
            <a:spAutoFit/>
          </a:bodyPr>
          <a:lstStyle/>
          <a:p>
            <a:pPr marL="137160">
              <a:defRPr/>
            </a:pPr>
            <a:r>
              <a:rPr lang="ru-RU" sz="2800" b="1" dirty="0" smtClean="0">
                <a:latin typeface="Arial" pitchFamily="34" charset="0"/>
                <a:cs typeface="Arial" pitchFamily="34" charset="0"/>
              </a:rPr>
              <a:t>Технологическая карта урока</a:t>
            </a:r>
          </a:p>
          <a:p>
            <a:pPr marL="137160">
              <a:defRPr/>
            </a:pPr>
            <a:r>
              <a:rPr lang="ru-RU" sz="2400" dirty="0" smtClean="0">
                <a:latin typeface="Arial" pitchFamily="34" charset="0"/>
                <a:cs typeface="Arial" pitchFamily="34" charset="0"/>
              </a:rPr>
              <a:t>«Русский язык / графика и письмо»</a:t>
            </a:r>
            <a:endParaRPr lang="ru-RU" sz="2400" dirty="0">
              <a:latin typeface="Arial" pitchFamily="34" charset="0"/>
              <a:cs typeface="Arial" pitchFamily="34" charset="0"/>
            </a:endParaRPr>
          </a:p>
          <a:p>
            <a:pPr>
              <a:defRPr/>
            </a:pPr>
            <a:endParaRPr lang="ru-RU" sz="2400" b="1" dirty="0">
              <a:solidFill>
                <a:srgbClr val="000000"/>
              </a:solidFill>
            </a:endParaRPr>
          </a:p>
          <a:p>
            <a:pPr>
              <a:defRPr/>
            </a:pPr>
            <a:endParaRPr lang="en-US" dirty="0">
              <a:solidFill>
                <a:srgbClr val="000000"/>
              </a:solidFill>
            </a:endParaRPr>
          </a:p>
        </p:txBody>
      </p:sp>
      <p:sp>
        <p:nvSpPr>
          <p:cNvPr id="33" name="Прямоугольник 32"/>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38968953"/>
              </p:ext>
            </p:extLst>
          </p:nvPr>
        </p:nvGraphicFramePr>
        <p:xfrm>
          <a:off x="214282" y="1500174"/>
          <a:ext cx="8643999" cy="950976"/>
        </p:xfrm>
        <a:graphic>
          <a:graphicData uri="http://schemas.openxmlformats.org/drawingml/2006/table">
            <a:tbl>
              <a:tblPr firstRow="1" bandRow="1">
                <a:tableStyleId>{5C22544A-7EE6-4342-B048-85BDC9FD1C3A}</a:tableStyleId>
              </a:tblPr>
              <a:tblGrid>
                <a:gridCol w="2881333"/>
                <a:gridCol w="2881333"/>
                <a:gridCol w="2881333"/>
              </a:tblGrid>
              <a:tr h="534457">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marL="0" marR="0" indent="0" algn="ctr" defTabSz="914400" rtl="0" eaLnBrk="1" fontAlgn="auto" latinLnBrk="0" hangingPunct="1">
                        <a:lnSpc>
                          <a:spcPct val="130000"/>
                        </a:lnSpc>
                        <a:spcBef>
                          <a:spcPts val="0"/>
                        </a:spcBef>
                        <a:spcAft>
                          <a:spcPts val="0"/>
                        </a:spcAft>
                        <a:buClrTx/>
                        <a:buSzTx/>
                        <a:buFontTx/>
                        <a:buNone/>
                        <a:tabLst>
                          <a:tab pos="609600" algn="l"/>
                        </a:tabLst>
                        <a:defRPr/>
                      </a:pPr>
                      <a:r>
                        <a:rPr lang="ru-RU" sz="1200" dirty="0" smtClean="0">
                          <a:solidFill>
                            <a:schemeClr val="tx1"/>
                          </a:solidFill>
                          <a:latin typeface="Arial" pitchFamily="34" charset="0"/>
                          <a:ea typeface="Calibri"/>
                          <a:cs typeface="Arial" pitchFamily="34" charset="0"/>
                        </a:rPr>
                        <a:t>10 человек</a:t>
                      </a:r>
                      <a:endParaRPr lang="ru-RU" sz="1200" b="1" i="1"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a:t>
                      </a:r>
                      <a:r>
                        <a:rPr lang="ru-RU" sz="1200" b="1" dirty="0" smtClean="0">
                          <a:solidFill>
                            <a:schemeClr val="tx1"/>
                          </a:solidFill>
                          <a:latin typeface="Arial" pitchFamily="34" charset="0"/>
                          <a:ea typeface="Calibri"/>
                          <a:cs typeface="Arial" pitchFamily="34" charset="0"/>
                        </a:rPr>
                        <a:t>уровень</a:t>
                      </a:r>
                    </a:p>
                    <a:p>
                      <a:pPr algn="ctr">
                        <a:lnSpc>
                          <a:spcPct val="130000"/>
                        </a:lnSpc>
                        <a:spcAft>
                          <a:spcPts val="0"/>
                        </a:spcAft>
                      </a:pP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dirty="0" smtClean="0">
                          <a:solidFill>
                            <a:schemeClr val="tx1"/>
                          </a:solidFill>
                          <a:latin typeface="Arial" pitchFamily="34" charset="0"/>
                          <a:ea typeface="Calibri"/>
                          <a:cs typeface="Arial" pitchFamily="34" charset="0"/>
                        </a:rPr>
                        <a:t>1 человек</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a:t>
                      </a:r>
                      <a:r>
                        <a:rPr lang="ru-RU" sz="1200" b="1" dirty="0" smtClean="0">
                          <a:solidFill>
                            <a:schemeClr val="tx1"/>
                          </a:solidFill>
                          <a:latin typeface="Arial" pitchFamily="34" charset="0"/>
                          <a:ea typeface="Calibri"/>
                          <a:cs typeface="Arial" pitchFamily="34" charset="0"/>
                        </a:rPr>
                        <a:t>уровень</a:t>
                      </a:r>
                    </a:p>
                    <a:p>
                      <a:pPr algn="ctr">
                        <a:lnSpc>
                          <a:spcPct val="130000"/>
                        </a:lnSpc>
                        <a:spcAft>
                          <a:spcPts val="0"/>
                        </a:spcAft>
                      </a:pP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dirty="0" smtClean="0">
                          <a:solidFill>
                            <a:schemeClr val="tx1"/>
                          </a:solidFill>
                          <a:latin typeface="Arial" pitchFamily="34" charset="0"/>
                          <a:ea typeface="Calibri"/>
                          <a:cs typeface="Arial" pitchFamily="34" charset="0"/>
                        </a:rPr>
                        <a:t>1 человек</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graphicFrame>
        <p:nvGraphicFramePr>
          <p:cNvPr id="7" name="Таблица 6"/>
          <p:cNvGraphicFramePr>
            <a:graphicFrameLocks noGrp="1"/>
          </p:cNvGraphicFramePr>
          <p:nvPr/>
        </p:nvGraphicFramePr>
        <p:xfrm>
          <a:off x="142844" y="3143248"/>
          <a:ext cx="8643999" cy="2146838"/>
        </p:xfrm>
        <a:graphic>
          <a:graphicData uri="http://schemas.openxmlformats.org/drawingml/2006/table">
            <a:tbl>
              <a:tblPr firstRow="1" bandRow="1">
                <a:tableStyleId>{5C22544A-7EE6-4342-B048-85BDC9FD1C3A}</a:tableStyleId>
              </a:tblPr>
              <a:tblGrid>
                <a:gridCol w="3500462"/>
                <a:gridCol w="5143537"/>
              </a:tblGrid>
              <a:tr h="337327">
                <a:tc gridSpan="2">
                  <a:txBody>
                    <a:bodyPr/>
                    <a:lstStyle/>
                    <a:p>
                      <a:pPr algn="ctr">
                        <a:lnSpc>
                          <a:spcPct val="115000"/>
                        </a:lnSpc>
                        <a:spcAft>
                          <a:spcPts val="0"/>
                        </a:spcAft>
                      </a:pPr>
                      <a:r>
                        <a:rPr lang="ru-RU" sz="1800" b="1" dirty="0" smtClean="0">
                          <a:solidFill>
                            <a:srgbClr val="FF0000"/>
                          </a:solidFill>
                          <a:latin typeface="Arial" pitchFamily="34" charset="0"/>
                          <a:ea typeface="Calibri"/>
                          <a:cs typeface="Arial" pitchFamily="34" charset="0"/>
                        </a:rPr>
                        <a:t>Рассадка учащихся</a:t>
                      </a:r>
                      <a:endParaRPr lang="ru-RU" sz="1800" dirty="0">
                        <a:solidFill>
                          <a:srgbClr val="FF0000"/>
                        </a:solidFill>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27">
                <a:tc gridSpan="2">
                  <a:txBody>
                    <a:bodyPr/>
                    <a:lstStyle/>
                    <a:p>
                      <a:pPr algn="ctr">
                        <a:lnSpc>
                          <a:spcPct val="115000"/>
                        </a:lnSpc>
                        <a:spcAft>
                          <a:spcPts val="0"/>
                        </a:spcAft>
                      </a:pPr>
                      <a:r>
                        <a:rPr lang="ru-RU" sz="1800" dirty="0" smtClean="0">
                          <a:solidFill>
                            <a:srgbClr val="FF0000"/>
                          </a:solidFill>
                          <a:latin typeface="Arial" pitchFamily="34" charset="0"/>
                          <a:ea typeface="Calibri"/>
                          <a:cs typeface="Arial" pitchFamily="34" charset="0"/>
                        </a:rPr>
                        <a:t>                                      Основная масса </a:t>
                      </a:r>
                      <a:endParaRPr lang="ru-RU" sz="1800" dirty="0">
                        <a:solidFill>
                          <a:srgbClr val="FF0000"/>
                        </a:solidFill>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534457">
                <a:tc>
                  <a:txBody>
                    <a:bodyPr/>
                    <a:lstStyle/>
                    <a:p>
                      <a:pPr marL="0" algn="ctr">
                        <a:lnSpc>
                          <a:spcPct val="115000"/>
                        </a:lnSpc>
                        <a:spcAft>
                          <a:spcPts val="0"/>
                        </a:spcAft>
                      </a:pPr>
                      <a:r>
                        <a:rPr lang="ru-RU" sz="1400" dirty="0" smtClean="0">
                          <a:latin typeface="Arial" pitchFamily="34" charset="0"/>
                          <a:ea typeface="Times New Roman"/>
                          <a:cs typeface="Arial" pitchFamily="34" charset="0"/>
                        </a:rPr>
                        <a:t>Двое учащихся по АООП (вариант 2) </a:t>
                      </a:r>
                    </a:p>
                    <a:p>
                      <a:pPr marL="0" algn="ctr">
                        <a:lnSpc>
                          <a:spcPct val="115000"/>
                        </a:lnSpc>
                        <a:spcAft>
                          <a:spcPts val="0"/>
                        </a:spcAft>
                      </a:pPr>
                      <a:r>
                        <a:rPr lang="ru-RU" sz="1400" dirty="0" smtClean="0">
                          <a:latin typeface="Arial" pitchFamily="34" charset="0"/>
                          <a:ea typeface="Times New Roman"/>
                          <a:cs typeface="Arial" pitchFamily="34" charset="0"/>
                        </a:rPr>
                        <a:t>за первой партой перед малой доской</a:t>
                      </a:r>
                      <a:endParaRPr lang="ru-RU" sz="14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15000"/>
                        </a:lnSpc>
                        <a:spcAft>
                          <a:spcPts val="0"/>
                        </a:spcAft>
                      </a:pPr>
                      <a:r>
                        <a:rPr lang="ru-RU" sz="1400" b="0" dirty="0" smtClean="0">
                          <a:latin typeface="Arial" pitchFamily="34" charset="0"/>
                          <a:ea typeface="Times New Roman"/>
                          <a:cs typeface="Arial" pitchFamily="34" charset="0"/>
                        </a:rPr>
                        <a:t>Учащиеся по АООП </a:t>
                      </a:r>
                    </a:p>
                    <a:p>
                      <a:pPr marL="0" algn="ctr">
                        <a:lnSpc>
                          <a:spcPct val="115000"/>
                        </a:lnSpc>
                        <a:spcAft>
                          <a:spcPts val="0"/>
                        </a:spcAft>
                      </a:pPr>
                      <a:r>
                        <a:rPr lang="ru-RU" sz="1400" b="0" dirty="0" smtClean="0">
                          <a:latin typeface="Arial" pitchFamily="34" charset="0"/>
                          <a:ea typeface="Times New Roman"/>
                          <a:cs typeface="Arial" pitchFamily="34" charset="0"/>
                        </a:rPr>
                        <a:t>(вариант 1) </a:t>
                      </a:r>
                    </a:p>
                    <a:p>
                      <a:pPr marL="0" algn="ctr">
                        <a:lnSpc>
                          <a:spcPct val="115000"/>
                        </a:lnSpc>
                        <a:spcAft>
                          <a:spcPts val="0"/>
                        </a:spcAft>
                      </a:pPr>
                      <a:r>
                        <a:rPr lang="ru-RU" sz="1400" b="0" dirty="0" smtClean="0">
                          <a:latin typeface="Arial" pitchFamily="34" charset="0"/>
                          <a:ea typeface="Times New Roman"/>
                          <a:cs typeface="Arial" pitchFamily="34" charset="0"/>
                        </a:rPr>
                        <a:t>Сильный – слабый</a:t>
                      </a:r>
                    </a:p>
                    <a:p>
                      <a:pPr marL="0" algn="ctr">
                        <a:lnSpc>
                          <a:spcPct val="115000"/>
                        </a:lnSpc>
                        <a:spcAft>
                          <a:spcPts val="0"/>
                        </a:spcAft>
                      </a:pPr>
                      <a:r>
                        <a:rPr lang="ru-RU" sz="1400" b="0" dirty="0" smtClean="0">
                          <a:latin typeface="Arial" pitchFamily="34" charset="0"/>
                          <a:ea typeface="Times New Roman"/>
                          <a:cs typeface="Arial" pitchFamily="34" charset="0"/>
                        </a:rPr>
                        <a:t>Ученик с  преобладанием</a:t>
                      </a:r>
                      <a:r>
                        <a:rPr lang="ru-RU" sz="1400" b="0" baseline="0" dirty="0" smtClean="0">
                          <a:latin typeface="Arial" pitchFamily="34" charset="0"/>
                          <a:ea typeface="Times New Roman"/>
                          <a:cs typeface="Arial" pitchFamily="34" charset="0"/>
                        </a:rPr>
                        <a:t> </a:t>
                      </a:r>
                      <a:r>
                        <a:rPr lang="ru-RU" sz="1400" b="0" dirty="0" smtClean="0">
                          <a:latin typeface="Arial" pitchFamily="34" charset="0"/>
                          <a:ea typeface="Times New Roman"/>
                          <a:cs typeface="Arial" pitchFamily="34" charset="0"/>
                        </a:rPr>
                        <a:t>процесса</a:t>
                      </a:r>
                      <a:r>
                        <a:rPr lang="ru-RU" sz="1400" b="0" baseline="0" dirty="0" smtClean="0">
                          <a:latin typeface="Arial" pitchFamily="34" charset="0"/>
                          <a:ea typeface="Times New Roman"/>
                          <a:cs typeface="Arial" pitchFamily="34" charset="0"/>
                        </a:rPr>
                        <a:t> возбуждения  </a:t>
                      </a:r>
                    </a:p>
                    <a:p>
                      <a:pPr marL="0" algn="ctr">
                        <a:lnSpc>
                          <a:spcPct val="115000"/>
                        </a:lnSpc>
                        <a:spcAft>
                          <a:spcPts val="0"/>
                        </a:spcAft>
                      </a:pPr>
                      <a:r>
                        <a:rPr lang="ru-RU" sz="1400" b="0" baseline="0" dirty="0" smtClean="0">
                          <a:latin typeface="Arial" pitchFamily="34" charset="0"/>
                          <a:ea typeface="Times New Roman"/>
                          <a:cs typeface="Arial" pitchFamily="34" charset="0"/>
                        </a:rPr>
                        <a:t>с учеником с преобладанием процесса торможения</a:t>
                      </a:r>
                    </a:p>
                    <a:p>
                      <a:pPr marL="0" algn="ctr">
                        <a:lnSpc>
                          <a:spcPct val="115000"/>
                        </a:lnSpc>
                        <a:spcAft>
                          <a:spcPts val="0"/>
                        </a:spcAft>
                      </a:pPr>
                      <a:endParaRPr lang="ru-RU" sz="1400" b="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6" name="Прямоугольник 5"/>
          <p:cNvSpPr/>
          <p:nvPr/>
        </p:nvSpPr>
        <p:spPr>
          <a:xfrm>
            <a:off x="214282" y="285728"/>
            <a:ext cx="8715436" cy="954107"/>
          </a:xfrm>
          <a:prstGeom prst="rect">
            <a:avLst/>
          </a:prstGeom>
        </p:spPr>
        <p:txBody>
          <a:bodyPr wrap="square">
            <a:spAutoFit/>
          </a:bodyPr>
          <a:lstStyle/>
          <a:p>
            <a:pPr lvl="0" algn="ctr"/>
            <a:r>
              <a:rPr lang="ru-RU" sz="2800" dirty="0" smtClean="0">
                <a:solidFill>
                  <a:schemeClr val="bg1"/>
                </a:solidFill>
                <a:latin typeface="Arial" pitchFamily="34" charset="0"/>
                <a:cs typeface="Arial" pitchFamily="34" charset="0"/>
              </a:rPr>
              <a:t>Организация </a:t>
            </a:r>
            <a:r>
              <a:rPr lang="ru-RU" sz="2800" dirty="0" err="1" smtClean="0">
                <a:solidFill>
                  <a:schemeClr val="bg1"/>
                </a:solidFill>
                <a:latin typeface="Arial" pitchFamily="34" charset="0"/>
                <a:cs typeface="Arial" pitchFamily="34" charset="0"/>
              </a:rPr>
              <a:t>психолого</a:t>
            </a:r>
            <a:r>
              <a:rPr lang="ru-RU" sz="2800" dirty="0" smtClean="0">
                <a:solidFill>
                  <a:schemeClr val="bg1"/>
                </a:solidFill>
                <a:latin typeface="Arial" pitchFamily="34" charset="0"/>
                <a:cs typeface="Arial" pitchFamily="34" charset="0"/>
              </a:rPr>
              <a:t> – </a:t>
            </a:r>
            <a:r>
              <a:rPr lang="ru-RU" sz="2800" dirty="0" err="1" smtClean="0">
                <a:solidFill>
                  <a:schemeClr val="bg1"/>
                </a:solidFill>
                <a:latin typeface="Arial" pitchFamily="34" charset="0"/>
                <a:cs typeface="Arial" pitchFamily="34" charset="0"/>
              </a:rPr>
              <a:t>медико</a:t>
            </a:r>
            <a:r>
              <a:rPr lang="ru-RU" sz="2800" dirty="0" smtClean="0">
                <a:solidFill>
                  <a:schemeClr val="bg1"/>
                </a:solidFill>
                <a:latin typeface="Arial" pitchFamily="34" charset="0"/>
                <a:cs typeface="Arial" pitchFamily="34" charset="0"/>
              </a:rPr>
              <a:t> –педагогического  </a:t>
            </a:r>
          </a:p>
          <a:p>
            <a:pPr lvl="0" algn="ctr"/>
            <a:r>
              <a:rPr lang="ru-RU" sz="2800" dirty="0" smtClean="0">
                <a:solidFill>
                  <a:schemeClr val="bg1"/>
                </a:solidFill>
                <a:latin typeface="Arial" pitchFamily="34" charset="0"/>
                <a:cs typeface="Arial" pitchFamily="34" charset="0"/>
              </a:rPr>
              <a:t>       сопровождения</a:t>
            </a:r>
          </a:p>
        </p:txBody>
      </p:sp>
      <p:sp>
        <p:nvSpPr>
          <p:cNvPr id="8" name="AutoShape 3"/>
          <p:cNvSpPr>
            <a:spLocks noChangeArrowheads="1"/>
          </p:cNvSpPr>
          <p:nvPr/>
        </p:nvSpPr>
        <p:spPr bwMode="gray">
          <a:xfrm>
            <a:off x="1600200" y="1752600"/>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9" name="AutoShape 4"/>
          <p:cNvSpPr>
            <a:spLocks noChangeArrowheads="1"/>
          </p:cNvSpPr>
          <p:nvPr/>
        </p:nvSpPr>
        <p:spPr bwMode="gray">
          <a:xfrm>
            <a:off x="1738313" y="1885950"/>
            <a:ext cx="1219200" cy="1184275"/>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ru-RU" altLang="ru-RU"/>
          </a:p>
        </p:txBody>
      </p:sp>
      <p:sp>
        <p:nvSpPr>
          <p:cNvPr id="10" name="Freeform 5">
            <a:extLst>
              <a:ext uri="{FF2B5EF4-FFF2-40B4-BE49-F238E27FC236}">
                <a16:creationId xmlns:a16="http://schemas.microsoft.com/office/drawing/2014/main" xmlns="" id="{BC565CF2-C556-0447-B37D-401E43992016}"/>
              </a:ext>
            </a:extLst>
          </p:cNvPr>
          <p:cNvSpPr>
            <a:spLocks/>
          </p:cNvSpPr>
          <p:nvPr/>
        </p:nvSpPr>
        <p:spPr bwMode="gray">
          <a:xfrm>
            <a:off x="1814513" y="1962150"/>
            <a:ext cx="609600"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ru-RU"/>
          </a:p>
        </p:txBody>
      </p:sp>
      <p:sp>
        <p:nvSpPr>
          <p:cNvPr id="11" name="Text Box 6"/>
          <p:cNvSpPr txBox="1">
            <a:spLocks noChangeArrowheads="1"/>
          </p:cNvSpPr>
          <p:nvPr/>
        </p:nvSpPr>
        <p:spPr bwMode="gray">
          <a:xfrm>
            <a:off x="2141538" y="2209800"/>
            <a:ext cx="382587" cy="519113"/>
          </a:xfrm>
          <a:prstGeom prst="rect">
            <a:avLst/>
          </a:prstGeom>
          <a:noFill/>
          <a:ln w="9525" algn="ctr">
            <a:noFill/>
            <a:miter lim="800000"/>
            <a:headEnd/>
            <a:tailEnd/>
          </a:ln>
        </p:spPr>
        <p:txBody>
          <a:bodyPr wrap="none">
            <a:spAutoFit/>
          </a:bodyPr>
          <a:lstStyle/>
          <a:p>
            <a:r>
              <a:rPr lang="ru-RU" altLang="ru-RU" sz="2800" b="1" dirty="0">
                <a:solidFill>
                  <a:srgbClr val="FFFFFF"/>
                </a:solidFill>
              </a:rPr>
              <a:t>1</a:t>
            </a:r>
            <a:endParaRPr lang="en-US" altLang="ru-RU" sz="2800" b="1" dirty="0">
              <a:solidFill>
                <a:srgbClr val="FFFFFF"/>
              </a:solidFill>
            </a:endParaRPr>
          </a:p>
        </p:txBody>
      </p:sp>
      <p:sp>
        <p:nvSpPr>
          <p:cNvPr id="12" name="Text Box 7">
            <a:extLst>
              <a:ext uri="{FF2B5EF4-FFF2-40B4-BE49-F238E27FC236}">
                <a16:creationId xmlns:a16="http://schemas.microsoft.com/office/drawing/2014/main" xmlns="" id="{5570EB05-4BD3-C749-8968-69DCE1BE3BD3}"/>
              </a:ext>
            </a:extLst>
          </p:cNvPr>
          <p:cNvSpPr txBox="1">
            <a:spLocks noChangeArrowheads="1"/>
          </p:cNvSpPr>
          <p:nvPr/>
        </p:nvSpPr>
        <p:spPr bwMode="gray">
          <a:xfrm>
            <a:off x="3124200" y="1976438"/>
            <a:ext cx="4648200" cy="1138237"/>
          </a:xfrm>
          <a:prstGeom prst="rect">
            <a:avLst/>
          </a:prstGeom>
          <a:noFill/>
          <a:ln w="9525" algn="ctr">
            <a:noFill/>
            <a:miter lim="800000"/>
            <a:headEnd/>
            <a:tailEnd/>
          </a:ln>
          <a:effectLst/>
        </p:spPr>
        <p:txBody>
          <a:bodyPr>
            <a:spAutoFit/>
          </a:bodyPr>
          <a:lstStyle/>
          <a:p>
            <a:pPr marL="137160">
              <a:defRPr/>
            </a:pPr>
            <a:r>
              <a:rPr lang="ru-RU" sz="2800" b="1" dirty="0" smtClean="0">
                <a:latin typeface="Arial" pitchFamily="34" charset="0"/>
                <a:cs typeface="Arial" pitchFamily="34" charset="0"/>
              </a:rPr>
              <a:t>Кого учить?</a:t>
            </a:r>
            <a:endParaRPr lang="ru-RU" sz="2800" b="1" dirty="0">
              <a:latin typeface="Arial" pitchFamily="34" charset="0"/>
              <a:cs typeface="Arial" pitchFamily="34" charset="0"/>
            </a:endParaRPr>
          </a:p>
          <a:p>
            <a:pPr>
              <a:defRPr/>
            </a:pPr>
            <a:endParaRPr lang="ru-RU" sz="2400" b="1" dirty="0">
              <a:solidFill>
                <a:schemeClr val="bg1"/>
              </a:solidFill>
            </a:endParaRPr>
          </a:p>
          <a:p>
            <a:pPr>
              <a:defRPr/>
            </a:pPr>
            <a:endParaRPr lang="en-US" sz="1600" dirty="0">
              <a:solidFill>
                <a:srgbClr val="000000"/>
              </a:solidFill>
            </a:endParaRPr>
          </a:p>
        </p:txBody>
      </p:sp>
      <p:sp>
        <p:nvSpPr>
          <p:cNvPr id="13" name="AutoShape 8"/>
          <p:cNvSpPr>
            <a:spLocks noChangeArrowheads="1"/>
          </p:cNvSpPr>
          <p:nvPr/>
        </p:nvSpPr>
        <p:spPr bwMode="gray">
          <a:xfrm>
            <a:off x="1600200" y="3352800"/>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14" name="AutoShape 9"/>
          <p:cNvSpPr>
            <a:spLocks noChangeArrowheads="1"/>
          </p:cNvSpPr>
          <p:nvPr/>
        </p:nvSpPr>
        <p:spPr bwMode="gray">
          <a:xfrm>
            <a:off x="1738313" y="34861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ru-RU" altLang="ru-RU"/>
          </a:p>
        </p:txBody>
      </p:sp>
      <p:sp>
        <p:nvSpPr>
          <p:cNvPr id="15" name="Freeform 10"/>
          <p:cNvSpPr>
            <a:spLocks/>
          </p:cNvSpPr>
          <p:nvPr/>
        </p:nvSpPr>
        <p:spPr bwMode="gray">
          <a:xfrm>
            <a:off x="1814513" y="3562350"/>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prstDash val="solid"/>
            <a:round/>
            <a:headEnd/>
            <a:tailEnd/>
          </a:ln>
        </p:spPr>
        <p:txBody>
          <a:bodyPr/>
          <a:lstStyle/>
          <a:p>
            <a:endParaRPr lang="ru-RU"/>
          </a:p>
        </p:txBody>
      </p:sp>
      <p:sp>
        <p:nvSpPr>
          <p:cNvPr id="16" name="Text Box 11"/>
          <p:cNvSpPr txBox="1">
            <a:spLocks noChangeArrowheads="1"/>
          </p:cNvSpPr>
          <p:nvPr/>
        </p:nvSpPr>
        <p:spPr bwMode="gray">
          <a:xfrm>
            <a:off x="2143125" y="381000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2</a:t>
            </a:r>
            <a:endParaRPr lang="en-US" altLang="ru-RU" sz="2800" b="1">
              <a:solidFill>
                <a:srgbClr val="FFFFFF"/>
              </a:solidFill>
            </a:endParaRPr>
          </a:p>
        </p:txBody>
      </p:sp>
      <p:sp>
        <p:nvSpPr>
          <p:cNvPr id="17" name="Text Box 12">
            <a:extLst>
              <a:ext uri="{FF2B5EF4-FFF2-40B4-BE49-F238E27FC236}">
                <a16:creationId xmlns:a16="http://schemas.microsoft.com/office/drawing/2014/main" xmlns="" id="{AC717438-6F18-9B49-914B-351037B2B7C3}"/>
              </a:ext>
            </a:extLst>
          </p:cNvPr>
          <p:cNvSpPr txBox="1">
            <a:spLocks noChangeArrowheads="1"/>
          </p:cNvSpPr>
          <p:nvPr/>
        </p:nvSpPr>
        <p:spPr bwMode="gray">
          <a:xfrm>
            <a:off x="3124200" y="3549650"/>
            <a:ext cx="4800600" cy="800100"/>
          </a:xfrm>
          <a:prstGeom prst="rect">
            <a:avLst/>
          </a:prstGeom>
          <a:noFill/>
          <a:ln w="9525" algn="ctr">
            <a:noFill/>
            <a:miter lim="800000"/>
            <a:headEnd/>
            <a:tailEnd/>
          </a:ln>
          <a:effectLst/>
        </p:spPr>
        <p:txBody>
          <a:bodyPr>
            <a:spAutoFit/>
          </a:bodyPr>
          <a:lstStyle/>
          <a:p>
            <a:pPr marL="137160">
              <a:defRPr/>
            </a:pPr>
            <a:r>
              <a:rPr lang="ru-RU" sz="2800" b="1" dirty="0" smtClean="0">
                <a:latin typeface="Arial" pitchFamily="34" charset="0"/>
                <a:cs typeface="Arial" pitchFamily="34" charset="0"/>
              </a:rPr>
              <a:t>Как учить?</a:t>
            </a:r>
            <a:endParaRPr lang="ru-RU" sz="2800" b="1" dirty="0">
              <a:latin typeface="Arial" pitchFamily="34" charset="0"/>
              <a:cs typeface="Arial" pitchFamily="34" charset="0"/>
            </a:endParaRPr>
          </a:p>
          <a:p>
            <a:pPr>
              <a:defRPr/>
            </a:pPr>
            <a:endParaRPr lang="en-US" dirty="0">
              <a:solidFill>
                <a:srgbClr val="000000"/>
              </a:solidFill>
            </a:endParaRPr>
          </a:p>
        </p:txBody>
      </p:sp>
      <p:sp>
        <p:nvSpPr>
          <p:cNvPr id="18" name="AutoShape 13"/>
          <p:cNvSpPr>
            <a:spLocks noChangeArrowheads="1"/>
          </p:cNvSpPr>
          <p:nvPr/>
        </p:nvSpPr>
        <p:spPr bwMode="gray">
          <a:xfrm>
            <a:off x="1573213" y="4992688"/>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19" name="AutoShape 14"/>
          <p:cNvSpPr>
            <a:spLocks noChangeArrowheads="1"/>
          </p:cNvSpPr>
          <p:nvPr/>
        </p:nvSpPr>
        <p:spPr bwMode="gray">
          <a:xfrm>
            <a:off x="1738313" y="5105400"/>
            <a:ext cx="1219200" cy="1184275"/>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endParaRPr lang="ru-RU" altLang="ru-RU"/>
          </a:p>
        </p:txBody>
      </p:sp>
      <p:sp>
        <p:nvSpPr>
          <p:cNvPr id="20" name="Freeform 15"/>
          <p:cNvSpPr>
            <a:spLocks/>
          </p:cNvSpPr>
          <p:nvPr/>
        </p:nvSpPr>
        <p:spPr bwMode="gray">
          <a:xfrm>
            <a:off x="1814513" y="5181600"/>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w="0">
            <a:noFill/>
            <a:prstDash val="solid"/>
            <a:round/>
            <a:headEnd/>
            <a:tailEnd/>
          </a:ln>
        </p:spPr>
        <p:txBody>
          <a:bodyPr/>
          <a:lstStyle/>
          <a:p>
            <a:endParaRPr lang="ru-RU"/>
          </a:p>
        </p:txBody>
      </p:sp>
      <p:sp>
        <p:nvSpPr>
          <p:cNvPr id="21" name="Text Box 16"/>
          <p:cNvSpPr txBox="1">
            <a:spLocks noChangeArrowheads="1"/>
          </p:cNvSpPr>
          <p:nvPr/>
        </p:nvSpPr>
        <p:spPr bwMode="gray">
          <a:xfrm>
            <a:off x="2143125" y="542925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3</a:t>
            </a:r>
            <a:endParaRPr lang="en-US" altLang="ru-RU" sz="2800" b="1">
              <a:solidFill>
                <a:srgbClr val="FFFFFF"/>
              </a:solidFill>
            </a:endParaRPr>
          </a:p>
        </p:txBody>
      </p:sp>
      <p:sp>
        <p:nvSpPr>
          <p:cNvPr id="22" name="Text Box 17">
            <a:extLst>
              <a:ext uri="{FF2B5EF4-FFF2-40B4-BE49-F238E27FC236}">
                <a16:creationId xmlns:a16="http://schemas.microsoft.com/office/drawing/2014/main" xmlns="" id="{6238379C-9593-5C41-A34B-7735F534A9C7}"/>
              </a:ext>
            </a:extLst>
          </p:cNvPr>
          <p:cNvSpPr txBox="1">
            <a:spLocks noChangeArrowheads="1"/>
          </p:cNvSpPr>
          <p:nvPr/>
        </p:nvSpPr>
        <p:spPr bwMode="gray">
          <a:xfrm>
            <a:off x="3124200" y="5168900"/>
            <a:ext cx="5383213" cy="1169988"/>
          </a:xfrm>
          <a:prstGeom prst="rect">
            <a:avLst/>
          </a:prstGeom>
          <a:noFill/>
          <a:ln w="9525" algn="ctr">
            <a:noFill/>
            <a:miter lim="800000"/>
            <a:headEnd/>
            <a:tailEnd/>
          </a:ln>
          <a:effectLst/>
        </p:spPr>
        <p:txBody>
          <a:bodyPr>
            <a:spAutoFit/>
          </a:bodyPr>
          <a:lstStyle/>
          <a:p>
            <a:pPr marL="137160">
              <a:defRPr/>
            </a:pPr>
            <a:r>
              <a:rPr lang="ru-RU" sz="2800" b="1" dirty="0" smtClean="0">
                <a:latin typeface="Arial" pitchFamily="34" charset="0"/>
                <a:cs typeface="Arial" pitchFamily="34" charset="0"/>
              </a:rPr>
              <a:t>Чему учить?</a:t>
            </a:r>
            <a:endParaRPr lang="ru-RU" sz="2800" b="1" dirty="0">
              <a:latin typeface="Arial" pitchFamily="34" charset="0"/>
              <a:cs typeface="Arial" pitchFamily="34" charset="0"/>
            </a:endParaRPr>
          </a:p>
          <a:p>
            <a:pPr>
              <a:defRPr/>
            </a:pPr>
            <a:endParaRPr lang="ru-RU" sz="2400" b="1" dirty="0">
              <a:solidFill>
                <a:srgbClr val="000000"/>
              </a:solidFill>
            </a:endParaRPr>
          </a:p>
          <a:p>
            <a:pPr>
              <a:defRPr/>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500174"/>
          <a:ext cx="8643999" cy="3614984"/>
        </p:xfrm>
        <a:graphic>
          <a:graphicData uri="http://schemas.openxmlformats.org/drawingml/2006/table">
            <a:tbl>
              <a:tblPr firstRow="1" bandRow="1">
                <a:tableStyleId>{5C22544A-7EE6-4342-B048-85BDC9FD1C3A}</a:tableStyleId>
              </a:tblPr>
              <a:tblGrid>
                <a:gridCol w="2881333"/>
                <a:gridCol w="2881333"/>
                <a:gridCol w="2881333"/>
              </a:tblGrid>
              <a:tr h="534457">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marL="0" marR="0" indent="0" algn="ctr" defTabSz="914400" rtl="0" eaLnBrk="1" fontAlgn="auto" latinLnBrk="0" hangingPunct="1">
                        <a:lnSpc>
                          <a:spcPct val="130000"/>
                        </a:lnSpc>
                        <a:spcBef>
                          <a:spcPts val="0"/>
                        </a:spcBef>
                        <a:spcAft>
                          <a:spcPts val="0"/>
                        </a:spcAft>
                        <a:buClrTx/>
                        <a:buSzTx/>
                        <a:buFontTx/>
                        <a:buNone/>
                        <a:tabLst>
                          <a:tab pos="609600" algn="l"/>
                        </a:tabLst>
                        <a:defRPr/>
                      </a:pPr>
                      <a:r>
                        <a:rPr lang="ru-RU" sz="1200" dirty="0" smtClean="0">
                          <a:solidFill>
                            <a:schemeClr val="tx1"/>
                          </a:solidFill>
                          <a:latin typeface="Arial" pitchFamily="34" charset="0"/>
                          <a:ea typeface="Calibri"/>
                          <a:cs typeface="Arial" pitchFamily="34" charset="0"/>
                        </a:rPr>
                        <a:t>10 человек</a:t>
                      </a: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r>
                        <a:rPr lang="ru-RU" sz="1200" b="0" i="0" dirty="0" smtClean="0">
                          <a:solidFill>
                            <a:schemeClr val="tx1"/>
                          </a:solidFill>
                          <a:latin typeface="Arial" pitchFamily="34" charset="0"/>
                          <a:ea typeface="Calibri"/>
                          <a:cs typeface="Arial" pitchFamily="34" charset="0"/>
                        </a:rPr>
                        <a:t>Тема </a:t>
                      </a:r>
                      <a:r>
                        <a:rPr lang="ru-RU" sz="1200" b="0" i="0" dirty="0">
                          <a:solidFill>
                            <a:schemeClr val="tx1"/>
                          </a:solidFill>
                          <a:latin typeface="Arial" pitchFamily="34" charset="0"/>
                          <a:ea typeface="Calibri"/>
                          <a:cs typeface="Arial" pitchFamily="34" charset="0"/>
                        </a:rPr>
                        <a:t>урока: </a:t>
                      </a:r>
                      <a:r>
                        <a:rPr lang="ru-RU" sz="1200" b="0" i="0" dirty="0" smtClean="0">
                          <a:solidFill>
                            <a:schemeClr val="tx1"/>
                          </a:solidFill>
                          <a:latin typeface="Arial" pitchFamily="34" charset="0"/>
                          <a:ea typeface="Calibri"/>
                          <a:cs typeface="Arial" pitchFamily="34" charset="0"/>
                        </a:rPr>
                        <a:t>А</a:t>
                      </a:r>
                      <a:r>
                        <a:rPr lang="ru-RU" sz="1200" b="0" i="0" dirty="0">
                          <a:solidFill>
                            <a:schemeClr val="tx1"/>
                          </a:solidFill>
                          <a:latin typeface="Arial" pitchFamily="34" charset="0"/>
                          <a:ea typeface="Calibri"/>
                          <a:cs typeface="Arial" pitchFamily="34" charset="0"/>
                        </a:rPr>
                        <a:t>. Блок «Ветхая избушка»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уровень</a:t>
                      </a:r>
                      <a:endParaRPr lang="ru-RU" sz="1200" dirty="0">
                        <a:solidFill>
                          <a:schemeClr val="tx1"/>
                        </a:solidFill>
                        <a:latin typeface="Arial" pitchFamily="34" charset="0"/>
                        <a:ea typeface="Calibri"/>
                        <a:cs typeface="Arial" pitchFamily="34" charset="0"/>
                      </a:endParaRPr>
                    </a:p>
                    <a:p>
                      <a:pPr algn="just">
                        <a:lnSpc>
                          <a:spcPct val="130000"/>
                        </a:lnSpc>
                        <a:spcAft>
                          <a:spcPts val="0"/>
                        </a:spcAft>
                      </a:pPr>
                      <a:r>
                        <a:rPr lang="ru-RU" sz="1100" b="0" dirty="0">
                          <a:solidFill>
                            <a:schemeClr val="tx1"/>
                          </a:solidFill>
                          <a:latin typeface="Arial" pitchFamily="34" charset="0"/>
                          <a:ea typeface="Calibri"/>
                          <a:cs typeface="Arial" pitchFamily="34" charset="0"/>
                        </a:rPr>
                        <a:t>развиты </a:t>
                      </a:r>
                      <a:r>
                        <a:rPr lang="ru-RU" sz="1100" b="0" dirty="0" err="1">
                          <a:solidFill>
                            <a:schemeClr val="tx1"/>
                          </a:solidFill>
                          <a:latin typeface="Arial" pitchFamily="34" charset="0"/>
                          <a:ea typeface="Calibri"/>
                          <a:cs typeface="Arial" pitchFamily="34" charset="0"/>
                        </a:rPr>
                        <a:t>графомоторные</a:t>
                      </a:r>
                      <a:r>
                        <a:rPr lang="ru-RU" sz="1100" b="0" dirty="0">
                          <a:solidFill>
                            <a:schemeClr val="tx1"/>
                          </a:solidFill>
                          <a:latin typeface="Arial" pitchFamily="34" charset="0"/>
                          <a:ea typeface="Calibri"/>
                          <a:cs typeface="Arial" pitchFamily="34" charset="0"/>
                        </a:rPr>
                        <a:t> навыки, навык чтения и письма находится </a:t>
                      </a:r>
                      <a:endParaRPr lang="ru-RU" sz="1100" b="0" dirty="0" smtClean="0">
                        <a:solidFill>
                          <a:schemeClr val="tx1"/>
                        </a:solidFill>
                        <a:latin typeface="Arial" pitchFamily="34" charset="0"/>
                        <a:ea typeface="Calibri"/>
                        <a:cs typeface="Arial" pitchFamily="34" charset="0"/>
                      </a:endParaRPr>
                    </a:p>
                    <a:p>
                      <a:pPr algn="just">
                        <a:lnSpc>
                          <a:spcPct val="130000"/>
                        </a:lnSpc>
                        <a:spcAft>
                          <a:spcPts val="0"/>
                        </a:spcAft>
                      </a:pPr>
                      <a:r>
                        <a:rPr lang="ru-RU" sz="1100" b="0" dirty="0" smtClean="0">
                          <a:solidFill>
                            <a:schemeClr val="tx1"/>
                          </a:solidFill>
                          <a:latin typeface="Arial" pitchFamily="34" charset="0"/>
                          <a:ea typeface="Calibri"/>
                          <a:cs typeface="Arial" pitchFamily="34" charset="0"/>
                        </a:rPr>
                        <a:t>в </a:t>
                      </a:r>
                      <a:r>
                        <a:rPr lang="ru-RU" sz="1100" b="0" dirty="0">
                          <a:solidFill>
                            <a:schemeClr val="tx1"/>
                          </a:solidFill>
                          <a:latin typeface="Arial" pitchFamily="34" charset="0"/>
                          <a:ea typeface="Calibri"/>
                          <a:cs typeface="Arial" pitchFamily="34" charset="0"/>
                        </a:rPr>
                        <a:t>стадии формирования</a:t>
                      </a:r>
                    </a:p>
                    <a:p>
                      <a:pPr algn="ctr">
                        <a:lnSpc>
                          <a:spcPct val="130000"/>
                        </a:lnSpc>
                        <a:spcAft>
                          <a:spcPts val="0"/>
                        </a:spcAft>
                      </a:pPr>
                      <a:r>
                        <a:rPr lang="ru-RU" sz="1200" dirty="0">
                          <a:solidFill>
                            <a:schemeClr val="tx1"/>
                          </a:solidFill>
                          <a:latin typeface="Arial" pitchFamily="34" charset="0"/>
                          <a:ea typeface="Calibri"/>
                          <a:cs typeface="Arial" pitchFamily="34" charset="0"/>
                        </a:rPr>
                        <a:t>1 человек</a:t>
                      </a:r>
                    </a:p>
                    <a:p>
                      <a:pPr algn="l">
                        <a:lnSpc>
                          <a:spcPct val="130000"/>
                        </a:lnSpc>
                        <a:spcAft>
                          <a:spcPts val="0"/>
                        </a:spcAft>
                      </a:pPr>
                      <a:r>
                        <a:rPr lang="ru-RU" sz="1200" b="0" i="0" dirty="0">
                          <a:solidFill>
                            <a:schemeClr val="tx1"/>
                          </a:solidFill>
                          <a:latin typeface="Arial" pitchFamily="34" charset="0"/>
                          <a:ea typeface="Calibri"/>
                          <a:cs typeface="Arial" pitchFamily="34" charset="0"/>
                        </a:rPr>
                        <a:t>Тема урока: Чтение слов и предложений с буквой </a:t>
                      </a:r>
                      <a:r>
                        <a:rPr lang="ru-RU" sz="1200" b="1" i="1" dirty="0">
                          <a:solidFill>
                            <a:schemeClr val="tx1"/>
                          </a:solidFill>
                          <a:latin typeface="Arial" pitchFamily="34" charset="0"/>
                          <a:ea typeface="Calibri"/>
                          <a:cs typeface="Arial" pitchFamily="34" charset="0"/>
                        </a:rPr>
                        <a:t>Л.</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уровень</a:t>
                      </a:r>
                      <a:endParaRPr lang="ru-RU" sz="1200" dirty="0">
                        <a:solidFill>
                          <a:schemeClr val="tx1"/>
                        </a:solidFill>
                        <a:latin typeface="Arial" pitchFamily="34" charset="0"/>
                        <a:ea typeface="Calibri"/>
                        <a:cs typeface="Arial" pitchFamily="34" charset="0"/>
                      </a:endParaRPr>
                    </a:p>
                    <a:p>
                      <a:pPr algn="just">
                        <a:lnSpc>
                          <a:spcPct val="130000"/>
                        </a:lnSpc>
                        <a:spcAft>
                          <a:spcPts val="0"/>
                        </a:spcAft>
                      </a:pPr>
                      <a:r>
                        <a:rPr lang="ru-RU" sz="1100" b="0" dirty="0" err="1">
                          <a:solidFill>
                            <a:schemeClr val="tx1"/>
                          </a:solidFill>
                          <a:latin typeface="Arial" pitchFamily="34" charset="0"/>
                          <a:ea typeface="Calibri"/>
                          <a:cs typeface="Arial" pitchFamily="34" charset="0"/>
                        </a:rPr>
                        <a:t>графомоторные</a:t>
                      </a:r>
                      <a:r>
                        <a:rPr lang="ru-RU" sz="1100" b="0" dirty="0">
                          <a:solidFill>
                            <a:schemeClr val="tx1"/>
                          </a:solidFill>
                          <a:latin typeface="Arial" pitchFamily="34" charset="0"/>
                          <a:ea typeface="Calibri"/>
                          <a:cs typeface="Arial" pitchFamily="34" charset="0"/>
                        </a:rPr>
                        <a:t> навыки находятся в стадии формирования, не сформирован навык чтения и письма</a:t>
                      </a:r>
                    </a:p>
                    <a:p>
                      <a:pPr algn="ctr">
                        <a:lnSpc>
                          <a:spcPct val="130000"/>
                        </a:lnSpc>
                        <a:spcAft>
                          <a:spcPts val="0"/>
                        </a:spcAft>
                      </a:pPr>
                      <a:r>
                        <a:rPr lang="ru-RU" sz="1200" dirty="0">
                          <a:solidFill>
                            <a:schemeClr val="tx1"/>
                          </a:solidFill>
                          <a:latin typeface="Arial" pitchFamily="34" charset="0"/>
                          <a:ea typeface="Calibri"/>
                          <a:cs typeface="Arial" pitchFamily="34" charset="0"/>
                        </a:rPr>
                        <a:t>1 человек</a:t>
                      </a:r>
                    </a:p>
                    <a:p>
                      <a:pPr algn="l">
                        <a:lnSpc>
                          <a:spcPct val="130000"/>
                        </a:lnSpc>
                        <a:spcAft>
                          <a:spcPts val="0"/>
                        </a:spcAft>
                      </a:pPr>
                      <a:r>
                        <a:rPr lang="ru-RU" sz="1200" b="0" i="0" dirty="0">
                          <a:solidFill>
                            <a:schemeClr val="tx1"/>
                          </a:solidFill>
                          <a:latin typeface="Arial" pitchFamily="34" charset="0"/>
                          <a:ea typeface="Calibri"/>
                          <a:cs typeface="Arial" pitchFamily="34" charset="0"/>
                        </a:rPr>
                        <a:t>Тема урока: Беседа «Игрушки».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327">
                <a:tc gridSpan="3">
                  <a:txBody>
                    <a:bodyPr/>
                    <a:lstStyle/>
                    <a:p>
                      <a:pPr algn="ctr">
                        <a:lnSpc>
                          <a:spcPct val="115000"/>
                        </a:lnSpc>
                        <a:spcAft>
                          <a:spcPts val="0"/>
                        </a:spcAft>
                      </a:pPr>
                      <a:r>
                        <a:rPr lang="ru-RU" sz="1200" b="1" dirty="0">
                          <a:latin typeface="Arial" pitchFamily="34" charset="0"/>
                          <a:ea typeface="Calibri"/>
                          <a:cs typeface="Arial" pitchFamily="34" charset="0"/>
                        </a:rPr>
                        <a:t>Чтение / Речь и альтернативная коммуникация</a:t>
                      </a:r>
                      <a:endParaRPr lang="ru-RU" sz="12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I</a:t>
                      </a:r>
                      <a:r>
                        <a:rPr lang="ru-RU" sz="1200" b="1" dirty="0">
                          <a:latin typeface="Arial" pitchFamily="34" charset="0"/>
                          <a:ea typeface="Times New Roman"/>
                          <a:cs typeface="Arial" pitchFamily="34" charset="0"/>
                        </a:rPr>
                        <a:t>. Организационный момент.</a:t>
                      </a:r>
                      <a:endParaRPr lang="ru-RU" sz="1200" dirty="0">
                        <a:latin typeface="Arial" pitchFamily="34" charset="0"/>
                        <a:ea typeface="Times New Roman"/>
                        <a:cs typeface="Arial" pitchFamily="34" charset="0"/>
                      </a:endParaRPr>
                    </a:p>
                    <a:p>
                      <a:pPr marL="0" algn="l">
                        <a:lnSpc>
                          <a:spcPct val="115000"/>
                        </a:lnSpc>
                        <a:spcAft>
                          <a:spcPts val="0"/>
                        </a:spcAft>
                      </a:pPr>
                      <a:r>
                        <a:rPr lang="ru-RU" sz="1200" b="1" dirty="0" smtClean="0">
                          <a:latin typeface="Arial" pitchFamily="34" charset="0"/>
                          <a:ea typeface="Times New Roman"/>
                          <a:cs typeface="Arial" pitchFamily="34" charset="0"/>
                        </a:rPr>
                        <a:t>- </a:t>
                      </a:r>
                      <a:r>
                        <a:rPr lang="ru-RU" sz="1200" dirty="0" smtClean="0">
                          <a:latin typeface="Arial" pitchFamily="34" charset="0"/>
                          <a:ea typeface="Times New Roman"/>
                          <a:cs typeface="Arial" pitchFamily="34" charset="0"/>
                        </a:rPr>
                        <a:t>Приветствие </a:t>
                      </a:r>
                      <a:r>
                        <a:rPr lang="ru-RU" sz="1200" dirty="0">
                          <a:latin typeface="Arial" pitchFamily="34" charset="0"/>
                          <a:ea typeface="Times New Roman"/>
                          <a:cs typeface="Arial" pitchFamily="34" charset="0"/>
                        </a:rPr>
                        <a:t>в стихах «Доброе утро».</a:t>
                      </a:r>
                    </a:p>
                    <a:p>
                      <a:pPr marL="0" algn="l">
                        <a:lnSpc>
                          <a:spcPct val="115000"/>
                        </a:lnSpc>
                        <a:spcAft>
                          <a:spcPts val="0"/>
                        </a:spcAft>
                      </a:pPr>
                      <a:r>
                        <a:rPr lang="ru-RU" sz="1200" dirty="0">
                          <a:latin typeface="Arial" pitchFamily="34" charset="0"/>
                          <a:ea typeface="Times New Roman"/>
                          <a:cs typeface="Arial" pitchFamily="34" charset="0"/>
                        </a:rPr>
                        <a:t>-Игра «</a:t>
                      </a:r>
                      <a:r>
                        <a:rPr lang="ru-RU" sz="1200" dirty="0" err="1">
                          <a:latin typeface="Arial" pitchFamily="34" charset="0"/>
                          <a:ea typeface="Times New Roman"/>
                          <a:cs typeface="Arial" pitchFamily="34" charset="0"/>
                        </a:rPr>
                        <a:t>Да-нет</a:t>
                      </a:r>
                      <a:r>
                        <a:rPr lang="ru-RU" sz="1200" dirty="0">
                          <a:latin typeface="Arial" pitchFamily="34" charset="0"/>
                          <a:ea typeface="Times New Roman"/>
                          <a:cs typeface="Arial" pitchFamily="34" charset="0"/>
                        </a:rPr>
                        <a: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15000"/>
                        </a:lnSpc>
                        <a:spcAft>
                          <a:spcPts val="0"/>
                        </a:spcAft>
                      </a:pPr>
                      <a:r>
                        <a:rPr lang="en-US" sz="1200" b="1" dirty="0">
                          <a:latin typeface="Arial" pitchFamily="34" charset="0"/>
                          <a:ea typeface="Times New Roman"/>
                          <a:cs typeface="Arial" pitchFamily="34" charset="0"/>
                        </a:rPr>
                        <a:t>I</a:t>
                      </a:r>
                      <a:r>
                        <a:rPr lang="ru-RU" sz="1200" b="1" dirty="0">
                          <a:latin typeface="Arial" pitchFamily="34" charset="0"/>
                          <a:ea typeface="Times New Roman"/>
                          <a:cs typeface="Arial" pitchFamily="34" charset="0"/>
                        </a:rPr>
                        <a:t>. Организационный момент.</a:t>
                      </a:r>
                      <a:endParaRPr lang="ru-RU" sz="1200" dirty="0">
                        <a:latin typeface="Arial" pitchFamily="34" charset="0"/>
                        <a:ea typeface="Times New Roman"/>
                        <a:cs typeface="Arial" pitchFamily="34" charset="0"/>
                      </a:endParaRPr>
                    </a:p>
                    <a:p>
                      <a:pPr marL="0" algn="l">
                        <a:lnSpc>
                          <a:spcPct val="115000"/>
                        </a:lnSpc>
                        <a:spcAft>
                          <a:spcPts val="0"/>
                        </a:spcAft>
                      </a:pPr>
                      <a:r>
                        <a:rPr lang="ru-RU" sz="1200" b="1" dirty="0" smtClean="0">
                          <a:latin typeface="Arial" pitchFamily="34" charset="0"/>
                          <a:ea typeface="Times New Roman"/>
                          <a:cs typeface="Arial" pitchFamily="34" charset="0"/>
                        </a:rPr>
                        <a:t>- </a:t>
                      </a:r>
                      <a:r>
                        <a:rPr lang="ru-RU" sz="1200" dirty="0" smtClean="0">
                          <a:latin typeface="Arial" pitchFamily="34" charset="0"/>
                          <a:ea typeface="Times New Roman"/>
                          <a:cs typeface="Arial" pitchFamily="34" charset="0"/>
                        </a:rPr>
                        <a:t>Приветствие </a:t>
                      </a:r>
                      <a:r>
                        <a:rPr lang="ru-RU" sz="1200" dirty="0">
                          <a:latin typeface="Arial" pitchFamily="34" charset="0"/>
                          <a:ea typeface="Times New Roman"/>
                          <a:cs typeface="Arial" pitchFamily="34" charset="0"/>
                        </a:rPr>
                        <a:t>в стихах «Доброе утро».</a:t>
                      </a:r>
                    </a:p>
                    <a:p>
                      <a:pPr marL="0" algn="l">
                        <a:lnSpc>
                          <a:spcPct val="115000"/>
                        </a:lnSpc>
                        <a:spcAft>
                          <a:spcPts val="0"/>
                        </a:spcAft>
                      </a:pPr>
                      <a:r>
                        <a:rPr lang="ru-RU" sz="1200" dirty="0">
                          <a:latin typeface="Arial" pitchFamily="34" charset="0"/>
                          <a:ea typeface="Times New Roman"/>
                          <a:cs typeface="Arial" pitchFamily="34" charset="0"/>
                        </a:rPr>
                        <a:t>-Игра «</a:t>
                      </a:r>
                      <a:r>
                        <a:rPr lang="ru-RU" sz="1200" dirty="0" err="1">
                          <a:latin typeface="Arial" pitchFamily="34" charset="0"/>
                          <a:ea typeface="Times New Roman"/>
                          <a:cs typeface="Arial" pitchFamily="34" charset="0"/>
                        </a:rPr>
                        <a:t>Да-нет</a:t>
                      </a:r>
                      <a:r>
                        <a:rPr lang="ru-RU" sz="1200" dirty="0">
                          <a:latin typeface="Arial" pitchFamily="34" charset="0"/>
                          <a:ea typeface="Times New Roman"/>
                          <a:cs typeface="Arial" pitchFamily="34" charset="0"/>
                        </a:rPr>
                        <a: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15000"/>
                        </a:lnSpc>
                        <a:spcAft>
                          <a:spcPts val="0"/>
                        </a:spcAft>
                      </a:pPr>
                      <a:r>
                        <a:rPr lang="en-US" sz="1200" b="1" dirty="0">
                          <a:latin typeface="Arial" pitchFamily="34" charset="0"/>
                          <a:ea typeface="Times New Roman"/>
                          <a:cs typeface="Arial" pitchFamily="34" charset="0"/>
                        </a:rPr>
                        <a:t>I</a:t>
                      </a:r>
                      <a:r>
                        <a:rPr lang="ru-RU" sz="1200" b="1" dirty="0">
                          <a:latin typeface="Arial" pitchFamily="34" charset="0"/>
                          <a:ea typeface="Times New Roman"/>
                          <a:cs typeface="Arial" pitchFamily="34" charset="0"/>
                        </a:rPr>
                        <a:t>. Организационный момент.</a:t>
                      </a:r>
                      <a:endParaRPr lang="ru-RU" sz="1200" dirty="0">
                        <a:latin typeface="Arial" pitchFamily="34" charset="0"/>
                        <a:ea typeface="Times New Roman"/>
                        <a:cs typeface="Arial" pitchFamily="34" charset="0"/>
                      </a:endParaRPr>
                    </a:p>
                    <a:p>
                      <a:pPr marL="0" algn="l">
                        <a:lnSpc>
                          <a:spcPct val="115000"/>
                        </a:lnSpc>
                        <a:spcAft>
                          <a:spcPts val="0"/>
                        </a:spcAft>
                      </a:pPr>
                      <a:r>
                        <a:rPr lang="ru-RU" sz="1200" b="1" dirty="0" smtClean="0">
                          <a:latin typeface="Arial" pitchFamily="34" charset="0"/>
                          <a:ea typeface="Times New Roman"/>
                          <a:cs typeface="Arial" pitchFamily="34" charset="0"/>
                        </a:rPr>
                        <a:t>- </a:t>
                      </a:r>
                      <a:r>
                        <a:rPr lang="ru-RU" sz="1200" dirty="0" smtClean="0">
                          <a:latin typeface="Arial" pitchFamily="34" charset="0"/>
                          <a:ea typeface="Times New Roman"/>
                          <a:cs typeface="Arial" pitchFamily="34" charset="0"/>
                        </a:rPr>
                        <a:t>Приветствие </a:t>
                      </a:r>
                      <a:r>
                        <a:rPr lang="ru-RU" sz="1200" dirty="0">
                          <a:latin typeface="Arial" pitchFamily="34" charset="0"/>
                          <a:ea typeface="Times New Roman"/>
                          <a:cs typeface="Arial" pitchFamily="34" charset="0"/>
                        </a:rPr>
                        <a:t>в стихах «Доброе утро».</a:t>
                      </a:r>
                    </a:p>
                    <a:p>
                      <a:pPr marL="0" algn="l">
                        <a:lnSpc>
                          <a:spcPct val="115000"/>
                        </a:lnSpc>
                        <a:spcAft>
                          <a:spcPts val="0"/>
                        </a:spcAft>
                      </a:pPr>
                      <a:r>
                        <a:rPr lang="ru-RU" sz="1200" dirty="0">
                          <a:latin typeface="Arial" pitchFamily="34" charset="0"/>
                          <a:ea typeface="Times New Roman"/>
                          <a:cs typeface="Arial" pitchFamily="34" charset="0"/>
                        </a:rPr>
                        <a:t>-Игра «</a:t>
                      </a:r>
                      <a:r>
                        <a:rPr lang="ru-RU" sz="1200" dirty="0" err="1">
                          <a:latin typeface="Arial" pitchFamily="34" charset="0"/>
                          <a:ea typeface="Times New Roman"/>
                          <a:cs typeface="Arial" pitchFamily="34" charset="0"/>
                        </a:rPr>
                        <a:t>Да-нет</a:t>
                      </a:r>
                      <a:r>
                        <a:rPr lang="ru-RU" sz="1200" dirty="0">
                          <a:latin typeface="Arial" pitchFamily="34" charset="0"/>
                          <a:ea typeface="Times New Roman"/>
                          <a:cs typeface="Arial" pitchFamily="34" charset="0"/>
                        </a:rPr>
                        <a: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457">
                <a:tc>
                  <a:txBody>
                    <a:bodyPr/>
                    <a:lstStyle/>
                    <a:p>
                      <a:pPr marL="457200" algn="l">
                        <a:lnSpc>
                          <a:spcPct val="115000"/>
                        </a:lnSpc>
                        <a:spcAft>
                          <a:spcPts val="0"/>
                        </a:spcAft>
                      </a:pPr>
                      <a:endParaRPr lang="ru-RU" sz="1100" dirty="0">
                        <a:latin typeface="Calibri"/>
                        <a:ea typeface="Times New Roman"/>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l">
                        <a:lnSpc>
                          <a:spcPct val="115000"/>
                        </a:lnSpc>
                        <a:spcAft>
                          <a:spcPts val="0"/>
                        </a:spcAft>
                      </a:pPr>
                      <a:endParaRPr lang="ru-RU" sz="1100" dirty="0">
                        <a:latin typeface="Calibri"/>
                        <a:ea typeface="Times New Roman"/>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l">
                        <a:lnSpc>
                          <a:spcPct val="115000"/>
                        </a:lnSpc>
                        <a:spcAft>
                          <a:spcPts val="0"/>
                        </a:spcAft>
                      </a:pPr>
                      <a:endParaRPr lang="ru-RU" sz="1100" dirty="0">
                        <a:latin typeface="Calibri"/>
                        <a:ea typeface="Times New Roman"/>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chemeClr val="bg1"/>
                </a:solidFill>
                <a:latin typeface="Times New Roman" pitchFamily="18" charset="0"/>
                <a:cs typeface="Times New Roman" pitchFamily="18" charset="0"/>
              </a:rPr>
              <a:t>«Чтение/Речь и альтернативная коммуникация»</a:t>
            </a:r>
            <a:endParaRPr kumimoji="0" lang="ru-RU" sz="2800" b="0" i="0" u="none" strike="noStrike" cap="none" normalizeH="0" baseline="0" dirty="0" smtClean="0">
              <a:ln>
                <a:noFill/>
              </a:ln>
              <a:solidFill>
                <a:schemeClr val="bg1"/>
              </a:solidFill>
              <a:effectLst/>
              <a:latin typeface="Arial" pitchFamily="34" charset="0"/>
            </a:endParaRPr>
          </a:p>
        </p:txBody>
      </p:sp>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chemeClr val="bg1"/>
                </a:solidFill>
                <a:latin typeface="Times New Roman" pitchFamily="18" charset="0"/>
                <a:cs typeface="Times New Roman" pitchFamily="18" charset="0"/>
              </a:rPr>
              <a:t>«Чтение/Речь и альтернативная коммуникация»</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85719" y="1571612"/>
          <a:ext cx="8643999" cy="4939796"/>
        </p:xfrm>
        <a:graphic>
          <a:graphicData uri="http://schemas.openxmlformats.org/drawingml/2006/table">
            <a:tbl>
              <a:tblPr firstRow="1" bandRow="1">
                <a:tableStyleId>{5C22544A-7EE6-4342-B048-85BDC9FD1C3A}</a:tableStyleId>
              </a:tblPr>
              <a:tblGrid>
                <a:gridCol w="2881333"/>
                <a:gridCol w="2881333"/>
                <a:gridCol w="2881333"/>
              </a:tblGrid>
              <a:tr h="571504">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II</a:t>
                      </a:r>
                      <a:r>
                        <a:rPr lang="ru-RU" sz="1100" b="1" dirty="0">
                          <a:latin typeface="Arial" pitchFamily="34" charset="0"/>
                          <a:ea typeface="Times New Roman"/>
                          <a:cs typeface="Arial" pitchFamily="34" charset="0"/>
                        </a:rPr>
                        <a:t>. Речевая разминка.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b="1" dirty="0">
                          <a:latin typeface="Arial" pitchFamily="34" charset="0"/>
                          <a:ea typeface="Times New Roman"/>
                          <a:cs typeface="Arial" pitchFamily="34" charset="0"/>
                        </a:rPr>
                        <a:t>-</a:t>
                      </a:r>
                      <a:r>
                        <a:rPr lang="ru-RU" sz="1100" dirty="0">
                          <a:latin typeface="Arial" pitchFamily="34" charset="0"/>
                          <a:ea typeface="Times New Roman"/>
                          <a:cs typeface="Arial" pitchFamily="34" charset="0"/>
                        </a:rPr>
                        <a:t>дыхательная гимнастика (по А. </a:t>
                      </a:r>
                      <a:r>
                        <a:rPr lang="ru-RU" sz="1100" dirty="0" err="1">
                          <a:latin typeface="Arial" pitchFamily="34" charset="0"/>
                          <a:ea typeface="Times New Roman"/>
                          <a:cs typeface="Arial" pitchFamily="34" charset="0"/>
                        </a:rPr>
                        <a:t>Стрельниковой</a:t>
                      </a:r>
                      <a:r>
                        <a:rPr lang="ru-RU" sz="1100" dirty="0">
                          <a:latin typeface="Arial" pitchFamily="34" charset="0"/>
                          <a:ea typeface="Times New Roman"/>
                          <a:cs typeface="Arial" pitchFamily="34" charset="0"/>
                        </a:rPr>
                        <a:t> «Пахнут розы).</a:t>
                      </a:r>
                    </a:p>
                    <a:p>
                      <a:pPr marL="0" algn="l">
                        <a:lnSpc>
                          <a:spcPct val="115000"/>
                        </a:lnSpc>
                        <a:spcAft>
                          <a:spcPts val="0"/>
                        </a:spcAft>
                      </a:pPr>
                      <a:r>
                        <a:rPr lang="ru-RU" sz="1100" dirty="0">
                          <a:latin typeface="Arial" pitchFamily="34" charset="0"/>
                          <a:ea typeface="Times New Roman"/>
                          <a:cs typeface="Arial" pitchFamily="34" charset="0"/>
                        </a:rPr>
                        <a:t>-упражнение на развитие артикуляционного аппарата («Дудочка»).</a:t>
                      </a:r>
                    </a:p>
                    <a:p>
                      <a:pPr marL="0" algn="l">
                        <a:lnSpc>
                          <a:spcPct val="115000"/>
                        </a:lnSpc>
                        <a:spcAft>
                          <a:spcPts val="0"/>
                        </a:spcAft>
                      </a:pPr>
                      <a:r>
                        <a:rPr lang="ru-RU" sz="1100" dirty="0">
                          <a:latin typeface="Arial" pitchFamily="34" charset="0"/>
                          <a:ea typeface="Times New Roman"/>
                          <a:cs typeface="Arial" pitchFamily="34" charset="0"/>
                        </a:rPr>
                        <a:t>-упражнение на развитие силы голоса («Певцы», «Петушок»).</a:t>
                      </a:r>
                    </a:p>
                    <a:p>
                      <a:pPr marL="0" algn="l">
                        <a:lnSpc>
                          <a:spcPct val="115000"/>
                        </a:lnSpc>
                        <a:spcAft>
                          <a:spcPts val="0"/>
                        </a:spcAft>
                      </a:pPr>
                      <a:r>
                        <a:rPr lang="ru-RU" sz="1100" dirty="0">
                          <a:latin typeface="Arial" pitchFamily="34" charset="0"/>
                          <a:ea typeface="Times New Roman"/>
                          <a:cs typeface="Arial" pitchFamily="34" charset="0"/>
                        </a:rPr>
                        <a:t>- работа со скороговоркой или </a:t>
                      </a:r>
                      <a:r>
                        <a:rPr lang="ru-RU" sz="1100" dirty="0" err="1">
                          <a:latin typeface="Arial" pitchFamily="34" charset="0"/>
                          <a:ea typeface="Times New Roman"/>
                          <a:cs typeface="Arial" pitchFamily="34" charset="0"/>
                        </a:rPr>
                        <a:t>чистоговоркой</a:t>
                      </a:r>
                      <a:r>
                        <a:rPr lang="ru-RU" sz="1100" dirty="0">
                          <a:latin typeface="Arial" pitchFamily="34" charset="0"/>
                          <a:ea typeface="Times New Roman"/>
                          <a:cs typeface="Arial" pitchFamily="34" charset="0"/>
                        </a:rPr>
                        <a:t> (знакомство, беседа о смысле, выделение голосом ключевого слова, темп, умение передавать при чтении эмоциональное состояние человека с опорой на картинку или схему).</a:t>
                      </a:r>
                    </a:p>
                    <a:p>
                      <a:pPr marL="0" algn="l">
                        <a:lnSpc>
                          <a:spcPct val="115000"/>
                        </a:lnSpc>
                        <a:spcAft>
                          <a:spcPts val="0"/>
                        </a:spcAft>
                      </a:pPr>
                      <a:r>
                        <a:rPr lang="ru-RU" sz="1100" dirty="0">
                          <a:latin typeface="Arial" pitchFamily="34" charset="0"/>
                          <a:ea typeface="Times New Roman"/>
                          <a:cs typeface="Arial" pitchFamily="34" charset="0"/>
                        </a:rPr>
                        <a:t>-чтение прямых и обратных слогов по слоговой таблице.</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II</a:t>
                      </a:r>
                      <a:r>
                        <a:rPr lang="ru-RU" sz="1100" b="1" dirty="0">
                          <a:latin typeface="Arial" pitchFamily="34" charset="0"/>
                          <a:ea typeface="Times New Roman"/>
                          <a:cs typeface="Arial" pitchFamily="34" charset="0"/>
                        </a:rPr>
                        <a:t>. Речевая разминка.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b="1" dirty="0">
                          <a:latin typeface="Arial" pitchFamily="34" charset="0"/>
                          <a:ea typeface="Times New Roman"/>
                          <a:cs typeface="Arial" pitchFamily="34" charset="0"/>
                        </a:rPr>
                        <a:t>-</a:t>
                      </a:r>
                      <a:r>
                        <a:rPr lang="ru-RU" sz="1100" dirty="0">
                          <a:latin typeface="Arial" pitchFamily="34" charset="0"/>
                          <a:ea typeface="Times New Roman"/>
                          <a:cs typeface="Arial" pitchFamily="34" charset="0"/>
                        </a:rPr>
                        <a:t>дыхательная гимнастика (по А. </a:t>
                      </a:r>
                      <a:r>
                        <a:rPr lang="ru-RU" sz="1100" dirty="0" err="1">
                          <a:latin typeface="Arial" pitchFamily="34" charset="0"/>
                          <a:ea typeface="Times New Roman"/>
                          <a:cs typeface="Arial" pitchFamily="34" charset="0"/>
                        </a:rPr>
                        <a:t>Стрельниковой</a:t>
                      </a:r>
                      <a:r>
                        <a:rPr lang="ru-RU" sz="1100" dirty="0">
                          <a:latin typeface="Arial" pitchFamily="34" charset="0"/>
                          <a:ea typeface="Times New Roman"/>
                          <a:cs typeface="Arial" pitchFamily="34" charset="0"/>
                        </a:rPr>
                        <a:t> «Пахнут розы).</a:t>
                      </a:r>
                    </a:p>
                    <a:p>
                      <a:pPr marL="0" algn="l">
                        <a:lnSpc>
                          <a:spcPct val="115000"/>
                        </a:lnSpc>
                        <a:spcAft>
                          <a:spcPts val="0"/>
                        </a:spcAft>
                      </a:pPr>
                      <a:r>
                        <a:rPr lang="ru-RU" sz="1100" dirty="0">
                          <a:latin typeface="Arial" pitchFamily="34" charset="0"/>
                          <a:ea typeface="Times New Roman"/>
                          <a:cs typeface="Arial" pitchFamily="34" charset="0"/>
                        </a:rPr>
                        <a:t>-упражнение на развитие артикуляционного аппарата («Дудочка»).</a:t>
                      </a:r>
                    </a:p>
                    <a:p>
                      <a:pPr marL="0" algn="l">
                        <a:lnSpc>
                          <a:spcPct val="115000"/>
                        </a:lnSpc>
                        <a:spcAft>
                          <a:spcPts val="0"/>
                        </a:spcAft>
                      </a:pPr>
                      <a:r>
                        <a:rPr lang="ru-RU" sz="1100" dirty="0">
                          <a:latin typeface="Arial" pitchFamily="34" charset="0"/>
                          <a:ea typeface="Times New Roman"/>
                          <a:cs typeface="Arial" pitchFamily="34" charset="0"/>
                        </a:rPr>
                        <a:t>-упражнение на развитие силы голоса («Певцы», «Петушок»).</a:t>
                      </a:r>
                    </a:p>
                    <a:p>
                      <a:pPr marL="0" algn="l">
                        <a:lnSpc>
                          <a:spcPct val="115000"/>
                        </a:lnSpc>
                        <a:spcAft>
                          <a:spcPts val="0"/>
                        </a:spcAft>
                      </a:pPr>
                      <a:r>
                        <a:rPr lang="ru-RU" sz="1100" dirty="0">
                          <a:latin typeface="Arial" pitchFamily="34" charset="0"/>
                          <a:ea typeface="Times New Roman"/>
                          <a:cs typeface="Arial" pitchFamily="34" charset="0"/>
                        </a:rPr>
                        <a:t>- работа со скороговоркой или </a:t>
                      </a:r>
                      <a:r>
                        <a:rPr lang="ru-RU" sz="1100" dirty="0" err="1">
                          <a:latin typeface="Arial" pitchFamily="34" charset="0"/>
                          <a:ea typeface="Times New Roman"/>
                          <a:cs typeface="Arial" pitchFamily="34" charset="0"/>
                        </a:rPr>
                        <a:t>чистоговоркой</a:t>
                      </a:r>
                      <a:r>
                        <a:rPr lang="ru-RU" sz="1100" dirty="0">
                          <a:latin typeface="Arial" pitchFamily="34" charset="0"/>
                          <a:ea typeface="Times New Roman"/>
                          <a:cs typeface="Arial" pitchFamily="34" charset="0"/>
                        </a:rPr>
                        <a:t> (знакомство, беседа о смысле, выделение голосом ключевого слова, темп, умение передавать при чтении эмоциональное состояние человека с опорой на картинку или схему).</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II</a:t>
                      </a:r>
                      <a:r>
                        <a:rPr lang="ru-RU" sz="1100" b="1" dirty="0">
                          <a:latin typeface="Arial" pitchFamily="34" charset="0"/>
                          <a:ea typeface="Times New Roman"/>
                          <a:cs typeface="Arial" pitchFamily="34" charset="0"/>
                        </a:rPr>
                        <a:t>. Речевая разминка.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b="1" dirty="0">
                          <a:latin typeface="Arial" pitchFamily="34" charset="0"/>
                          <a:ea typeface="Times New Roman"/>
                          <a:cs typeface="Arial" pitchFamily="34" charset="0"/>
                        </a:rPr>
                        <a:t>-</a:t>
                      </a:r>
                      <a:r>
                        <a:rPr lang="ru-RU" sz="1100" dirty="0">
                          <a:latin typeface="Arial" pitchFamily="34" charset="0"/>
                          <a:ea typeface="Times New Roman"/>
                          <a:cs typeface="Arial" pitchFamily="34" charset="0"/>
                        </a:rPr>
                        <a:t>дыхательная гимнастика (по А. </a:t>
                      </a:r>
                      <a:r>
                        <a:rPr lang="ru-RU" sz="1100" dirty="0" err="1">
                          <a:latin typeface="Arial" pitchFamily="34" charset="0"/>
                          <a:ea typeface="Times New Roman"/>
                          <a:cs typeface="Arial" pitchFamily="34" charset="0"/>
                        </a:rPr>
                        <a:t>Стрельниковой</a:t>
                      </a:r>
                      <a:r>
                        <a:rPr lang="ru-RU" sz="1100" dirty="0">
                          <a:latin typeface="Arial" pitchFamily="34" charset="0"/>
                          <a:ea typeface="Times New Roman"/>
                          <a:cs typeface="Arial" pitchFamily="34" charset="0"/>
                        </a:rPr>
                        <a:t> «Пахнут розы).</a:t>
                      </a:r>
                    </a:p>
                    <a:p>
                      <a:pPr marL="0" algn="l">
                        <a:lnSpc>
                          <a:spcPct val="115000"/>
                        </a:lnSpc>
                        <a:spcAft>
                          <a:spcPts val="0"/>
                        </a:spcAft>
                      </a:pPr>
                      <a:r>
                        <a:rPr lang="ru-RU" sz="1100" dirty="0">
                          <a:latin typeface="Arial" pitchFamily="34" charset="0"/>
                          <a:ea typeface="Times New Roman"/>
                          <a:cs typeface="Arial" pitchFamily="34" charset="0"/>
                        </a:rPr>
                        <a:t>-упражнение на развитие артикуляционного аппарата («Дудочка»).</a:t>
                      </a:r>
                    </a:p>
                    <a:p>
                      <a:pPr marL="0" algn="l">
                        <a:lnSpc>
                          <a:spcPct val="115000"/>
                        </a:lnSpc>
                        <a:spcAft>
                          <a:spcPts val="0"/>
                        </a:spcAft>
                      </a:pPr>
                      <a:r>
                        <a:rPr lang="ru-RU" sz="1100" dirty="0">
                          <a:latin typeface="Arial" pitchFamily="34" charset="0"/>
                          <a:ea typeface="Times New Roman"/>
                          <a:cs typeface="Arial" pitchFamily="34" charset="0"/>
                        </a:rPr>
                        <a:t>-упражнение на развитие силы голоса («Певцы», «Петушок»).</a:t>
                      </a:r>
                    </a:p>
                    <a:p>
                      <a:pPr marL="0" algn="l">
                        <a:lnSpc>
                          <a:spcPct val="115000"/>
                        </a:lnSpc>
                        <a:spcAft>
                          <a:spcPts val="0"/>
                        </a:spcAft>
                      </a:pPr>
                      <a:r>
                        <a:rPr lang="ru-RU" sz="1100" dirty="0">
                          <a:latin typeface="Arial" pitchFamily="34" charset="0"/>
                          <a:ea typeface="Times New Roman"/>
                          <a:cs typeface="Arial" pitchFamily="34" charset="0"/>
                        </a:rPr>
                        <a:t>- работа со скороговоркой или </a:t>
                      </a:r>
                      <a:r>
                        <a:rPr lang="ru-RU" sz="1100" dirty="0" err="1">
                          <a:latin typeface="Arial" pitchFamily="34" charset="0"/>
                          <a:ea typeface="Times New Roman"/>
                          <a:cs typeface="Arial" pitchFamily="34" charset="0"/>
                        </a:rPr>
                        <a:t>чистоговоркой</a:t>
                      </a:r>
                      <a:r>
                        <a:rPr lang="ru-RU" sz="1100" dirty="0">
                          <a:latin typeface="Arial" pitchFamily="34" charset="0"/>
                          <a:ea typeface="Times New Roman"/>
                          <a:cs typeface="Arial" pitchFamily="34" charset="0"/>
                        </a:rPr>
                        <a:t> (знакомство, беседа о смысле, выделение голосом ключевого слова, темп, умение передавать при чтении эмоциональное состояние человека с опорой на картинку или схему).</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III</a:t>
                      </a:r>
                      <a:r>
                        <a:rPr lang="ru-RU" sz="1100" b="1" dirty="0">
                          <a:latin typeface="Arial" pitchFamily="34" charset="0"/>
                          <a:ea typeface="Times New Roman"/>
                          <a:cs typeface="Arial" pitchFamily="34" charset="0"/>
                        </a:rPr>
                        <a:t>. Проверка домашнего задания.</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 беседа по тексту и ответы на вопросы учителя.</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100" b="1" dirty="0">
                          <a:latin typeface="Arial" pitchFamily="34" charset="0"/>
                          <a:ea typeface="Calibri"/>
                          <a:cs typeface="Arial" pitchFamily="34" charset="0"/>
                        </a:rPr>
                        <a:t>III</a:t>
                      </a:r>
                      <a:r>
                        <a:rPr lang="ru-RU" sz="1100" b="1" dirty="0">
                          <a:latin typeface="Arial" pitchFamily="34" charset="0"/>
                          <a:ea typeface="Calibri"/>
                          <a:cs typeface="Arial" pitchFamily="34" charset="0"/>
                        </a:rPr>
                        <a:t>.Упражнение  «Найди слова на букву Л»</a:t>
                      </a:r>
                      <a:r>
                        <a:rPr lang="ru-RU" sz="1100" dirty="0">
                          <a:latin typeface="Arial" pitchFamily="34" charset="0"/>
                          <a:ea typeface="Calibri"/>
                          <a:cs typeface="Arial" pitchFamily="34" charset="0"/>
                        </a:rPr>
                        <a:t>, направленное  на  умение видеть и выделять звук «Л» в начале слова. (по картинкам).</a:t>
                      </a:r>
                    </a:p>
                    <a:p>
                      <a:pPr marL="0" algn="l">
                        <a:lnSpc>
                          <a:spcPct val="115000"/>
                        </a:lnSpc>
                        <a:spcAft>
                          <a:spcPts val="1000"/>
                        </a:spcAft>
                      </a:pPr>
                      <a:r>
                        <a:rPr lang="ru-RU" sz="1100" b="1" dirty="0">
                          <a:latin typeface="Arial" pitchFamily="34" charset="0"/>
                          <a:ea typeface="Calibri"/>
                          <a:cs typeface="Arial" pitchFamily="34" charset="0"/>
                        </a:rPr>
                        <a:t>(лиса, очки, мяч, лыжи, ложка).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100" b="1" dirty="0">
                          <a:latin typeface="Arial" pitchFamily="34" charset="0"/>
                          <a:ea typeface="Calibri"/>
                          <a:cs typeface="Arial" pitchFamily="34" charset="0"/>
                        </a:rPr>
                        <a:t>III</a:t>
                      </a:r>
                      <a:r>
                        <a:rPr lang="ru-RU" sz="1100" b="1" dirty="0">
                          <a:latin typeface="Arial" pitchFamily="34" charset="0"/>
                          <a:ea typeface="Calibri"/>
                          <a:cs typeface="Arial" pitchFamily="34" charset="0"/>
                        </a:rPr>
                        <a:t>.</a:t>
                      </a:r>
                      <a:r>
                        <a:rPr lang="ru-RU" sz="1100" dirty="0">
                          <a:latin typeface="Arial" pitchFamily="34" charset="0"/>
                          <a:ea typeface="Calibri"/>
                          <a:cs typeface="Arial" pitchFamily="34" charset="0"/>
                        </a:rPr>
                        <a:t>Рассмотрение предметных картинок (мяч, пирамидка, кубики, кукла, машинка) и сюжетных картинок по теме «Игрушки».</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chemeClr val="bg1"/>
                </a:solidFill>
                <a:latin typeface="Times New Roman" pitchFamily="18" charset="0"/>
                <a:cs typeface="Times New Roman" pitchFamily="18" charset="0"/>
              </a:rPr>
              <a:t>«Чтение/Речь и альтернативная коммуникация»</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2" y="1857364"/>
          <a:ext cx="8715435" cy="4433906"/>
        </p:xfrm>
        <a:graphic>
          <a:graphicData uri="http://schemas.openxmlformats.org/drawingml/2006/table">
            <a:tbl>
              <a:tblPr firstRow="1" bandRow="1">
                <a:tableStyleId>{5C22544A-7EE6-4342-B048-85BDC9FD1C3A}</a:tableStyleId>
              </a:tblPr>
              <a:tblGrid>
                <a:gridCol w="2905145"/>
                <a:gridCol w="2905145"/>
                <a:gridCol w="2905145"/>
              </a:tblGrid>
              <a:tr h="534457">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IV</a:t>
                      </a:r>
                      <a:r>
                        <a:rPr lang="ru-RU" sz="1200" b="1" dirty="0">
                          <a:latin typeface="Arial" pitchFamily="34" charset="0"/>
                          <a:ea typeface="Times New Roman"/>
                          <a:cs typeface="Arial" pitchFamily="34" charset="0"/>
                        </a:rPr>
                        <a:t>. Самостоятельное чтение детей. </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Calibri"/>
                          <a:cs typeface="Arial" pitchFamily="34" charset="0"/>
                        </a:rPr>
                        <a:t>IV</a:t>
                      </a:r>
                      <a:r>
                        <a:rPr lang="ru-RU" sz="1200" b="1" dirty="0">
                          <a:latin typeface="Arial" pitchFamily="34" charset="0"/>
                          <a:ea typeface="Calibri"/>
                          <a:cs typeface="Arial" pitchFamily="34" charset="0"/>
                        </a:rPr>
                        <a:t>. Работа с Букварем. </a:t>
                      </a:r>
                      <a:r>
                        <a:rPr lang="ru-RU" sz="1200" dirty="0">
                          <a:latin typeface="Arial" pitchFamily="34" charset="0"/>
                          <a:ea typeface="Calibri"/>
                          <a:cs typeface="Arial" pitchFamily="34" charset="0"/>
                        </a:rPr>
                        <a:t>Чтение прямых и обратных слогов с буквой </a:t>
                      </a:r>
                      <a:r>
                        <a:rPr lang="ru-RU" sz="1200" b="1" dirty="0">
                          <a:latin typeface="Arial" pitchFamily="34" charset="0"/>
                          <a:ea typeface="Calibri"/>
                          <a:cs typeface="Arial" pitchFamily="34" charset="0"/>
                        </a:rPr>
                        <a:t>Л.</a:t>
                      </a:r>
                      <a:r>
                        <a:rPr lang="ru-RU" sz="1200" dirty="0">
                          <a:latin typeface="Arial" pitchFamily="34" charset="0"/>
                          <a:ea typeface="Calibri"/>
                          <a:cs typeface="Arial" pitchFamily="34" charset="0"/>
                        </a:rPr>
                        <a:t> </a:t>
                      </a:r>
                      <a:endParaRPr lang="ru-RU" sz="1100" dirty="0">
                        <a:latin typeface="Arial" pitchFamily="34" charset="0"/>
                        <a:ea typeface="Calibri"/>
                        <a:cs typeface="Arial" pitchFamily="34" charset="0"/>
                      </a:endParaRPr>
                    </a:p>
                    <a:p>
                      <a:pPr marL="0" algn="l">
                        <a:lnSpc>
                          <a:spcPct val="115000"/>
                        </a:lnSpc>
                        <a:spcAft>
                          <a:spcPts val="0"/>
                        </a:spcAft>
                      </a:pPr>
                      <a:r>
                        <a:rPr lang="ru-RU" sz="1200" dirty="0">
                          <a:latin typeface="Arial" pitchFamily="34" charset="0"/>
                          <a:ea typeface="Calibri"/>
                          <a:cs typeface="Arial" pitchFamily="34" charset="0"/>
                        </a:rPr>
                        <a:t>(даю задание).</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Calibri"/>
                          <a:cs typeface="Arial" pitchFamily="34" charset="0"/>
                        </a:rPr>
                        <a:t>IV</a:t>
                      </a:r>
                      <a:r>
                        <a:rPr lang="ru-RU" sz="1200" b="1" dirty="0">
                          <a:latin typeface="Arial" pitchFamily="34" charset="0"/>
                          <a:ea typeface="Calibri"/>
                          <a:cs typeface="Arial" pitchFamily="34" charset="0"/>
                        </a:rPr>
                        <a:t>. Составление коротких предложений (2-3 слова) по картинкам с помощью учителя.</a:t>
                      </a:r>
                      <a:endParaRPr lang="ru-RU" sz="1100" dirty="0">
                        <a:latin typeface="Arial" pitchFamily="34" charset="0"/>
                        <a:ea typeface="Calibri"/>
                        <a:cs typeface="Arial" pitchFamily="34" charset="0"/>
                      </a:endParaRPr>
                    </a:p>
                    <a:p>
                      <a:pPr marL="0" algn="l">
                        <a:lnSpc>
                          <a:spcPct val="115000"/>
                        </a:lnSpc>
                        <a:spcAft>
                          <a:spcPts val="0"/>
                        </a:spcAft>
                      </a:pPr>
                      <a:r>
                        <a:rPr lang="ru-RU" sz="1200" dirty="0" smtClean="0">
                          <a:latin typeface="Arial" pitchFamily="34" charset="0"/>
                          <a:ea typeface="Calibri"/>
                          <a:cs typeface="Arial" pitchFamily="34" charset="0"/>
                        </a:rPr>
                        <a:t>- Девочка </a:t>
                      </a:r>
                      <a:r>
                        <a:rPr lang="ru-RU" sz="1200" dirty="0">
                          <a:latin typeface="Arial" pitchFamily="34" charset="0"/>
                          <a:ea typeface="Calibri"/>
                          <a:cs typeface="Arial" pitchFamily="34" charset="0"/>
                        </a:rPr>
                        <a:t>играет с куклой.</a:t>
                      </a:r>
                      <a:endParaRPr lang="ru-RU" sz="1100" dirty="0">
                        <a:latin typeface="Arial" pitchFamily="34" charset="0"/>
                        <a:ea typeface="Calibri"/>
                        <a:cs typeface="Arial" pitchFamily="34" charset="0"/>
                      </a:endParaRPr>
                    </a:p>
                    <a:p>
                      <a:pPr marL="0" algn="l">
                        <a:lnSpc>
                          <a:spcPct val="115000"/>
                        </a:lnSpc>
                        <a:spcAft>
                          <a:spcPts val="0"/>
                        </a:spcAft>
                      </a:pPr>
                      <a:r>
                        <a:rPr lang="ru-RU" sz="1200" dirty="0" smtClean="0">
                          <a:latin typeface="Arial" pitchFamily="34" charset="0"/>
                          <a:ea typeface="Calibri"/>
                          <a:cs typeface="Arial" pitchFamily="34" charset="0"/>
                        </a:rPr>
                        <a:t>- Дети </a:t>
                      </a:r>
                      <a:r>
                        <a:rPr lang="ru-RU" sz="1200" dirty="0">
                          <a:latin typeface="Arial" pitchFamily="34" charset="0"/>
                          <a:ea typeface="Calibri"/>
                          <a:cs typeface="Arial" pitchFamily="34" charset="0"/>
                        </a:rPr>
                        <a:t>играют с мячом.</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smtClean="0">
                          <a:latin typeface="Arial" pitchFamily="34" charset="0"/>
                          <a:ea typeface="Times New Roman"/>
                          <a:cs typeface="Arial" pitchFamily="34" charset="0"/>
                        </a:rPr>
                        <a:t>V</a:t>
                      </a:r>
                      <a:r>
                        <a:rPr lang="ru-RU" sz="1200" b="1" dirty="0" smtClean="0">
                          <a:latin typeface="Arial" pitchFamily="34" charset="0"/>
                          <a:ea typeface="Times New Roman"/>
                          <a:cs typeface="Arial" pitchFamily="34" charset="0"/>
                        </a:rPr>
                        <a:t>. Чтение детьми вслух текста </a:t>
                      </a:r>
                      <a:r>
                        <a:rPr lang="ru-RU" sz="1200" dirty="0" smtClean="0">
                          <a:latin typeface="Arial" pitchFamily="34" charset="0"/>
                          <a:ea typeface="Times New Roman"/>
                          <a:cs typeface="Arial" pitchFamily="34" charset="0"/>
                        </a:rPr>
                        <a:t>(по цепочке).</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smtClean="0">
                          <a:latin typeface="Arial" pitchFamily="34" charset="0"/>
                          <a:ea typeface="Calibri"/>
                          <a:cs typeface="Arial" pitchFamily="34" charset="0"/>
                        </a:rPr>
                        <a:t>V</a:t>
                      </a:r>
                      <a:r>
                        <a:rPr lang="ru-RU" sz="1200" b="1" dirty="0" smtClean="0">
                          <a:latin typeface="Arial" pitchFamily="34" charset="0"/>
                          <a:ea typeface="Calibri"/>
                          <a:cs typeface="Arial" pitchFamily="34" charset="0"/>
                        </a:rPr>
                        <a:t>.Самостоятельное чтение коротких слов по Букварю.</a:t>
                      </a:r>
                      <a:r>
                        <a:rPr lang="ru-RU" sz="1200" dirty="0" smtClean="0">
                          <a:latin typeface="Arial" pitchFamily="34" charset="0"/>
                          <a:ea typeface="Calibri"/>
                          <a:cs typeface="Arial" pitchFamily="34" charset="0"/>
                        </a:rPr>
                        <a:t> Рассмотрение иллюстраций учебника.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smtClean="0">
                          <a:latin typeface="Arial" pitchFamily="34" charset="0"/>
                          <a:ea typeface="Calibri"/>
                          <a:cs typeface="Arial" pitchFamily="34" charset="0"/>
                        </a:rPr>
                        <a:t>V</a:t>
                      </a:r>
                      <a:r>
                        <a:rPr lang="ru-RU" sz="1200" b="1" dirty="0" smtClean="0">
                          <a:latin typeface="Arial" pitchFamily="34" charset="0"/>
                          <a:ea typeface="Calibri"/>
                          <a:cs typeface="Arial" pitchFamily="34" charset="0"/>
                        </a:rPr>
                        <a:t>. Игра «Сложи </a:t>
                      </a:r>
                      <a:r>
                        <a:rPr lang="ru-RU" sz="1200" b="1" dirty="0" err="1" smtClean="0">
                          <a:latin typeface="Arial" pitchFamily="34" charset="0"/>
                          <a:ea typeface="Calibri"/>
                          <a:cs typeface="Arial" pitchFamily="34" charset="0"/>
                        </a:rPr>
                        <a:t>паззлы</a:t>
                      </a:r>
                      <a:r>
                        <a:rPr lang="ru-RU" sz="1200" b="1" dirty="0" smtClean="0">
                          <a:latin typeface="Arial" pitchFamily="34" charset="0"/>
                          <a:ea typeface="Calibri"/>
                          <a:cs typeface="Arial" pitchFamily="34" charset="0"/>
                        </a:rPr>
                        <a:t>» </a:t>
                      </a:r>
                      <a:r>
                        <a:rPr lang="ru-RU" sz="1200" dirty="0" smtClean="0">
                          <a:latin typeface="Arial" pitchFamily="34" charset="0"/>
                          <a:ea typeface="Calibri"/>
                          <a:cs typeface="Arial" pitchFamily="34" charset="0"/>
                        </a:rPr>
                        <a:t>(из 2-3 частей) по теме «Игрушки». Назови игрушки.</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smtClean="0">
                          <a:latin typeface="Arial" pitchFamily="34" charset="0"/>
                          <a:ea typeface="Times New Roman"/>
                          <a:cs typeface="Arial" pitchFamily="34" charset="0"/>
                        </a:rPr>
                        <a:t>VI</a:t>
                      </a:r>
                      <a:r>
                        <a:rPr lang="ru-RU" sz="1200" b="1" dirty="0" smtClean="0">
                          <a:latin typeface="Arial" pitchFamily="34" charset="0"/>
                          <a:ea typeface="Times New Roman"/>
                          <a:cs typeface="Arial" pitchFamily="34" charset="0"/>
                        </a:rPr>
                        <a:t>. Динамическая пауза.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smtClean="0">
                          <a:latin typeface="Arial" pitchFamily="34" charset="0"/>
                          <a:ea typeface="Calibri"/>
                          <a:cs typeface="Arial" pitchFamily="34" charset="0"/>
                        </a:rPr>
                        <a:t>VI</a:t>
                      </a:r>
                      <a:r>
                        <a:rPr lang="ru-RU" sz="1200" b="1" dirty="0" smtClean="0">
                          <a:latin typeface="Arial" pitchFamily="34" charset="0"/>
                          <a:ea typeface="Calibri"/>
                          <a:cs typeface="Arial" pitchFamily="34" charset="0"/>
                        </a:rPr>
                        <a:t>. Динамическая пауза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smtClean="0">
                          <a:latin typeface="Arial" pitchFamily="34" charset="0"/>
                          <a:ea typeface="Calibri"/>
                          <a:cs typeface="Arial" pitchFamily="34" charset="0"/>
                        </a:rPr>
                        <a:t>VI</a:t>
                      </a:r>
                      <a:r>
                        <a:rPr lang="ru-RU" sz="1200" b="1" dirty="0" smtClean="0">
                          <a:latin typeface="Arial" pitchFamily="34" charset="0"/>
                          <a:ea typeface="Calibri"/>
                          <a:cs typeface="Arial" pitchFamily="34" charset="0"/>
                        </a:rPr>
                        <a:t>. Динамическая пауза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VII</a:t>
                      </a:r>
                      <a:r>
                        <a:rPr lang="ru-RU" sz="1200" b="1" dirty="0">
                          <a:latin typeface="Arial" pitchFamily="34" charset="0"/>
                          <a:ea typeface="Times New Roman"/>
                          <a:cs typeface="Arial" pitchFamily="34" charset="0"/>
                        </a:rPr>
                        <a:t>. Знакомство с новой темой.</a:t>
                      </a:r>
                      <a:endParaRPr lang="ru-RU" sz="1100" dirty="0">
                        <a:latin typeface="Arial" pitchFamily="34" charset="0"/>
                        <a:ea typeface="Times New Roman"/>
                        <a:cs typeface="Arial" pitchFamily="34" charset="0"/>
                      </a:endParaRPr>
                    </a:p>
                    <a:p>
                      <a:pPr marL="0" algn="l">
                        <a:lnSpc>
                          <a:spcPct val="115000"/>
                        </a:lnSpc>
                        <a:spcAft>
                          <a:spcPts val="0"/>
                        </a:spcAft>
                      </a:pPr>
                      <a:r>
                        <a:rPr lang="ru-RU" sz="1200" b="1" dirty="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беседа с детьми (загадка про грибы);</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 - игра «</a:t>
                      </a:r>
                      <a:r>
                        <a:rPr lang="ru-RU" sz="1200" dirty="0" err="1">
                          <a:latin typeface="Arial" pitchFamily="34" charset="0"/>
                          <a:ea typeface="Times New Roman"/>
                          <a:cs typeface="Arial" pitchFamily="34" charset="0"/>
                        </a:rPr>
                        <a:t>Съедобное-несъедобное</a:t>
                      </a:r>
                      <a:r>
                        <a:rPr lang="ru-RU" sz="1200" dirty="0">
                          <a:latin typeface="Arial" pitchFamily="34" charset="0"/>
                          <a:ea typeface="Times New Roman"/>
                          <a:cs typeface="Arial" pitchFamily="34" charset="0"/>
                        </a:rPr>
                        <a:t>» (по картинкам);</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 </a:t>
                      </a:r>
                      <a:r>
                        <a:rPr lang="ru-RU" sz="1200" dirty="0" smtClean="0">
                          <a:latin typeface="Arial" pitchFamily="34" charset="0"/>
                          <a:ea typeface="Times New Roman"/>
                          <a:cs typeface="Arial" pitchFamily="34" charset="0"/>
                        </a:rPr>
                        <a:t> разбор </a:t>
                      </a:r>
                      <a:r>
                        <a:rPr lang="ru-RU" sz="1200" dirty="0">
                          <a:latin typeface="Arial" pitchFamily="34" charset="0"/>
                          <a:ea typeface="Times New Roman"/>
                          <a:cs typeface="Arial" pitchFamily="34" charset="0"/>
                        </a:rPr>
                        <a:t>на доске трудных слов.</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smtClean="0">
                          <a:latin typeface="Arial" pitchFamily="34" charset="0"/>
                          <a:ea typeface="Times New Roman"/>
                          <a:cs typeface="Arial" pitchFamily="34" charset="0"/>
                        </a:rPr>
                        <a:t>-  чтение </a:t>
                      </a:r>
                      <a:r>
                        <a:rPr lang="ru-RU" sz="1200" dirty="0">
                          <a:latin typeface="Arial" pitchFamily="34" charset="0"/>
                          <a:ea typeface="Times New Roman"/>
                          <a:cs typeface="Arial" pitchFamily="34" charset="0"/>
                        </a:rPr>
                        <a:t>учителем текста.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Calibri"/>
                          <a:cs typeface="Arial" pitchFamily="34" charset="0"/>
                        </a:rPr>
                        <a:t>VII</a:t>
                      </a:r>
                      <a:r>
                        <a:rPr lang="ru-RU" sz="1200" b="1" dirty="0">
                          <a:latin typeface="Arial" pitchFamily="34" charset="0"/>
                          <a:ea typeface="Calibri"/>
                          <a:cs typeface="Arial" pitchFamily="34" charset="0"/>
                        </a:rPr>
                        <a:t>. Составление слов из букв разрезной азбуки </a:t>
                      </a:r>
                      <a:r>
                        <a:rPr lang="ru-RU" sz="1200" dirty="0">
                          <a:latin typeface="Arial" pitchFamily="34" charset="0"/>
                          <a:ea typeface="Calibri"/>
                          <a:cs typeface="Arial" pitchFamily="34" charset="0"/>
                        </a:rPr>
                        <a:t>(1, 2 коротких слова на доске или с Букваря). Звукобуквенный анализ.</a:t>
                      </a:r>
                      <a:endParaRPr lang="ru-RU" sz="1100" dirty="0">
                        <a:latin typeface="Arial" pitchFamily="34" charset="0"/>
                        <a:ea typeface="Calibri"/>
                        <a:cs typeface="Arial" pitchFamily="34" charset="0"/>
                      </a:endParaRPr>
                    </a:p>
                    <a:p>
                      <a:pPr marL="0" algn="l">
                        <a:lnSpc>
                          <a:spcPct val="115000"/>
                        </a:lnSpc>
                        <a:spcAft>
                          <a:spcPts val="0"/>
                        </a:spcAft>
                      </a:pPr>
                      <a:r>
                        <a:rPr lang="ru-RU" sz="1200" dirty="0">
                          <a:latin typeface="Arial" pitchFamily="34" charset="0"/>
                          <a:ea typeface="Calibri"/>
                          <a:cs typeface="Arial" pitchFamily="34" charset="0"/>
                        </a:rPr>
                        <a:t>(Лиса, </a:t>
                      </a:r>
                      <a:r>
                        <a:rPr lang="ru-RU" sz="1200" dirty="0" err="1">
                          <a:latin typeface="Arial" pitchFamily="34" charset="0"/>
                          <a:ea typeface="Calibri"/>
                          <a:cs typeface="Arial" pitchFamily="34" charset="0"/>
                        </a:rPr>
                        <a:t>Лора</a:t>
                      </a:r>
                      <a:r>
                        <a:rPr lang="ru-RU" sz="1200" dirty="0">
                          <a:latin typeface="Arial" pitchFamily="34" charset="0"/>
                          <a:ea typeface="Calibri"/>
                          <a:cs typeface="Arial" pitchFamily="34" charset="0"/>
                        </a:rPr>
                        <a:t>).</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Calibri"/>
                          <a:cs typeface="Arial" pitchFamily="34" charset="0"/>
                        </a:rPr>
                        <a:t>VII</a:t>
                      </a:r>
                      <a:r>
                        <a:rPr lang="ru-RU" sz="1200" b="1" dirty="0">
                          <a:latin typeface="Arial" pitchFamily="34" charset="0"/>
                          <a:ea typeface="Calibri"/>
                          <a:cs typeface="Arial" pitchFamily="34" charset="0"/>
                        </a:rPr>
                        <a:t>. Дополнительный перерыв.</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chemeClr val="bg1"/>
                </a:solidFill>
                <a:latin typeface="Times New Roman" pitchFamily="18" charset="0"/>
                <a:cs typeface="Times New Roman" pitchFamily="18" charset="0"/>
              </a:rPr>
              <a:t>«Чтение/Речь и альтернативная коммуникация»</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3" y="1857364"/>
          <a:ext cx="8715435" cy="3509346"/>
        </p:xfrm>
        <a:graphic>
          <a:graphicData uri="http://schemas.openxmlformats.org/drawingml/2006/table">
            <a:tbl>
              <a:tblPr firstRow="1" bandRow="1">
                <a:tableStyleId>{5C22544A-7EE6-4342-B048-85BDC9FD1C3A}</a:tableStyleId>
              </a:tblPr>
              <a:tblGrid>
                <a:gridCol w="2905145"/>
                <a:gridCol w="2905145"/>
                <a:gridCol w="2905145"/>
              </a:tblGrid>
              <a:tr h="534457">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VIII</a:t>
                      </a:r>
                      <a:r>
                        <a:rPr lang="ru-RU" sz="1100" b="1" dirty="0">
                          <a:latin typeface="Arial" pitchFamily="34" charset="0"/>
                          <a:ea typeface="Times New Roman"/>
                          <a:cs typeface="Arial" pitchFamily="34" charset="0"/>
                        </a:rPr>
                        <a:t>. Самостоятельное чтение детьми текста.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smtClean="0">
                          <a:latin typeface="Arial" pitchFamily="34" charset="0"/>
                          <a:ea typeface="Times New Roman"/>
                          <a:cs typeface="Arial" pitchFamily="34" charset="0"/>
                        </a:rPr>
                        <a:t>- </a:t>
                      </a:r>
                      <a:r>
                        <a:rPr lang="ru-RU" sz="1100" dirty="0" err="1" smtClean="0">
                          <a:latin typeface="Arial" pitchFamily="34" charset="0"/>
                          <a:ea typeface="Times New Roman"/>
                          <a:cs typeface="Arial" pitchFamily="34" charset="0"/>
                        </a:rPr>
                        <a:t>жжужащее</a:t>
                      </a:r>
                      <a:r>
                        <a:rPr lang="ru-RU" sz="1100" dirty="0" smtClean="0">
                          <a:latin typeface="Arial" pitchFamily="34" charset="0"/>
                          <a:ea typeface="Times New Roman"/>
                          <a:cs typeface="Arial" pitchFamily="34" charset="0"/>
                        </a:rPr>
                        <a:t>  </a:t>
                      </a:r>
                      <a:r>
                        <a:rPr lang="ru-RU" sz="1100" dirty="0">
                          <a:latin typeface="Arial" pitchFamily="34" charset="0"/>
                          <a:ea typeface="Times New Roman"/>
                          <a:cs typeface="Arial" pitchFamily="34" charset="0"/>
                        </a:rPr>
                        <a:t>чтение.</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VIII</a:t>
                      </a:r>
                      <a:r>
                        <a:rPr lang="ru-RU" sz="1100" b="1" dirty="0">
                          <a:latin typeface="Arial" pitchFamily="34" charset="0"/>
                          <a:ea typeface="Calibri"/>
                          <a:cs typeface="Arial" pitchFamily="34" charset="0"/>
                        </a:rPr>
                        <a:t>. Чтение учителем короткого текста Букваря</a:t>
                      </a:r>
                      <a:r>
                        <a:rPr lang="ru-RU" sz="1100" dirty="0">
                          <a:latin typeface="Arial" pitchFamily="34" charset="0"/>
                          <a:ea typeface="Calibri"/>
                          <a:cs typeface="Arial" pitchFamily="34" charset="0"/>
                        </a:rPr>
                        <a:t>, беседа, помощь в чтении 1-2 предложения (с помощью учителя).</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VIII</a:t>
                      </a:r>
                      <a:r>
                        <a:rPr lang="ru-RU" sz="1100" b="1" dirty="0">
                          <a:latin typeface="Arial" pitchFamily="34" charset="0"/>
                          <a:ea typeface="Calibri"/>
                          <a:cs typeface="Arial" pitchFamily="34" charset="0"/>
                        </a:rPr>
                        <a:t>. Чтение учителем стихотворения А. </a:t>
                      </a:r>
                      <a:r>
                        <a:rPr lang="ru-RU" sz="1100" b="1" dirty="0" err="1">
                          <a:latin typeface="Arial" pitchFamily="34" charset="0"/>
                          <a:ea typeface="Calibri"/>
                          <a:cs typeface="Arial" pitchFamily="34" charset="0"/>
                        </a:rPr>
                        <a:t>Барто</a:t>
                      </a:r>
                      <a:r>
                        <a:rPr lang="ru-RU" sz="1100" b="1" dirty="0">
                          <a:latin typeface="Arial" pitchFamily="34" charset="0"/>
                          <a:ea typeface="Calibri"/>
                          <a:cs typeface="Arial" pitchFamily="34" charset="0"/>
                        </a:rPr>
                        <a:t> «Зайка</a:t>
                      </a:r>
                      <a:r>
                        <a:rPr lang="ru-RU" sz="1100" dirty="0">
                          <a:latin typeface="Arial" pitchFamily="34" charset="0"/>
                          <a:ea typeface="Calibri"/>
                          <a:cs typeface="Arial" pitchFamily="34" charset="0"/>
                        </a:rPr>
                        <a:t>», рассматривание иллюстрации к стихотворению</a:t>
                      </a:r>
                      <a:r>
                        <a:rPr lang="ru-RU" sz="1100" dirty="0" smtClean="0">
                          <a:latin typeface="Arial" pitchFamily="34" charset="0"/>
                          <a:ea typeface="Calibri"/>
                          <a:cs typeface="Arial" pitchFamily="34" charset="0"/>
                        </a:rPr>
                        <a:t>. Беседа.</a:t>
                      </a:r>
                    </a:p>
                    <a:p>
                      <a:pPr marL="0" algn="l">
                        <a:lnSpc>
                          <a:spcPct val="115000"/>
                        </a:lnSpc>
                        <a:spcAft>
                          <a:spcPts val="0"/>
                        </a:spcAft>
                      </a:pP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IX</a:t>
                      </a:r>
                      <a:r>
                        <a:rPr lang="ru-RU" sz="1100" b="1" dirty="0">
                          <a:latin typeface="Arial" pitchFamily="34" charset="0"/>
                          <a:ea typeface="Times New Roman"/>
                          <a:cs typeface="Arial" pitchFamily="34" charset="0"/>
                        </a:rPr>
                        <a:t>. Чтение текста «По грибы» детьми вслух.</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100" b="1" dirty="0">
                          <a:latin typeface="Arial" pitchFamily="34" charset="0"/>
                          <a:ea typeface="Calibri"/>
                          <a:cs typeface="Arial" pitchFamily="34" charset="0"/>
                        </a:rPr>
                        <a:t>IX</a:t>
                      </a:r>
                      <a:r>
                        <a:rPr lang="ru-RU" sz="1100" b="1" dirty="0">
                          <a:latin typeface="Arial" pitchFamily="34" charset="0"/>
                          <a:ea typeface="Calibri"/>
                          <a:cs typeface="Arial" pitchFamily="34" charset="0"/>
                        </a:rPr>
                        <a:t>. Самостоятельное чтение короткого текста ребенком.</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100" b="1" dirty="0">
                          <a:latin typeface="Arial" pitchFamily="34" charset="0"/>
                          <a:ea typeface="Calibri"/>
                          <a:cs typeface="Arial" pitchFamily="34" charset="0"/>
                        </a:rPr>
                        <a:t>IX</a:t>
                      </a:r>
                      <a:r>
                        <a:rPr lang="ru-RU" sz="1100" b="1" dirty="0">
                          <a:latin typeface="Arial" pitchFamily="34" charset="0"/>
                          <a:ea typeface="Calibri"/>
                          <a:cs typeface="Arial" pitchFamily="34" charset="0"/>
                        </a:rPr>
                        <a:t>. Раскрашивание картинки «Зайка» цветными карандашами.</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X</a:t>
                      </a:r>
                      <a:r>
                        <a:rPr lang="ru-RU" sz="1100" b="1" dirty="0">
                          <a:latin typeface="Arial" pitchFamily="34" charset="0"/>
                          <a:ea typeface="Times New Roman"/>
                          <a:cs typeface="Arial" pitchFamily="34" charset="0"/>
                        </a:rPr>
                        <a:t>. Работа в парах. </a:t>
                      </a:r>
                      <a:r>
                        <a:rPr lang="ru-RU" sz="1100" dirty="0">
                          <a:latin typeface="Arial" pitchFamily="34" charset="0"/>
                          <a:ea typeface="Times New Roman"/>
                          <a:cs typeface="Arial" pitchFamily="34" charset="0"/>
                        </a:rPr>
                        <a:t>Чтение текста друг другу (сильный – слабый ученик).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100" b="1" dirty="0">
                          <a:latin typeface="Arial" pitchFamily="34" charset="0"/>
                          <a:ea typeface="Calibri"/>
                          <a:cs typeface="Arial" pitchFamily="34" charset="0"/>
                        </a:rPr>
                        <a:t>X</a:t>
                      </a:r>
                      <a:r>
                        <a:rPr lang="ru-RU" sz="1100" b="1" dirty="0">
                          <a:latin typeface="Arial" pitchFamily="34" charset="0"/>
                          <a:ea typeface="Calibri"/>
                          <a:cs typeface="Arial" pitchFamily="34" charset="0"/>
                        </a:rPr>
                        <a:t>. </a:t>
                      </a:r>
                      <a:r>
                        <a:rPr lang="ru-RU" sz="1100" dirty="0">
                          <a:latin typeface="Arial" pitchFamily="34" charset="0"/>
                          <a:ea typeface="Calibri"/>
                          <a:cs typeface="Arial" pitchFamily="34" charset="0"/>
                        </a:rPr>
                        <a:t>1) Чтение ребенком вслух учителю (с помощью).</a:t>
                      </a:r>
                    </a:p>
                    <a:p>
                      <a:pPr marL="0" algn="l">
                        <a:lnSpc>
                          <a:spcPct val="115000"/>
                        </a:lnSpc>
                        <a:spcAft>
                          <a:spcPts val="1000"/>
                        </a:spcAft>
                      </a:pPr>
                      <a:r>
                        <a:rPr lang="ru-RU" sz="1100" dirty="0">
                          <a:latin typeface="Arial" pitchFamily="34" charset="0"/>
                          <a:ea typeface="Calibri"/>
                          <a:cs typeface="Arial" pitchFamily="34" charset="0"/>
                        </a:rPr>
                        <a:t>2) Работа в парах (помощь сильного ученика).</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100" b="1" dirty="0">
                          <a:latin typeface="Arial" pitchFamily="34" charset="0"/>
                          <a:ea typeface="Calibri"/>
                          <a:cs typeface="Arial" pitchFamily="34" charset="0"/>
                        </a:rPr>
                        <a:t>X</a:t>
                      </a:r>
                      <a:r>
                        <a:rPr lang="ru-RU" sz="1100" b="1" dirty="0">
                          <a:latin typeface="Arial" pitchFamily="34" charset="0"/>
                          <a:ea typeface="Calibri"/>
                          <a:cs typeface="Arial" pitchFamily="34" charset="0"/>
                        </a:rPr>
                        <a:t>. Игра – имитация «Зайка серенький сидит».</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smtClean="0">
                          <a:latin typeface="Arial" pitchFamily="34" charset="0"/>
                          <a:ea typeface="Times New Roman"/>
                          <a:cs typeface="Arial" pitchFamily="34" charset="0"/>
                        </a:rPr>
                        <a:t>XI</a:t>
                      </a:r>
                      <a:r>
                        <a:rPr lang="ru-RU" sz="1100" b="1" dirty="0" smtClean="0">
                          <a:latin typeface="Arial" pitchFamily="34" charset="0"/>
                          <a:ea typeface="Times New Roman"/>
                          <a:cs typeface="Arial" pitchFamily="34" charset="0"/>
                        </a:rPr>
                        <a:t>.  Подведение итога урока. Рефлексия «Солнышко-тучка».</a:t>
                      </a:r>
                      <a:endParaRPr lang="ru-RU" sz="1100" dirty="0" smtClean="0">
                        <a:latin typeface="Arial" pitchFamily="34" charset="0"/>
                        <a:ea typeface="Times New Roman"/>
                        <a:cs typeface="Arial" pitchFamily="34" charset="0"/>
                      </a:endParaRPr>
                    </a:p>
                    <a:p>
                      <a:pPr marL="0" algn="l">
                        <a:lnSpc>
                          <a:spcPct val="115000"/>
                        </a:lnSpc>
                        <a:spcAft>
                          <a:spcPts val="0"/>
                        </a:spcAft>
                      </a:pPr>
                      <a:r>
                        <a:rPr lang="ru-RU" sz="1100" dirty="0" smtClean="0">
                          <a:latin typeface="Arial" pitchFamily="34" charset="0"/>
                          <a:ea typeface="Times New Roman"/>
                          <a:cs typeface="Arial" pitchFamily="34" charset="0"/>
                        </a:rPr>
                        <a:t>Оценка деятельности учащейся.</a:t>
                      </a:r>
                    </a:p>
                    <a:p>
                      <a:pPr marL="0" algn="l">
                        <a:lnSpc>
                          <a:spcPct val="115000"/>
                        </a:lnSpc>
                        <a:spcAft>
                          <a:spcPts val="1000"/>
                        </a:spcAft>
                      </a:pP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XI</a:t>
                      </a:r>
                      <a:r>
                        <a:rPr lang="ru-RU" sz="1100" b="1" dirty="0">
                          <a:latin typeface="Arial" pitchFamily="34" charset="0"/>
                          <a:ea typeface="Times New Roman"/>
                          <a:cs typeface="Arial" pitchFamily="34" charset="0"/>
                        </a:rPr>
                        <a:t>.  Подведение итога урока. Рефлексия «Солнышко-тучка».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Оценка деятельности учащейся.</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XI</a:t>
                      </a:r>
                      <a:r>
                        <a:rPr lang="ru-RU" sz="1100" b="1" dirty="0">
                          <a:latin typeface="Arial" pitchFamily="34" charset="0"/>
                          <a:ea typeface="Times New Roman"/>
                          <a:cs typeface="Arial" pitchFamily="34" charset="0"/>
                        </a:rPr>
                        <a:t>.  Подведение итога урока. Рефлексия «Солнышко-тучка».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Математика / Математические представления</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1" y="1500174"/>
          <a:ext cx="8715438" cy="5013402"/>
        </p:xfrm>
        <a:graphic>
          <a:graphicData uri="http://schemas.openxmlformats.org/drawingml/2006/table">
            <a:tbl>
              <a:tblPr firstRow="1" bandRow="1">
                <a:tableStyleId>{5C22544A-7EE6-4342-B048-85BDC9FD1C3A}</a:tableStyleId>
              </a:tblPr>
              <a:tblGrid>
                <a:gridCol w="2905146"/>
                <a:gridCol w="2905146"/>
                <a:gridCol w="2905146"/>
              </a:tblGrid>
              <a:tr h="534457">
                <a:tc>
                  <a:txBody>
                    <a:bodyPr/>
                    <a:lstStyle/>
                    <a:p>
                      <a:pPr marL="0" algn="ctr">
                        <a:lnSpc>
                          <a:spcPct val="115000"/>
                        </a:lnSpc>
                        <a:spcBef>
                          <a:spcPts val="0"/>
                        </a:spcBef>
                        <a:spcAft>
                          <a:spcPts val="0"/>
                        </a:spcAft>
                      </a:pPr>
                      <a:r>
                        <a:rPr lang="ru-RU" sz="1100" b="1" dirty="0">
                          <a:solidFill>
                            <a:schemeClr val="tx1"/>
                          </a:solidFill>
                          <a:latin typeface="Arial" pitchFamily="34" charset="0"/>
                          <a:ea typeface="Calibri"/>
                          <a:cs typeface="Arial" pitchFamily="34" charset="0"/>
                        </a:rPr>
                        <a:t>АООП (вариант 1)</a:t>
                      </a:r>
                      <a:endParaRPr lang="ru-RU" sz="1100" dirty="0">
                        <a:solidFill>
                          <a:schemeClr val="tx1"/>
                        </a:solidFill>
                        <a:latin typeface="Arial" pitchFamily="34" charset="0"/>
                        <a:ea typeface="Calibri"/>
                        <a:cs typeface="Arial" pitchFamily="34" charset="0"/>
                      </a:endParaRPr>
                    </a:p>
                    <a:p>
                      <a:pPr marL="0" algn="l">
                        <a:lnSpc>
                          <a:spcPct val="115000"/>
                        </a:lnSpc>
                        <a:spcBef>
                          <a:spcPts val="0"/>
                        </a:spcBef>
                        <a:spcAft>
                          <a:spcPts val="0"/>
                        </a:spcAft>
                      </a:pPr>
                      <a:r>
                        <a:rPr lang="ru-RU" sz="1100" dirty="0">
                          <a:solidFill>
                            <a:schemeClr val="tx1"/>
                          </a:solidFill>
                          <a:latin typeface="Arial" pitchFamily="34" charset="0"/>
                          <a:ea typeface="Calibri"/>
                          <a:cs typeface="Arial" pitchFamily="34" charset="0"/>
                        </a:rPr>
                        <a:t>         </a:t>
                      </a:r>
                      <a:endParaRPr lang="ru-RU" sz="1100" dirty="0" smtClean="0">
                        <a:solidFill>
                          <a:schemeClr val="tx1"/>
                        </a:solidFill>
                        <a:latin typeface="Arial" pitchFamily="34" charset="0"/>
                        <a:ea typeface="Calibri"/>
                        <a:cs typeface="Arial" pitchFamily="34" charset="0"/>
                      </a:endParaRPr>
                    </a:p>
                    <a:p>
                      <a:pPr marL="0" algn="l">
                        <a:lnSpc>
                          <a:spcPct val="115000"/>
                        </a:lnSpc>
                        <a:spcBef>
                          <a:spcPts val="0"/>
                        </a:spcBef>
                        <a:spcAft>
                          <a:spcPts val="0"/>
                        </a:spcAft>
                      </a:pPr>
                      <a:r>
                        <a:rPr lang="ru-RU" sz="1100" dirty="0" smtClean="0">
                          <a:solidFill>
                            <a:schemeClr val="tx1"/>
                          </a:solidFill>
                          <a:latin typeface="Arial" pitchFamily="34" charset="0"/>
                          <a:ea typeface="Calibri"/>
                          <a:cs typeface="Arial" pitchFamily="34" charset="0"/>
                        </a:rPr>
                        <a:t>     </a:t>
                      </a:r>
                    </a:p>
                    <a:p>
                      <a:pPr marL="0" algn="l">
                        <a:lnSpc>
                          <a:spcPct val="115000"/>
                        </a:lnSpc>
                        <a:spcBef>
                          <a:spcPts val="0"/>
                        </a:spcBef>
                        <a:spcAft>
                          <a:spcPts val="0"/>
                        </a:spcAft>
                      </a:pPr>
                      <a:r>
                        <a:rPr lang="ru-RU" sz="1100" dirty="0" smtClean="0">
                          <a:solidFill>
                            <a:schemeClr val="tx1"/>
                          </a:solidFill>
                          <a:latin typeface="Arial" pitchFamily="34" charset="0"/>
                          <a:ea typeface="Calibri"/>
                          <a:cs typeface="Arial" pitchFamily="34" charset="0"/>
                        </a:rPr>
                        <a:t>               </a:t>
                      </a:r>
                    </a:p>
                    <a:p>
                      <a:pPr marL="0" algn="ctr">
                        <a:lnSpc>
                          <a:spcPct val="115000"/>
                        </a:lnSpc>
                        <a:spcBef>
                          <a:spcPts val="0"/>
                        </a:spcBef>
                        <a:spcAft>
                          <a:spcPts val="0"/>
                        </a:spcAft>
                      </a:pPr>
                      <a:r>
                        <a:rPr lang="ru-RU" sz="1100" dirty="0" smtClean="0">
                          <a:solidFill>
                            <a:schemeClr val="tx1"/>
                          </a:solidFill>
                          <a:latin typeface="Arial" pitchFamily="34" charset="0"/>
                          <a:ea typeface="Calibri"/>
                          <a:cs typeface="Arial" pitchFamily="34" charset="0"/>
                        </a:rPr>
                        <a:t> </a:t>
                      </a:r>
                      <a:r>
                        <a:rPr lang="ru-RU" sz="1100" dirty="0">
                          <a:solidFill>
                            <a:schemeClr val="tx1"/>
                          </a:solidFill>
                          <a:latin typeface="Arial" pitchFamily="34" charset="0"/>
                          <a:ea typeface="Calibri"/>
                          <a:cs typeface="Arial" pitchFamily="34" charset="0"/>
                        </a:rPr>
                        <a:t>10 </a:t>
                      </a:r>
                      <a:r>
                        <a:rPr lang="ru-RU" sz="1100" dirty="0" smtClean="0">
                          <a:solidFill>
                            <a:schemeClr val="tx1"/>
                          </a:solidFill>
                          <a:latin typeface="Arial" pitchFamily="34" charset="0"/>
                          <a:ea typeface="Calibri"/>
                          <a:cs typeface="Arial" pitchFamily="34" charset="0"/>
                        </a:rPr>
                        <a:t>человек</a:t>
                      </a:r>
                      <a:endParaRPr lang="ru-RU" sz="1100" b="1" i="0" dirty="0" smtClean="0">
                        <a:solidFill>
                          <a:schemeClr val="tx1"/>
                        </a:solidFill>
                        <a:latin typeface="Arial" pitchFamily="34" charset="0"/>
                        <a:ea typeface="Calibri"/>
                        <a:cs typeface="Arial" pitchFamily="34" charset="0"/>
                      </a:endParaRPr>
                    </a:p>
                    <a:p>
                      <a:pPr marL="0" algn="l">
                        <a:lnSpc>
                          <a:spcPct val="115000"/>
                        </a:lnSpc>
                        <a:spcBef>
                          <a:spcPts val="0"/>
                        </a:spcBef>
                        <a:spcAft>
                          <a:spcPts val="0"/>
                        </a:spcAft>
                      </a:pPr>
                      <a:r>
                        <a:rPr lang="ru-RU" sz="1100" b="1" i="0" dirty="0" smtClean="0">
                          <a:solidFill>
                            <a:schemeClr val="tx1"/>
                          </a:solidFill>
                          <a:latin typeface="Arial" pitchFamily="34" charset="0"/>
                          <a:ea typeface="Calibri"/>
                          <a:cs typeface="Arial" pitchFamily="34" charset="0"/>
                        </a:rPr>
                        <a:t>Тема </a:t>
                      </a:r>
                      <a:r>
                        <a:rPr lang="ru-RU" sz="1100" b="1" i="0" dirty="0">
                          <a:solidFill>
                            <a:schemeClr val="tx1"/>
                          </a:solidFill>
                          <a:latin typeface="Arial" pitchFamily="34" charset="0"/>
                          <a:ea typeface="Calibri"/>
                          <a:cs typeface="Arial" pitchFamily="34" charset="0"/>
                        </a:rPr>
                        <a:t>урока:  «Сложение двузначного числа с однозначным без перехода через десяток».</a:t>
                      </a:r>
                      <a:endParaRPr lang="ru-RU" sz="1100" i="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Bef>
                          <a:spcPts val="0"/>
                        </a:spcBef>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Bef>
                          <a:spcPts val="0"/>
                        </a:spcBef>
                        <a:spcAft>
                          <a:spcPts val="0"/>
                        </a:spcAft>
                      </a:pPr>
                      <a:r>
                        <a:rPr lang="ru-RU" sz="1100" b="1" dirty="0">
                          <a:solidFill>
                            <a:schemeClr val="tx1"/>
                          </a:solidFill>
                          <a:latin typeface="Arial" pitchFamily="34" charset="0"/>
                          <a:ea typeface="Calibri"/>
                          <a:cs typeface="Arial" pitchFamily="34" charset="0"/>
                        </a:rPr>
                        <a:t>1 уровень</a:t>
                      </a:r>
                      <a:endParaRPr lang="ru-RU" sz="1100" dirty="0">
                        <a:solidFill>
                          <a:schemeClr val="tx1"/>
                        </a:solidFill>
                        <a:latin typeface="Arial" pitchFamily="34" charset="0"/>
                        <a:ea typeface="Calibri"/>
                        <a:cs typeface="Arial" pitchFamily="34" charset="0"/>
                      </a:endParaRPr>
                    </a:p>
                    <a:p>
                      <a:pPr marL="0" algn="l">
                        <a:lnSpc>
                          <a:spcPct val="115000"/>
                        </a:lnSpc>
                        <a:spcBef>
                          <a:spcPts val="0"/>
                        </a:spcBef>
                        <a:spcAft>
                          <a:spcPts val="0"/>
                        </a:spcAft>
                      </a:pPr>
                      <a:r>
                        <a:rPr lang="ru-RU" sz="1100" b="1" dirty="0" smtClean="0">
                          <a:solidFill>
                            <a:schemeClr val="tx1"/>
                          </a:solidFill>
                          <a:latin typeface="Arial" pitchFamily="34" charset="0"/>
                          <a:ea typeface="Calibri"/>
                          <a:cs typeface="Arial" pitchFamily="34" charset="0"/>
                        </a:rPr>
                        <a:t>- </a:t>
                      </a:r>
                      <a:r>
                        <a:rPr lang="ru-RU" sz="1100" b="0" dirty="0" smtClean="0">
                          <a:solidFill>
                            <a:schemeClr val="tx1"/>
                          </a:solidFill>
                          <a:latin typeface="Arial" pitchFamily="34" charset="0"/>
                          <a:ea typeface="Calibri"/>
                          <a:cs typeface="Arial" pitchFamily="34" charset="0"/>
                        </a:rPr>
                        <a:t>развиты </a:t>
                      </a:r>
                      <a:r>
                        <a:rPr lang="ru-RU" sz="1100" b="0" dirty="0" err="1">
                          <a:solidFill>
                            <a:schemeClr val="tx1"/>
                          </a:solidFill>
                          <a:latin typeface="Arial" pitchFamily="34" charset="0"/>
                          <a:ea typeface="Calibri"/>
                          <a:cs typeface="Arial" pitchFamily="34" charset="0"/>
                        </a:rPr>
                        <a:t>графомоторные</a:t>
                      </a:r>
                      <a:r>
                        <a:rPr lang="ru-RU" sz="1100" b="0" dirty="0">
                          <a:solidFill>
                            <a:schemeClr val="tx1"/>
                          </a:solidFill>
                          <a:latin typeface="Arial" pitchFamily="34" charset="0"/>
                          <a:ea typeface="Calibri"/>
                          <a:cs typeface="Arial" pitchFamily="34" charset="0"/>
                        </a:rPr>
                        <a:t> навыки, навык чтения и письма находится в стадии формирования</a:t>
                      </a:r>
                    </a:p>
                    <a:p>
                      <a:pPr marL="0" algn="ctr">
                        <a:lnSpc>
                          <a:spcPct val="115000"/>
                        </a:lnSpc>
                        <a:spcBef>
                          <a:spcPts val="0"/>
                        </a:spcBef>
                        <a:spcAft>
                          <a:spcPts val="0"/>
                        </a:spcAft>
                      </a:pPr>
                      <a:r>
                        <a:rPr lang="ru-RU" sz="1100" dirty="0">
                          <a:solidFill>
                            <a:schemeClr val="tx1"/>
                          </a:solidFill>
                          <a:latin typeface="Arial" pitchFamily="34" charset="0"/>
                          <a:ea typeface="Calibri"/>
                          <a:cs typeface="Arial" pitchFamily="34" charset="0"/>
                        </a:rPr>
                        <a:t>1 человек</a:t>
                      </a:r>
                    </a:p>
                    <a:p>
                      <a:pPr marL="0" algn="l">
                        <a:lnSpc>
                          <a:spcPct val="115000"/>
                        </a:lnSpc>
                        <a:spcBef>
                          <a:spcPts val="0"/>
                        </a:spcBef>
                        <a:spcAft>
                          <a:spcPts val="0"/>
                        </a:spcAft>
                      </a:pPr>
                      <a:r>
                        <a:rPr lang="ru-RU" sz="1100" b="1" i="1" dirty="0">
                          <a:solidFill>
                            <a:schemeClr val="tx1"/>
                          </a:solidFill>
                          <a:latin typeface="Arial" pitchFamily="34" charset="0"/>
                          <a:ea typeface="Calibri"/>
                          <a:cs typeface="Arial" pitchFamily="34" charset="0"/>
                        </a:rPr>
                        <a:t>Тема урока: Числовой ряд 1-3.</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Bef>
                          <a:spcPts val="0"/>
                        </a:spcBef>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Bef>
                          <a:spcPts val="0"/>
                        </a:spcBef>
                        <a:spcAft>
                          <a:spcPts val="0"/>
                        </a:spcAft>
                      </a:pPr>
                      <a:r>
                        <a:rPr lang="ru-RU" sz="1100" b="1" dirty="0">
                          <a:solidFill>
                            <a:schemeClr val="tx1"/>
                          </a:solidFill>
                          <a:latin typeface="Arial" pitchFamily="34" charset="0"/>
                          <a:ea typeface="Calibri"/>
                          <a:cs typeface="Arial" pitchFamily="34" charset="0"/>
                        </a:rPr>
                        <a:t>2 уровень</a:t>
                      </a:r>
                      <a:endParaRPr lang="ru-RU" sz="1100" dirty="0">
                        <a:solidFill>
                          <a:schemeClr val="tx1"/>
                        </a:solidFill>
                        <a:latin typeface="Arial" pitchFamily="34" charset="0"/>
                        <a:ea typeface="Calibri"/>
                        <a:cs typeface="Arial" pitchFamily="34" charset="0"/>
                      </a:endParaRPr>
                    </a:p>
                    <a:p>
                      <a:pPr marL="0" algn="just">
                        <a:lnSpc>
                          <a:spcPct val="115000"/>
                        </a:lnSpc>
                        <a:spcBef>
                          <a:spcPts val="0"/>
                        </a:spcBef>
                        <a:spcAft>
                          <a:spcPts val="0"/>
                        </a:spcAft>
                      </a:pPr>
                      <a:r>
                        <a:rPr lang="ru-RU" sz="1100" b="0" dirty="0">
                          <a:solidFill>
                            <a:schemeClr val="tx1"/>
                          </a:solidFill>
                          <a:latin typeface="Arial" pitchFamily="34" charset="0"/>
                          <a:ea typeface="Calibri"/>
                          <a:cs typeface="Arial" pitchFamily="34" charset="0"/>
                        </a:rPr>
                        <a:t>-</a:t>
                      </a:r>
                      <a:r>
                        <a:rPr lang="ru-RU" sz="1100" b="0" dirty="0" err="1">
                          <a:solidFill>
                            <a:schemeClr val="tx1"/>
                          </a:solidFill>
                          <a:latin typeface="Arial" pitchFamily="34" charset="0"/>
                          <a:ea typeface="Calibri"/>
                          <a:cs typeface="Arial" pitchFamily="34" charset="0"/>
                        </a:rPr>
                        <a:t>графомоторные</a:t>
                      </a:r>
                      <a:r>
                        <a:rPr lang="ru-RU" sz="1100" b="0" dirty="0">
                          <a:solidFill>
                            <a:schemeClr val="tx1"/>
                          </a:solidFill>
                          <a:latin typeface="Arial" pitchFamily="34" charset="0"/>
                          <a:ea typeface="Calibri"/>
                          <a:cs typeface="Arial" pitchFamily="34" charset="0"/>
                        </a:rPr>
                        <a:t> навыки находятся в стадии формирования, не сформирован навык чтения и письма</a:t>
                      </a:r>
                    </a:p>
                    <a:p>
                      <a:pPr marL="0" algn="ctr">
                        <a:lnSpc>
                          <a:spcPct val="115000"/>
                        </a:lnSpc>
                        <a:spcBef>
                          <a:spcPts val="0"/>
                        </a:spcBef>
                        <a:spcAft>
                          <a:spcPts val="0"/>
                        </a:spcAft>
                      </a:pPr>
                      <a:r>
                        <a:rPr lang="ru-RU" sz="1100" dirty="0">
                          <a:solidFill>
                            <a:schemeClr val="tx1"/>
                          </a:solidFill>
                          <a:latin typeface="Arial" pitchFamily="34" charset="0"/>
                          <a:ea typeface="Calibri"/>
                          <a:cs typeface="Arial" pitchFamily="34" charset="0"/>
                        </a:rPr>
                        <a:t>1 человек</a:t>
                      </a:r>
                    </a:p>
                    <a:p>
                      <a:pPr marL="0" algn="l">
                        <a:lnSpc>
                          <a:spcPct val="115000"/>
                        </a:lnSpc>
                        <a:spcBef>
                          <a:spcPts val="0"/>
                        </a:spcBef>
                        <a:spcAft>
                          <a:spcPts val="0"/>
                        </a:spcAft>
                      </a:pPr>
                      <a:r>
                        <a:rPr lang="ru-RU" sz="1100" b="1" i="1" dirty="0">
                          <a:solidFill>
                            <a:schemeClr val="tx1"/>
                          </a:solidFill>
                          <a:latin typeface="Arial" pitchFamily="34" charset="0"/>
                          <a:ea typeface="Calibri"/>
                          <a:cs typeface="Arial" pitchFamily="34" charset="0"/>
                        </a:rPr>
                        <a:t>Тема урока: Знакомство с понятиями «Тяжелый – легкий».</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6538">
                <a:tc>
                  <a:txBody>
                    <a:bodyPr/>
                    <a:lstStyle/>
                    <a:p>
                      <a:pPr marL="0" algn="l">
                        <a:lnSpc>
                          <a:spcPct val="115000"/>
                        </a:lnSpc>
                        <a:spcBef>
                          <a:spcPts val="0"/>
                        </a:spcBef>
                        <a:spcAft>
                          <a:spcPts val="0"/>
                        </a:spcAft>
                      </a:pPr>
                      <a:r>
                        <a:rPr lang="en-US" sz="1100" b="1" dirty="0">
                          <a:latin typeface="Arial" pitchFamily="34" charset="0"/>
                          <a:ea typeface="Times New Roman"/>
                          <a:cs typeface="Arial" pitchFamily="34" charset="0"/>
                        </a:rPr>
                        <a:t>I</a:t>
                      </a:r>
                      <a:r>
                        <a:rPr lang="ru-RU" sz="1100" b="1" dirty="0">
                          <a:latin typeface="Arial" pitchFamily="34" charset="0"/>
                          <a:ea typeface="Times New Roman"/>
                          <a:cs typeface="Arial" pitchFamily="34" charset="0"/>
                        </a:rPr>
                        <a:t>. Организационный момент.</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dirty="0">
                          <a:latin typeface="Arial" pitchFamily="34" charset="0"/>
                          <a:ea typeface="Times New Roman"/>
                          <a:cs typeface="Arial" pitchFamily="34" charset="0"/>
                        </a:rPr>
                        <a:t>-эмоциональный настрой на урок.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Bef>
                          <a:spcPts val="0"/>
                        </a:spcBef>
                        <a:spcAft>
                          <a:spcPts val="0"/>
                        </a:spcAft>
                      </a:pPr>
                      <a:r>
                        <a:rPr lang="en-US" sz="1100" b="1" dirty="0">
                          <a:latin typeface="Arial" pitchFamily="34" charset="0"/>
                          <a:ea typeface="Times New Roman"/>
                          <a:cs typeface="Arial" pitchFamily="34" charset="0"/>
                        </a:rPr>
                        <a:t>I</a:t>
                      </a:r>
                      <a:r>
                        <a:rPr lang="ru-RU" sz="1100" b="1" dirty="0">
                          <a:latin typeface="Arial" pitchFamily="34" charset="0"/>
                          <a:ea typeface="Times New Roman"/>
                          <a:cs typeface="Arial" pitchFamily="34" charset="0"/>
                        </a:rPr>
                        <a:t>. Организационный момент.</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dirty="0">
                          <a:latin typeface="Arial" pitchFamily="34" charset="0"/>
                          <a:ea typeface="Times New Roman"/>
                          <a:cs typeface="Arial" pitchFamily="34" charset="0"/>
                        </a:rPr>
                        <a:t>-эмоциональный настрой на урок.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Bef>
                          <a:spcPts val="0"/>
                        </a:spcBef>
                        <a:spcAft>
                          <a:spcPts val="0"/>
                        </a:spcAft>
                      </a:pPr>
                      <a:r>
                        <a:rPr lang="en-US" sz="1100" b="1" dirty="0">
                          <a:latin typeface="Arial" pitchFamily="34" charset="0"/>
                          <a:ea typeface="Times New Roman"/>
                          <a:cs typeface="Arial" pitchFamily="34" charset="0"/>
                        </a:rPr>
                        <a:t>I</a:t>
                      </a:r>
                      <a:r>
                        <a:rPr lang="ru-RU" sz="1100" b="1" dirty="0">
                          <a:latin typeface="Arial" pitchFamily="34" charset="0"/>
                          <a:ea typeface="Times New Roman"/>
                          <a:cs typeface="Arial" pitchFamily="34" charset="0"/>
                        </a:rPr>
                        <a:t>. Организационный момент.</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dirty="0">
                          <a:latin typeface="Arial" pitchFamily="34" charset="0"/>
                          <a:ea typeface="Times New Roman"/>
                          <a:cs typeface="Arial" pitchFamily="34" charset="0"/>
                        </a:rPr>
                        <a:t>-эмоциональный настрой на урок.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Bef>
                          <a:spcPts val="0"/>
                        </a:spcBef>
                        <a:spcAft>
                          <a:spcPts val="0"/>
                        </a:spcAft>
                      </a:pPr>
                      <a:r>
                        <a:rPr lang="en-US" sz="1100" b="1" dirty="0">
                          <a:latin typeface="Arial" pitchFamily="34" charset="0"/>
                          <a:ea typeface="Times New Roman"/>
                          <a:cs typeface="Arial" pitchFamily="34" charset="0"/>
                        </a:rPr>
                        <a:t>II</a:t>
                      </a:r>
                      <a:r>
                        <a:rPr lang="ru-RU" sz="1100" b="1" dirty="0">
                          <a:latin typeface="Arial" pitchFamily="34" charset="0"/>
                          <a:ea typeface="Times New Roman"/>
                          <a:cs typeface="Arial" pitchFamily="34" charset="0"/>
                        </a:rPr>
                        <a:t>. Устный счет.</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dirty="0">
                          <a:latin typeface="Arial" pitchFamily="34" charset="0"/>
                          <a:ea typeface="Times New Roman"/>
                          <a:cs typeface="Arial" pitchFamily="34" charset="0"/>
                        </a:rPr>
                        <a:t>(Колобок встретил Зайца).</a:t>
                      </a:r>
                    </a:p>
                    <a:p>
                      <a:pPr marL="0" algn="l">
                        <a:lnSpc>
                          <a:spcPct val="115000"/>
                        </a:lnSpc>
                        <a:spcBef>
                          <a:spcPts val="0"/>
                        </a:spcBef>
                        <a:spcAft>
                          <a:spcPts val="0"/>
                        </a:spcAft>
                      </a:pPr>
                      <a:r>
                        <a:rPr lang="ru-RU" sz="1100" dirty="0">
                          <a:latin typeface="Arial" pitchFamily="34" charset="0"/>
                          <a:ea typeface="Times New Roman"/>
                          <a:cs typeface="Arial" pitchFamily="34" charset="0"/>
                        </a:rPr>
                        <a:t>*Ребята¸ надо Колобка спасать, помочь от Зайчишки ему убежать.</a:t>
                      </a:r>
                    </a:p>
                    <a:p>
                      <a:pPr marL="0" algn="l">
                        <a:lnSpc>
                          <a:spcPct val="115000"/>
                        </a:lnSpc>
                        <a:spcBef>
                          <a:spcPts val="0"/>
                        </a:spcBef>
                        <a:spcAft>
                          <a:spcPts val="0"/>
                        </a:spcAft>
                      </a:pPr>
                      <a:r>
                        <a:rPr lang="ru-RU" sz="1100" dirty="0">
                          <a:latin typeface="Arial" pitchFamily="34" charset="0"/>
                          <a:ea typeface="Times New Roman"/>
                          <a:cs typeface="Arial" pitchFamily="34" charset="0"/>
                        </a:rPr>
                        <a:t>-Нужно выполнить задания зайчика.</a:t>
                      </a:r>
                    </a:p>
                    <a:p>
                      <a:pPr marL="0" algn="l">
                        <a:lnSpc>
                          <a:spcPct val="115000"/>
                        </a:lnSpc>
                        <a:spcBef>
                          <a:spcPts val="0"/>
                        </a:spcBef>
                        <a:spcAft>
                          <a:spcPts val="0"/>
                        </a:spcAft>
                      </a:pPr>
                      <a:r>
                        <a:rPr lang="ru-RU" sz="1100" dirty="0">
                          <a:latin typeface="Arial" pitchFamily="34" charset="0"/>
                          <a:ea typeface="Times New Roman"/>
                          <a:cs typeface="Arial" pitchFamily="34" charset="0"/>
                        </a:rPr>
                        <a:t>1</a:t>
                      </a:r>
                      <a:r>
                        <a:rPr lang="ru-RU" sz="1100" b="1" dirty="0">
                          <a:latin typeface="Arial" pitchFamily="34" charset="0"/>
                          <a:ea typeface="Times New Roman"/>
                          <a:cs typeface="Arial" pitchFamily="34" charset="0"/>
                        </a:rPr>
                        <a:t>) Игра «Сказочный домик».</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b="1" dirty="0">
                          <a:latin typeface="Arial" pitchFamily="34" charset="0"/>
                          <a:ea typeface="Times New Roman"/>
                          <a:cs typeface="Arial" pitchFamily="34" charset="0"/>
                        </a:rPr>
                        <a:t>Цель</a:t>
                      </a:r>
                      <a:r>
                        <a:rPr lang="ru-RU" sz="1100" dirty="0">
                          <a:latin typeface="Arial" pitchFamily="34" charset="0"/>
                          <a:ea typeface="Times New Roman"/>
                          <a:cs typeface="Arial" pitchFamily="34" charset="0"/>
                        </a:rPr>
                        <a:t>: закрепить прямой и обратный счет в пределах 20.</a:t>
                      </a:r>
                    </a:p>
                    <a:p>
                      <a:pPr marL="0" algn="l">
                        <a:lnSpc>
                          <a:spcPct val="115000"/>
                        </a:lnSpc>
                        <a:spcBef>
                          <a:spcPts val="0"/>
                        </a:spcBef>
                        <a:spcAft>
                          <a:spcPts val="0"/>
                        </a:spcAft>
                      </a:pPr>
                      <a:r>
                        <a:rPr lang="ru-RU" sz="1100" dirty="0">
                          <a:latin typeface="Arial" pitchFamily="34" charset="0"/>
                          <a:ea typeface="Times New Roman"/>
                          <a:cs typeface="Arial" pitchFamily="34" charset="0"/>
                        </a:rPr>
                        <a:t>-Ребята, посреди нашего сказочного леса стоит избушка.</a:t>
                      </a:r>
                    </a:p>
                    <a:p>
                      <a:pPr marL="0" algn="l">
                        <a:lnSpc>
                          <a:spcPct val="115000"/>
                        </a:lnSpc>
                        <a:spcBef>
                          <a:spcPts val="0"/>
                        </a:spcBef>
                        <a:spcAft>
                          <a:spcPts val="0"/>
                        </a:spcAft>
                      </a:pPr>
                      <a:r>
                        <a:rPr lang="ru-RU" sz="1100" dirty="0">
                          <a:latin typeface="Arial" pitchFamily="34" charset="0"/>
                          <a:ea typeface="Times New Roman"/>
                          <a:cs typeface="Arial" pitchFamily="34" charset="0"/>
                        </a:rPr>
                        <a:t>-Давайте поможем Колобку подняться по ступенькам и спуститься. </a:t>
                      </a:r>
                      <a:r>
                        <a:rPr lang="ru-RU" sz="1100" dirty="0">
                          <a:latin typeface="Arial" pitchFamily="34" charset="0"/>
                          <a:cs typeface="Arial" pitchFamily="34" charset="0"/>
                        </a:rPr>
                        <a:t/>
                      </a:r>
                      <a:br>
                        <a:rPr lang="ru-RU" sz="1100" dirty="0">
                          <a:latin typeface="Arial" pitchFamily="34" charset="0"/>
                          <a:cs typeface="Arial" pitchFamily="34" charset="0"/>
                        </a:rPr>
                      </a:br>
                      <a:endParaRPr lang="ru-RU" sz="1100" dirty="0" smtClean="0">
                        <a:latin typeface="Arial" pitchFamily="34" charset="0"/>
                        <a:cs typeface="Arial" pitchFamily="34" charset="0"/>
                      </a:endParaRPr>
                    </a:p>
                    <a:p>
                      <a:pPr marL="0" algn="l">
                        <a:lnSpc>
                          <a:spcPct val="115000"/>
                        </a:lnSpc>
                        <a:spcBef>
                          <a:spcPts val="0"/>
                        </a:spcBef>
                        <a:spcAft>
                          <a:spcPts val="0"/>
                        </a:spcAft>
                      </a:pPr>
                      <a:endParaRPr lang="ru-RU" sz="1100" dirty="0" smtClean="0">
                        <a:latin typeface="Arial" pitchFamily="34" charset="0"/>
                        <a:cs typeface="Arial" pitchFamily="34" charset="0"/>
                      </a:endParaRPr>
                    </a:p>
                    <a:p>
                      <a:pPr marL="0" algn="l">
                        <a:lnSpc>
                          <a:spcPct val="115000"/>
                        </a:lnSpc>
                        <a:spcBef>
                          <a:spcPts val="0"/>
                        </a:spcBef>
                        <a:spcAft>
                          <a:spcPts val="0"/>
                        </a:spcAft>
                      </a:pPr>
                      <a:endParaRPr lang="ru-RU" sz="1100" dirty="0" smtClean="0">
                        <a:latin typeface="Arial" pitchFamily="34" charset="0"/>
                        <a:cs typeface="Arial" pitchFamily="34" charset="0"/>
                      </a:endParaRPr>
                    </a:p>
                    <a:p>
                      <a:pPr marL="0" algn="l">
                        <a:lnSpc>
                          <a:spcPct val="115000"/>
                        </a:lnSpc>
                        <a:spcBef>
                          <a:spcPts val="0"/>
                        </a:spcBef>
                        <a:spcAft>
                          <a:spcPts val="0"/>
                        </a:spcAft>
                      </a:pPr>
                      <a:endParaRPr lang="ru-RU" sz="1100" dirty="0" smtClean="0">
                        <a:latin typeface="Arial" pitchFamily="34" charset="0"/>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Bef>
                          <a:spcPts val="0"/>
                        </a:spcBef>
                        <a:spcAft>
                          <a:spcPts val="0"/>
                        </a:spcAft>
                      </a:pPr>
                      <a:r>
                        <a:rPr lang="ru-RU" sz="1100" b="1" dirty="0">
                          <a:latin typeface="Arial" pitchFamily="34" charset="0"/>
                          <a:ea typeface="Times New Roman"/>
                          <a:cs typeface="Arial" pitchFamily="34" charset="0"/>
                        </a:rPr>
                        <a:t>Индивидуально: </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b="1" i="1" dirty="0">
                          <a:latin typeface="Arial" pitchFamily="34" charset="0"/>
                          <a:ea typeface="Times New Roman"/>
                          <a:cs typeface="Arial" pitchFamily="34" charset="0"/>
                        </a:rPr>
                        <a:t>1)На второй доске:</a:t>
                      </a:r>
                      <a:r>
                        <a:rPr lang="ru-RU" sz="1100" dirty="0">
                          <a:latin typeface="Arial" pitchFamily="34" charset="0"/>
                          <a:ea typeface="Times New Roman"/>
                          <a:cs typeface="Arial" pitchFamily="34" charset="0"/>
                        </a:rPr>
                        <a:t> морковки для зайки (большие и маленькие). </a:t>
                      </a:r>
                    </a:p>
                    <a:p>
                      <a:pPr marL="0" algn="l">
                        <a:lnSpc>
                          <a:spcPct val="115000"/>
                        </a:lnSpc>
                        <a:spcBef>
                          <a:spcPts val="0"/>
                        </a:spcBef>
                        <a:spcAft>
                          <a:spcPts val="0"/>
                        </a:spcAft>
                      </a:pPr>
                      <a:r>
                        <a:rPr lang="ru-RU" sz="1100" dirty="0">
                          <a:latin typeface="Arial" pitchFamily="34" charset="0"/>
                          <a:ea typeface="Times New Roman"/>
                          <a:cs typeface="Arial" pitchFamily="34" charset="0"/>
                        </a:rPr>
                        <a:t>- Сложи все большие морковки в первую корзинку для зайки.</a:t>
                      </a:r>
                    </a:p>
                    <a:p>
                      <a:pPr marL="0" algn="l">
                        <a:lnSpc>
                          <a:spcPct val="115000"/>
                        </a:lnSpc>
                        <a:spcBef>
                          <a:spcPts val="0"/>
                        </a:spcBef>
                        <a:spcAft>
                          <a:spcPts val="0"/>
                        </a:spcAft>
                      </a:pPr>
                      <a:r>
                        <a:rPr lang="ru-RU" sz="1100" dirty="0">
                          <a:latin typeface="Arial" pitchFamily="34" charset="0"/>
                          <a:ea typeface="Times New Roman"/>
                          <a:cs typeface="Arial" pitchFamily="34" charset="0"/>
                        </a:rPr>
                        <a:t>2) Работа со счетным материалом (посчитай мишек, зайчиков) до 3х.</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Bef>
                          <a:spcPts val="0"/>
                        </a:spcBef>
                        <a:spcAft>
                          <a:spcPts val="0"/>
                        </a:spcAft>
                      </a:pPr>
                      <a:r>
                        <a:rPr lang="ru-RU" sz="1100" b="1" i="1" dirty="0">
                          <a:latin typeface="Arial" pitchFamily="34" charset="0"/>
                          <a:ea typeface="Times New Roman"/>
                          <a:cs typeface="Arial" pitchFamily="34" charset="0"/>
                        </a:rPr>
                        <a:t>Индивидуально: </a:t>
                      </a:r>
                      <a:endParaRPr lang="ru-RU" sz="1100" dirty="0">
                        <a:latin typeface="Arial" pitchFamily="34" charset="0"/>
                        <a:ea typeface="Times New Roman"/>
                        <a:cs typeface="Arial" pitchFamily="34" charset="0"/>
                      </a:endParaRPr>
                    </a:p>
                    <a:p>
                      <a:pPr marL="0" algn="l">
                        <a:lnSpc>
                          <a:spcPct val="115000"/>
                        </a:lnSpc>
                        <a:spcBef>
                          <a:spcPts val="0"/>
                        </a:spcBef>
                        <a:spcAft>
                          <a:spcPts val="0"/>
                        </a:spcAft>
                      </a:pPr>
                      <a:r>
                        <a:rPr lang="ru-RU" sz="1100" b="1" i="1" dirty="0">
                          <a:latin typeface="Arial" pitchFamily="34" charset="0"/>
                          <a:ea typeface="Times New Roman"/>
                          <a:cs typeface="Arial" pitchFamily="34" charset="0"/>
                        </a:rPr>
                        <a:t>На второй доске:</a:t>
                      </a:r>
                      <a:r>
                        <a:rPr lang="ru-RU" sz="1100" dirty="0">
                          <a:latin typeface="Arial" pitchFamily="34" charset="0"/>
                          <a:ea typeface="Times New Roman"/>
                          <a:cs typeface="Arial" pitchFamily="34" charset="0"/>
                        </a:rPr>
                        <a:t> морковки для зайки (большие и маленькие). </a:t>
                      </a:r>
                    </a:p>
                    <a:p>
                      <a:pPr marL="0" algn="l">
                        <a:lnSpc>
                          <a:spcPct val="115000"/>
                        </a:lnSpc>
                        <a:spcBef>
                          <a:spcPts val="0"/>
                        </a:spcBef>
                        <a:spcAft>
                          <a:spcPts val="0"/>
                        </a:spcAft>
                      </a:pPr>
                      <a:r>
                        <a:rPr lang="ru-RU" sz="1100" dirty="0">
                          <a:latin typeface="Arial" pitchFamily="34" charset="0"/>
                          <a:ea typeface="Times New Roman"/>
                          <a:cs typeface="Arial" pitchFamily="34" charset="0"/>
                        </a:rPr>
                        <a:t>- Сложи все маленькие морковки во вторую корзинку для зайки.</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pic>
        <p:nvPicPr>
          <p:cNvPr id="27649" name="Picture 1"/>
          <p:cNvPicPr>
            <a:picLocks noChangeAspect="1" noChangeArrowheads="1"/>
          </p:cNvPicPr>
          <p:nvPr/>
        </p:nvPicPr>
        <p:blipFill>
          <a:blip r:embed="rId2"/>
          <a:srcRect/>
          <a:stretch>
            <a:fillRect/>
          </a:stretch>
        </p:blipFill>
        <p:spPr bwMode="auto">
          <a:xfrm>
            <a:off x="428596" y="5715016"/>
            <a:ext cx="2286016" cy="785818"/>
          </a:xfrm>
          <a:prstGeom prst="rect">
            <a:avLst/>
          </a:prstGeom>
          <a:noFill/>
          <a:ln w="9525">
            <a:noFill/>
            <a:miter lim="800000"/>
            <a:headEnd/>
            <a:tailEnd/>
          </a:ln>
          <a:effectLst/>
        </p:spPr>
      </p:pic>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214290"/>
            <a:ext cx="850112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Математика / Математические представления</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1" y="1357298"/>
          <a:ext cx="8929719" cy="3619033"/>
        </p:xfrm>
        <a:graphic>
          <a:graphicData uri="http://schemas.openxmlformats.org/drawingml/2006/table">
            <a:tbl>
              <a:tblPr firstRow="1" bandRow="1">
                <a:tableStyleId>{5C22544A-7EE6-4342-B048-85BDC9FD1C3A}</a:tableStyleId>
              </a:tblPr>
              <a:tblGrid>
                <a:gridCol w="2976573"/>
                <a:gridCol w="2976573"/>
                <a:gridCol w="2976573"/>
              </a:tblGrid>
              <a:tr h="534457">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1</a:t>
                      </a:r>
                      <a:r>
                        <a:rPr lang="ru-RU" sz="1100" b="1" dirty="0" smtClean="0">
                          <a:solidFill>
                            <a:schemeClr val="tx1"/>
                          </a:solidFill>
                          <a:latin typeface="Arial" pitchFamily="34" charset="0"/>
                          <a:ea typeface="Calibri"/>
                          <a:cs typeface="Arial" pitchFamily="34" charset="0"/>
                        </a:rPr>
                        <a:t>)</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smtClean="0">
                          <a:solidFill>
                            <a:schemeClr val="tx1"/>
                          </a:solidFill>
                          <a:latin typeface="Arial" pitchFamily="34" charset="0"/>
                          <a:ea typeface="Calibri"/>
                          <a:cs typeface="Arial" pitchFamily="34" charset="0"/>
                        </a:rPr>
                        <a:t>1 уровень</a:t>
                      </a:r>
                      <a:endParaRPr lang="ru-RU" sz="1100"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a:solidFill>
                            <a:schemeClr val="tx1"/>
                          </a:solidFill>
                          <a:latin typeface="Arial" pitchFamily="34" charset="0"/>
                          <a:ea typeface="Calibri"/>
                          <a:cs typeface="Arial" pitchFamily="34" charset="0"/>
                        </a:rPr>
                        <a:t>2 </a:t>
                      </a:r>
                      <a:r>
                        <a:rPr lang="ru-RU" sz="1100" b="1" dirty="0" smtClean="0">
                          <a:solidFill>
                            <a:schemeClr val="tx1"/>
                          </a:solidFill>
                          <a:latin typeface="Arial" pitchFamily="34" charset="0"/>
                          <a:ea typeface="Calibri"/>
                          <a:cs typeface="Arial" pitchFamily="34" charset="0"/>
                        </a:rPr>
                        <a:t>уровень</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414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i="1" dirty="0" smtClean="0">
                          <a:latin typeface="Arial" pitchFamily="34" charset="0"/>
                          <a:ea typeface="Times New Roman"/>
                          <a:cs typeface="Arial" pitchFamily="34" charset="0"/>
                        </a:rPr>
                        <a:t>-Колобок встретил Волка.</a:t>
                      </a:r>
                    </a:p>
                    <a:p>
                      <a:pPr marL="0" algn="just">
                        <a:lnSpc>
                          <a:spcPct val="115000"/>
                        </a:lnSpc>
                        <a:spcAft>
                          <a:spcPts val="0"/>
                        </a:spcAft>
                      </a:pPr>
                      <a:r>
                        <a:rPr lang="ru-RU" sz="1100" i="1" dirty="0" smtClean="0">
                          <a:latin typeface="Arial" pitchFamily="34" charset="0"/>
                          <a:ea typeface="Times New Roman"/>
                          <a:cs typeface="Arial" pitchFamily="34" charset="0"/>
                        </a:rPr>
                        <a:t>2</a:t>
                      </a:r>
                      <a:r>
                        <a:rPr lang="ru-RU" sz="1100" i="1" dirty="0">
                          <a:latin typeface="Arial" pitchFamily="34" charset="0"/>
                          <a:ea typeface="Times New Roman"/>
                          <a:cs typeface="Arial" pitchFamily="34" charset="0"/>
                        </a:rPr>
                        <a:t>) Игра «Цветочки на полянке».</a:t>
                      </a:r>
                      <a:endParaRPr lang="ru-RU" sz="1100" dirty="0">
                        <a:latin typeface="Arial" pitchFamily="34" charset="0"/>
                        <a:ea typeface="Times New Roman"/>
                        <a:cs typeface="Arial" pitchFamily="34" charset="0"/>
                      </a:endParaRPr>
                    </a:p>
                    <a:p>
                      <a:pPr marL="0" algn="just">
                        <a:lnSpc>
                          <a:spcPct val="115000"/>
                        </a:lnSpc>
                        <a:spcAft>
                          <a:spcPts val="0"/>
                        </a:spcAft>
                      </a:pPr>
                      <a:r>
                        <a:rPr lang="ru-RU" sz="1100" b="1" dirty="0">
                          <a:latin typeface="Arial" pitchFamily="34" charset="0"/>
                          <a:ea typeface="Times New Roman"/>
                          <a:cs typeface="Arial" pitchFamily="34" charset="0"/>
                        </a:rPr>
                        <a:t>Цель:</a:t>
                      </a:r>
                      <a:r>
                        <a:rPr lang="ru-RU" sz="1100" dirty="0">
                          <a:latin typeface="Arial" pitchFamily="34" charset="0"/>
                          <a:ea typeface="Times New Roman"/>
                          <a:cs typeface="Arial" pitchFamily="34" charset="0"/>
                        </a:rPr>
                        <a:t> закрепить состав чисел. Развивать внимание, память, логическое мышление, арифметические навыки.</a:t>
                      </a:r>
                    </a:p>
                    <a:p>
                      <a:pPr marL="0" algn="just">
                        <a:lnSpc>
                          <a:spcPct val="115000"/>
                        </a:lnSpc>
                        <a:spcAft>
                          <a:spcPts val="0"/>
                        </a:spcAft>
                      </a:pPr>
                      <a:r>
                        <a:rPr lang="ru-RU" sz="1100" i="1" dirty="0">
                          <a:latin typeface="Arial" pitchFamily="34" charset="0"/>
                          <a:ea typeface="Times New Roman"/>
                          <a:cs typeface="Arial" pitchFamily="34" charset="0"/>
                        </a:rPr>
                        <a:t>-</a:t>
                      </a:r>
                      <a:r>
                        <a:rPr lang="ru-RU" sz="1100" dirty="0">
                          <a:latin typeface="Arial" pitchFamily="34" charset="0"/>
                          <a:ea typeface="Times New Roman"/>
                          <a:cs typeface="Arial" pitchFamily="34" charset="0"/>
                        </a:rPr>
                        <a:t>Ребята, а на полянке растут такие красивые цветочки. Давайте их соберем для Волка. (математические веера</a:t>
                      </a:r>
                      <a:r>
                        <a:rPr lang="ru-RU" sz="1100" dirty="0" smtClean="0">
                          <a:latin typeface="Arial" pitchFamily="34" charset="0"/>
                          <a:ea typeface="Times New Roman"/>
                          <a:cs typeface="Arial" pitchFamily="34" charset="0"/>
                        </a:rPr>
                        <a:t>)</a:t>
                      </a: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15000"/>
                        </a:lnSpc>
                        <a:spcAft>
                          <a:spcPts val="0"/>
                        </a:spcAft>
                      </a:pPr>
                      <a:r>
                        <a:rPr lang="ru-RU" sz="1100" dirty="0">
                          <a:latin typeface="Arial" pitchFamily="34" charset="0"/>
                          <a:ea typeface="Times New Roman"/>
                          <a:cs typeface="Arial" pitchFamily="34" charset="0"/>
                        </a:rPr>
                        <a:t>2) </a:t>
                      </a:r>
                      <a:r>
                        <a:rPr lang="ru-RU" sz="1100" i="1" dirty="0">
                          <a:latin typeface="Arial" pitchFamily="34" charset="0"/>
                          <a:ea typeface="Times New Roman"/>
                          <a:cs typeface="Arial" pitchFamily="34" charset="0"/>
                        </a:rPr>
                        <a:t>Игра «Цветочки на полянке».</a:t>
                      </a:r>
                      <a:endParaRPr lang="ru-RU" sz="1100" dirty="0">
                        <a:latin typeface="Arial" pitchFamily="34" charset="0"/>
                        <a:ea typeface="Times New Roman"/>
                        <a:cs typeface="Arial" pitchFamily="34" charset="0"/>
                      </a:endParaRPr>
                    </a:p>
                    <a:p>
                      <a:pPr marL="0" algn="just">
                        <a:lnSpc>
                          <a:spcPct val="115000"/>
                        </a:lnSpc>
                        <a:spcAft>
                          <a:spcPts val="0"/>
                        </a:spcAft>
                      </a:pPr>
                      <a:r>
                        <a:rPr lang="ru-RU" sz="1100" b="1" dirty="0">
                          <a:latin typeface="Arial" pitchFamily="34" charset="0"/>
                          <a:ea typeface="Times New Roman"/>
                          <a:cs typeface="Arial" pitchFamily="34" charset="0"/>
                        </a:rPr>
                        <a:t>Цель:</a:t>
                      </a:r>
                      <a:r>
                        <a:rPr lang="ru-RU" sz="1100" dirty="0">
                          <a:latin typeface="Arial" pitchFamily="34" charset="0"/>
                          <a:ea typeface="Times New Roman"/>
                          <a:cs typeface="Arial" pitchFamily="34" charset="0"/>
                        </a:rPr>
                        <a:t> закрепить основные цвета, развивать память, внимание, мышление, речь.</a:t>
                      </a:r>
                    </a:p>
                    <a:p>
                      <a:pPr marL="0" algn="just">
                        <a:lnSpc>
                          <a:spcPct val="115000"/>
                        </a:lnSpc>
                        <a:spcAft>
                          <a:spcPts val="0"/>
                        </a:spcAft>
                      </a:pPr>
                      <a:r>
                        <a:rPr lang="ru-RU" sz="1100" dirty="0">
                          <a:latin typeface="Arial" pitchFamily="34" charset="0"/>
                          <a:ea typeface="Times New Roman"/>
                          <a:cs typeface="Arial" pitchFamily="34" charset="0"/>
                        </a:rPr>
                        <a:t>Выложить фишками (кружочками) те цвета, какого цвета наши цветочки в том же порядке</a:t>
                      </a:r>
                      <a:r>
                        <a:rPr lang="ru-RU" sz="1100" dirty="0" smtClean="0">
                          <a:latin typeface="Arial" pitchFamily="34" charset="0"/>
                          <a:ea typeface="Times New Roman"/>
                          <a:cs typeface="Arial" pitchFamily="34" charset="0"/>
                        </a:rPr>
                        <a:t>.(</a:t>
                      </a:r>
                      <a:r>
                        <a:rPr lang="ru-RU" sz="1100" dirty="0">
                          <a:latin typeface="Arial" pitchFamily="34" charset="0"/>
                          <a:ea typeface="Times New Roman"/>
                          <a:cs typeface="Arial" pitchFamily="34" charset="0"/>
                        </a:rPr>
                        <a:t>желтый, синий, красный).</a:t>
                      </a:r>
                    </a:p>
                    <a:p>
                      <a:pPr marL="0" algn="just">
                        <a:lnSpc>
                          <a:spcPct val="115000"/>
                        </a:lnSpc>
                        <a:spcAft>
                          <a:spcPts val="0"/>
                        </a:spcAft>
                      </a:pPr>
                      <a:r>
                        <a:rPr lang="ru-RU" sz="1100" dirty="0">
                          <a:latin typeface="Arial" pitchFamily="34" charset="0"/>
                          <a:ea typeface="Times New Roman"/>
                          <a:cs typeface="Arial" pitchFamily="34" charset="0"/>
                        </a:rPr>
                        <a:t>-Назови цвета</a:t>
                      </a:r>
                      <a:r>
                        <a:rPr lang="ru-RU" sz="1100" dirty="0" smtClean="0">
                          <a:latin typeface="Arial" pitchFamily="34" charset="0"/>
                          <a:ea typeface="Times New Roman"/>
                          <a:cs typeface="Arial" pitchFamily="34" charset="0"/>
                        </a:rPr>
                        <a:t>.</a:t>
                      </a:r>
                    </a:p>
                    <a:p>
                      <a:pPr marL="0" algn="just">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15000"/>
                        </a:lnSpc>
                        <a:spcAft>
                          <a:spcPts val="0"/>
                        </a:spcAft>
                      </a:pPr>
                      <a:r>
                        <a:rPr lang="ru-RU" sz="1100" dirty="0">
                          <a:latin typeface="Arial" pitchFamily="34" charset="0"/>
                          <a:ea typeface="Times New Roman"/>
                          <a:cs typeface="Arial" pitchFamily="34" charset="0"/>
                        </a:rPr>
                        <a:t>2) </a:t>
                      </a:r>
                      <a:r>
                        <a:rPr lang="ru-RU" sz="1100" i="1" dirty="0">
                          <a:latin typeface="Arial" pitchFamily="34" charset="0"/>
                          <a:ea typeface="Times New Roman"/>
                          <a:cs typeface="Arial" pitchFamily="34" charset="0"/>
                        </a:rPr>
                        <a:t>Игра «Цветочки на полянке».</a:t>
                      </a:r>
                      <a:endParaRPr lang="ru-RU" sz="1100" dirty="0">
                        <a:latin typeface="Arial" pitchFamily="34" charset="0"/>
                        <a:ea typeface="Times New Roman"/>
                        <a:cs typeface="Arial" pitchFamily="34" charset="0"/>
                      </a:endParaRPr>
                    </a:p>
                    <a:p>
                      <a:pPr marL="0" algn="just">
                        <a:lnSpc>
                          <a:spcPct val="115000"/>
                        </a:lnSpc>
                        <a:spcAft>
                          <a:spcPts val="0"/>
                        </a:spcAft>
                      </a:pPr>
                      <a:r>
                        <a:rPr lang="ru-RU" sz="1100" b="1" dirty="0">
                          <a:latin typeface="Arial" pitchFamily="34" charset="0"/>
                          <a:ea typeface="Times New Roman"/>
                          <a:cs typeface="Arial" pitchFamily="34" charset="0"/>
                        </a:rPr>
                        <a:t>Цель:</a:t>
                      </a:r>
                      <a:r>
                        <a:rPr lang="ru-RU" sz="1100" dirty="0">
                          <a:latin typeface="Arial" pitchFamily="34" charset="0"/>
                          <a:ea typeface="Times New Roman"/>
                          <a:cs typeface="Arial" pitchFamily="34" charset="0"/>
                        </a:rPr>
                        <a:t> закрепить основные цвета, развивать память, внимание, мышление, речь.</a:t>
                      </a:r>
                    </a:p>
                    <a:p>
                      <a:pPr marL="0" algn="just">
                        <a:lnSpc>
                          <a:spcPct val="115000"/>
                        </a:lnSpc>
                        <a:spcAft>
                          <a:spcPts val="0"/>
                        </a:spcAft>
                      </a:pPr>
                      <a:r>
                        <a:rPr lang="ru-RU" sz="1100" dirty="0">
                          <a:latin typeface="Arial" pitchFamily="34" charset="0"/>
                          <a:ea typeface="Times New Roman"/>
                          <a:cs typeface="Arial" pitchFamily="34" charset="0"/>
                        </a:rPr>
                        <a:t>Выложить фишками (кружочками) те цвета, какого цвета наши цветочки в том же порядке</a:t>
                      </a:r>
                      <a:r>
                        <a:rPr lang="ru-RU" sz="1100" dirty="0" smtClean="0">
                          <a:latin typeface="Arial" pitchFamily="34" charset="0"/>
                          <a:ea typeface="Times New Roman"/>
                          <a:cs typeface="Arial" pitchFamily="34" charset="0"/>
                        </a:rPr>
                        <a:t>.(</a:t>
                      </a:r>
                      <a:r>
                        <a:rPr lang="ru-RU" sz="1100" dirty="0">
                          <a:latin typeface="Arial" pitchFamily="34" charset="0"/>
                          <a:ea typeface="Times New Roman"/>
                          <a:cs typeface="Arial" pitchFamily="34" charset="0"/>
                        </a:rPr>
                        <a:t>желтый, синий, красный).</a:t>
                      </a:r>
                    </a:p>
                    <a:p>
                      <a:pPr marL="0" algn="just">
                        <a:lnSpc>
                          <a:spcPct val="115000"/>
                        </a:lnSpc>
                        <a:spcAft>
                          <a:spcPts val="0"/>
                        </a:spcAft>
                      </a:pPr>
                      <a:r>
                        <a:rPr lang="ru-RU" sz="1100" dirty="0">
                          <a:latin typeface="Arial" pitchFamily="34" charset="0"/>
                          <a:ea typeface="Times New Roman"/>
                          <a:cs typeface="Arial" pitchFamily="34" charset="0"/>
                        </a:rPr>
                        <a:t>-Назови цвета.</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pic>
        <p:nvPicPr>
          <p:cNvPr id="26625" name="Picture 1"/>
          <p:cNvPicPr>
            <a:picLocks noChangeAspect="1" noChangeArrowheads="1"/>
          </p:cNvPicPr>
          <p:nvPr/>
        </p:nvPicPr>
        <p:blipFill>
          <a:blip r:embed="rId2"/>
          <a:srcRect/>
          <a:stretch>
            <a:fillRect/>
          </a:stretch>
        </p:blipFill>
        <p:spPr bwMode="auto">
          <a:xfrm>
            <a:off x="642910" y="3500438"/>
            <a:ext cx="2000264" cy="1286389"/>
          </a:xfrm>
          <a:prstGeom prst="rect">
            <a:avLst/>
          </a:prstGeom>
          <a:noFill/>
          <a:ln w="9525">
            <a:noFill/>
            <a:miter lim="800000"/>
            <a:headEnd/>
            <a:tailEnd/>
          </a:ln>
          <a:effectLst/>
        </p:spPr>
      </p:pic>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214290"/>
            <a:ext cx="850112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Математика / Математические представления</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1" y="1357298"/>
          <a:ext cx="8929719" cy="4582963"/>
        </p:xfrm>
        <a:graphic>
          <a:graphicData uri="http://schemas.openxmlformats.org/drawingml/2006/table">
            <a:tbl>
              <a:tblPr firstRow="1" bandRow="1">
                <a:tableStyleId>{5C22544A-7EE6-4342-B048-85BDC9FD1C3A}</a:tableStyleId>
              </a:tblPr>
              <a:tblGrid>
                <a:gridCol w="2976573"/>
                <a:gridCol w="2976573"/>
                <a:gridCol w="2976573"/>
              </a:tblGrid>
              <a:tr h="534457">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1</a:t>
                      </a:r>
                      <a:r>
                        <a:rPr lang="ru-RU" sz="1100" b="1" dirty="0" smtClean="0">
                          <a:solidFill>
                            <a:schemeClr val="tx1"/>
                          </a:solidFill>
                          <a:latin typeface="Arial" pitchFamily="34" charset="0"/>
                          <a:ea typeface="Calibri"/>
                          <a:cs typeface="Arial" pitchFamily="34" charset="0"/>
                        </a:rPr>
                        <a:t>)</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smtClean="0">
                          <a:solidFill>
                            <a:schemeClr val="tx1"/>
                          </a:solidFill>
                          <a:latin typeface="Arial" pitchFamily="34" charset="0"/>
                          <a:ea typeface="Calibri"/>
                          <a:cs typeface="Arial" pitchFamily="34" charset="0"/>
                        </a:rPr>
                        <a:t>1 уровень</a:t>
                      </a:r>
                      <a:endParaRPr lang="ru-RU" sz="1100"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a:solidFill>
                            <a:schemeClr val="tx1"/>
                          </a:solidFill>
                          <a:latin typeface="Arial" pitchFamily="34" charset="0"/>
                          <a:ea typeface="Calibri"/>
                          <a:cs typeface="Arial" pitchFamily="34" charset="0"/>
                        </a:rPr>
                        <a:t>2 </a:t>
                      </a:r>
                      <a:r>
                        <a:rPr lang="ru-RU" sz="1100" b="1" dirty="0" smtClean="0">
                          <a:solidFill>
                            <a:schemeClr val="tx1"/>
                          </a:solidFill>
                          <a:latin typeface="Arial" pitchFamily="34" charset="0"/>
                          <a:ea typeface="Calibri"/>
                          <a:cs typeface="Arial" pitchFamily="34" charset="0"/>
                        </a:rPr>
                        <a:t>уровень</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4148">
                <a:tc>
                  <a:txBody>
                    <a:bodyPr/>
                    <a:lstStyle/>
                    <a:p>
                      <a:pPr marL="0" algn="just">
                        <a:lnSpc>
                          <a:spcPct val="115000"/>
                        </a:lnSpc>
                        <a:spcAft>
                          <a:spcPts val="0"/>
                        </a:spcAft>
                      </a:pPr>
                      <a:r>
                        <a:rPr lang="ru-RU" sz="1100" i="1" dirty="0">
                          <a:latin typeface="Arial" pitchFamily="34" charset="0"/>
                          <a:ea typeface="Times New Roman"/>
                          <a:cs typeface="Arial" pitchFamily="34" charset="0"/>
                        </a:rPr>
                        <a:t>3) Геометрический материал.</a:t>
                      </a:r>
                      <a:endParaRPr lang="ru-RU" sz="1100" dirty="0">
                        <a:latin typeface="Arial" pitchFamily="34" charset="0"/>
                        <a:ea typeface="Times New Roman"/>
                        <a:cs typeface="Arial" pitchFamily="34" charset="0"/>
                      </a:endParaRPr>
                    </a:p>
                    <a:p>
                      <a:pPr marL="0" algn="just">
                        <a:lnSpc>
                          <a:spcPct val="115000"/>
                        </a:lnSpc>
                        <a:spcAft>
                          <a:spcPts val="0"/>
                        </a:spcAft>
                      </a:pPr>
                      <a:r>
                        <a:rPr lang="ru-RU" sz="1100" b="1" dirty="0">
                          <a:latin typeface="Arial" pitchFamily="34" charset="0"/>
                          <a:ea typeface="Times New Roman"/>
                          <a:cs typeface="Arial" pitchFamily="34" charset="0"/>
                        </a:rPr>
                        <a:t>Цель:</a:t>
                      </a:r>
                      <a:r>
                        <a:rPr lang="ru-RU" sz="1100" dirty="0">
                          <a:latin typeface="Arial" pitchFamily="34" charset="0"/>
                          <a:ea typeface="Times New Roman"/>
                          <a:cs typeface="Arial" pitchFamily="34" charset="0"/>
                        </a:rPr>
                        <a:t> закрепить понятия «Вперед-назад, вправо-влево, вверх-вниз», развивать навык счета.</a:t>
                      </a:r>
                    </a:p>
                    <a:p>
                      <a:pPr marL="0" algn="just">
                        <a:lnSpc>
                          <a:spcPct val="115000"/>
                        </a:lnSpc>
                        <a:spcAft>
                          <a:spcPts val="0"/>
                        </a:spcAft>
                      </a:pPr>
                      <a:r>
                        <a:rPr lang="ru-RU" sz="1100" dirty="0">
                          <a:latin typeface="Arial" pitchFamily="34" charset="0"/>
                          <a:ea typeface="Times New Roman"/>
                          <a:cs typeface="Arial" pitchFamily="34" charset="0"/>
                        </a:rPr>
                        <a:t>-Ребята, катится-катится Колобок, а навстречу ему Медведь. Хотел убежать Колобок, а тут дорожка обрывается. Давайте построим дорожку для Колобка?</a:t>
                      </a:r>
                    </a:p>
                    <a:p>
                      <a:pPr marL="0" algn="just">
                        <a:lnSpc>
                          <a:spcPct val="115000"/>
                        </a:lnSpc>
                        <a:spcAft>
                          <a:spcPts val="0"/>
                        </a:spcAft>
                      </a:pPr>
                      <a:r>
                        <a:rPr lang="ru-RU" sz="1100" dirty="0">
                          <a:latin typeface="Arial" pitchFamily="34" charset="0"/>
                          <a:ea typeface="Times New Roman"/>
                          <a:cs typeface="Arial" pitchFamily="34" charset="0"/>
                        </a:rPr>
                        <a:t>-Положите перед собой 3 палочки.</a:t>
                      </a:r>
                    </a:p>
                    <a:p>
                      <a:pPr marL="0" algn="just">
                        <a:lnSpc>
                          <a:spcPct val="115000"/>
                        </a:lnSpc>
                        <a:spcAft>
                          <a:spcPts val="0"/>
                        </a:spcAft>
                      </a:pPr>
                      <a:r>
                        <a:rPr lang="ru-RU" sz="1100" dirty="0">
                          <a:latin typeface="Arial" pitchFamily="34" charset="0"/>
                          <a:ea typeface="Times New Roman"/>
                          <a:cs typeface="Arial" pitchFamily="34" charset="0"/>
                        </a:rPr>
                        <a:t>-Ой, впереди кочка! Положите 2 палочки вверх в наклоне вправо и 2 вниз. Теперь 2 палочки вправо.</a:t>
                      </a:r>
                    </a:p>
                    <a:p>
                      <a:pPr marL="0" algn="just">
                        <a:lnSpc>
                          <a:spcPct val="115000"/>
                        </a:lnSpc>
                        <a:spcAft>
                          <a:spcPts val="0"/>
                        </a:spcAft>
                      </a:pPr>
                      <a:r>
                        <a:rPr lang="ru-RU" sz="1100" dirty="0">
                          <a:latin typeface="Arial" pitchFamily="34" charset="0"/>
                          <a:ea typeface="Times New Roman"/>
                          <a:cs typeface="Arial" pitchFamily="34" charset="0"/>
                        </a:rPr>
                        <a:t>-Ведем пальчиком по дорожке. 3 вправо, вверх, вниз, вправо.</a:t>
                      </a:r>
                    </a:p>
                    <a:p>
                      <a:pPr marL="0" algn="just">
                        <a:lnSpc>
                          <a:spcPct val="115000"/>
                        </a:lnSpc>
                        <a:spcAft>
                          <a:spcPts val="0"/>
                        </a:spcAft>
                      </a:pPr>
                      <a:r>
                        <a:rPr lang="ru-RU" sz="1100" dirty="0">
                          <a:latin typeface="Arial" pitchFamily="34" charset="0"/>
                          <a:ea typeface="Times New Roman"/>
                          <a:cs typeface="Arial" pitchFamily="34" charset="0"/>
                        </a:rPr>
                        <a:t>-Давайте посчитаем палочки. </a:t>
                      </a: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15000"/>
                        </a:lnSpc>
                        <a:spcAft>
                          <a:spcPts val="0"/>
                        </a:spcAft>
                      </a:pPr>
                      <a:r>
                        <a:rPr lang="ru-RU" sz="1100" i="1" dirty="0">
                          <a:latin typeface="Arial" pitchFamily="34" charset="0"/>
                          <a:ea typeface="Times New Roman"/>
                          <a:cs typeface="Arial" pitchFamily="34" charset="0"/>
                        </a:rPr>
                        <a:t>3) Геометрический материал.</a:t>
                      </a:r>
                      <a:endParaRPr lang="ru-RU" sz="1100" dirty="0">
                        <a:latin typeface="Arial" pitchFamily="34" charset="0"/>
                        <a:ea typeface="Times New Roman"/>
                        <a:cs typeface="Arial" pitchFamily="34" charset="0"/>
                      </a:endParaRPr>
                    </a:p>
                    <a:p>
                      <a:pPr marL="0" algn="just">
                        <a:lnSpc>
                          <a:spcPct val="115000"/>
                        </a:lnSpc>
                        <a:spcAft>
                          <a:spcPts val="0"/>
                        </a:spcAft>
                      </a:pPr>
                      <a:r>
                        <a:rPr lang="ru-RU" sz="1100" b="1" dirty="0">
                          <a:latin typeface="Arial" pitchFamily="34" charset="0"/>
                          <a:ea typeface="Times New Roman"/>
                          <a:cs typeface="Arial" pitchFamily="34" charset="0"/>
                        </a:rPr>
                        <a:t>Цель:</a:t>
                      </a:r>
                      <a:r>
                        <a:rPr lang="ru-RU" sz="1100" dirty="0">
                          <a:latin typeface="Arial" pitchFamily="34" charset="0"/>
                          <a:ea typeface="Times New Roman"/>
                          <a:cs typeface="Arial" pitchFamily="34" charset="0"/>
                        </a:rPr>
                        <a:t> закрепить понятия «Вперед-назад, вправо-влево, вверх-вниз», развивать навык счета.</a:t>
                      </a:r>
                    </a:p>
                    <a:p>
                      <a:pPr marL="0" algn="just">
                        <a:lnSpc>
                          <a:spcPct val="115000"/>
                        </a:lnSpc>
                        <a:spcAft>
                          <a:spcPts val="0"/>
                        </a:spcAft>
                      </a:pPr>
                      <a:r>
                        <a:rPr lang="ru-RU" sz="1100" dirty="0">
                          <a:latin typeface="Arial" pitchFamily="34" charset="0"/>
                          <a:ea typeface="Times New Roman"/>
                          <a:cs typeface="Arial" pitchFamily="34" charset="0"/>
                        </a:rPr>
                        <a:t>-Положите перед собой 3 палочки.</a:t>
                      </a:r>
                    </a:p>
                    <a:p>
                      <a:pPr marL="0" algn="just">
                        <a:lnSpc>
                          <a:spcPct val="115000"/>
                        </a:lnSpc>
                        <a:spcAft>
                          <a:spcPts val="0"/>
                        </a:spcAft>
                      </a:pPr>
                      <a:r>
                        <a:rPr lang="ru-RU" sz="1100" dirty="0">
                          <a:latin typeface="Arial" pitchFamily="34" charset="0"/>
                          <a:ea typeface="Times New Roman"/>
                          <a:cs typeface="Arial" pitchFamily="34" charset="0"/>
                        </a:rPr>
                        <a:t>-Ой, впереди кочка! Положите 2 палочки вверх в наклоне вправо и 2 вниз. Теперь 2 палочки вправо.</a:t>
                      </a:r>
                    </a:p>
                    <a:p>
                      <a:pPr marL="0" algn="just">
                        <a:lnSpc>
                          <a:spcPct val="115000"/>
                        </a:lnSpc>
                        <a:spcAft>
                          <a:spcPts val="0"/>
                        </a:spcAft>
                      </a:pPr>
                      <a:r>
                        <a:rPr lang="ru-RU" sz="1100" dirty="0">
                          <a:latin typeface="Arial" pitchFamily="34" charset="0"/>
                          <a:ea typeface="Times New Roman"/>
                          <a:cs typeface="Arial" pitchFamily="34" charset="0"/>
                        </a:rPr>
                        <a:t>-Ведем пальчиком по дорожке. 3 вправо, вверх, вниз, вправо</a:t>
                      </a:r>
                      <a:r>
                        <a:rPr lang="ru-RU" sz="1100" dirty="0" smtClean="0">
                          <a:latin typeface="Arial" pitchFamily="34" charset="0"/>
                          <a:ea typeface="Times New Roman"/>
                          <a:cs typeface="Arial" pitchFamily="34" charset="0"/>
                        </a:rPr>
                        <a:t>.</a:t>
                      </a: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smtClean="0">
                        <a:latin typeface="Arial" pitchFamily="34" charset="0"/>
                        <a:ea typeface="Times New Roman"/>
                        <a:cs typeface="Arial" pitchFamily="34" charset="0"/>
                      </a:endParaRPr>
                    </a:p>
                    <a:p>
                      <a:pPr marL="0" algn="just">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15000"/>
                        </a:lnSpc>
                        <a:spcAft>
                          <a:spcPts val="0"/>
                        </a:spcAft>
                      </a:pPr>
                      <a:r>
                        <a:rPr lang="ru-RU" sz="1100" i="1" dirty="0">
                          <a:latin typeface="Arial" pitchFamily="34" charset="0"/>
                          <a:ea typeface="Times New Roman"/>
                          <a:cs typeface="Arial" pitchFamily="34" charset="0"/>
                        </a:rPr>
                        <a:t>3) Геометрический материал (у доски с учителем на магнитном геометрическом материале).</a:t>
                      </a:r>
                      <a:endParaRPr lang="ru-RU" sz="1100" dirty="0">
                        <a:latin typeface="Arial" pitchFamily="34" charset="0"/>
                        <a:ea typeface="Times New Roman"/>
                        <a:cs typeface="Arial" pitchFamily="34" charset="0"/>
                      </a:endParaRPr>
                    </a:p>
                    <a:p>
                      <a:pPr marL="0" algn="just">
                        <a:lnSpc>
                          <a:spcPct val="115000"/>
                        </a:lnSpc>
                        <a:spcAft>
                          <a:spcPts val="0"/>
                        </a:spcAft>
                      </a:pPr>
                      <a:r>
                        <a:rPr lang="ru-RU" sz="1100" dirty="0">
                          <a:latin typeface="Arial" pitchFamily="34" charset="0"/>
                          <a:ea typeface="Times New Roman"/>
                          <a:cs typeface="Arial" pitchFamily="34" charset="0"/>
                        </a:rPr>
                        <a:t>-Ребята, катится-катится Колобок, а навстречу ему Медведь, и тут дорожка обрывается. Давайте построим дорожку для Колобка.</a:t>
                      </a:r>
                    </a:p>
                    <a:p>
                      <a:pPr marL="0" algn="just">
                        <a:lnSpc>
                          <a:spcPct val="115000"/>
                        </a:lnSpc>
                        <a:spcAft>
                          <a:spcPts val="0"/>
                        </a:spcAft>
                      </a:pPr>
                      <a:r>
                        <a:rPr lang="ru-RU" sz="1100" dirty="0">
                          <a:latin typeface="Arial" pitchFamily="34" charset="0"/>
                          <a:ea typeface="Times New Roman"/>
                          <a:cs typeface="Arial" pitchFamily="34" charset="0"/>
                        </a:rPr>
                        <a:t>-Положите перед собой 3 палочки.</a:t>
                      </a:r>
                    </a:p>
                    <a:p>
                      <a:pPr marL="0" algn="just">
                        <a:lnSpc>
                          <a:spcPct val="115000"/>
                        </a:lnSpc>
                        <a:spcAft>
                          <a:spcPts val="0"/>
                        </a:spcAft>
                      </a:pPr>
                      <a:r>
                        <a:rPr lang="ru-RU" sz="1100" dirty="0">
                          <a:latin typeface="Arial" pitchFamily="34" charset="0"/>
                          <a:ea typeface="Times New Roman"/>
                          <a:cs typeface="Arial" pitchFamily="34" charset="0"/>
                        </a:rPr>
                        <a:t>-Ой, впереди кочка! Положите 2 палочки вверх в наклоне вправо и 2 вниз. Теперь 2 палочки вправо.</a:t>
                      </a:r>
                    </a:p>
                    <a:p>
                      <a:pPr marL="0" algn="just">
                        <a:lnSpc>
                          <a:spcPct val="115000"/>
                        </a:lnSpc>
                        <a:spcAft>
                          <a:spcPts val="0"/>
                        </a:spcAft>
                      </a:pPr>
                      <a:r>
                        <a:rPr lang="ru-RU" sz="1100" dirty="0">
                          <a:latin typeface="Arial" pitchFamily="34" charset="0"/>
                          <a:ea typeface="Times New Roman"/>
                          <a:cs typeface="Arial" pitchFamily="34" charset="0"/>
                        </a:rPr>
                        <a:t>-Ведем пальчиком по дорожке. 3 вправо, вверх, вниз, вправо.</a:t>
                      </a:r>
                    </a:p>
                    <a:p>
                      <a:pPr marL="0" algn="just">
                        <a:lnSpc>
                          <a:spcPct val="115000"/>
                        </a:lnSpc>
                        <a:spcAft>
                          <a:spcPts val="0"/>
                        </a:spcAft>
                      </a:pPr>
                      <a:r>
                        <a:rPr lang="ru-RU" sz="1100" dirty="0">
                          <a:latin typeface="Arial" pitchFamily="34" charset="0"/>
                          <a:ea typeface="Times New Roman"/>
                          <a:cs typeface="Arial" pitchFamily="34" charset="0"/>
                        </a:rPr>
                        <a:t>(с помощью учителя</a:t>
                      </a:r>
                      <a:r>
                        <a:rPr lang="ru-RU" sz="1100" dirty="0" smtClean="0">
                          <a:latin typeface="Arial" pitchFamily="34" charset="0"/>
                          <a:ea typeface="Times New Roman"/>
                          <a:cs typeface="Arial" pitchFamily="34" charset="0"/>
                        </a:rPr>
                        <a:t>)</a:t>
                      </a:r>
                    </a:p>
                    <a:p>
                      <a:pPr marL="0" algn="just">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pic>
        <p:nvPicPr>
          <p:cNvPr id="96258" name="Picture 2"/>
          <p:cNvPicPr>
            <a:picLocks noChangeAspect="1" noChangeArrowheads="1"/>
          </p:cNvPicPr>
          <p:nvPr/>
        </p:nvPicPr>
        <p:blipFill>
          <a:blip r:embed="rId2"/>
          <a:srcRect/>
          <a:stretch>
            <a:fillRect/>
          </a:stretch>
        </p:blipFill>
        <p:spPr bwMode="auto">
          <a:xfrm>
            <a:off x="357158" y="4786322"/>
            <a:ext cx="2428875" cy="66675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2"/>
          <a:srcRect/>
          <a:stretch>
            <a:fillRect/>
          </a:stretch>
        </p:blipFill>
        <p:spPr bwMode="auto">
          <a:xfrm>
            <a:off x="3428992" y="4643446"/>
            <a:ext cx="2428875" cy="666750"/>
          </a:xfrm>
          <a:prstGeom prst="rect">
            <a:avLst/>
          </a:prstGeom>
          <a:noFill/>
          <a:ln w="9525">
            <a:noFill/>
            <a:miter lim="800000"/>
            <a:headEnd/>
            <a:tailEnd/>
          </a:ln>
          <a:effectLst/>
        </p:spPr>
      </p:pic>
      <p:pic>
        <p:nvPicPr>
          <p:cNvPr id="96260" name="Picture 4"/>
          <p:cNvPicPr>
            <a:picLocks noChangeAspect="1" noChangeArrowheads="1"/>
          </p:cNvPicPr>
          <p:nvPr/>
        </p:nvPicPr>
        <p:blipFill>
          <a:blip r:embed="rId2"/>
          <a:srcRect/>
          <a:stretch>
            <a:fillRect/>
          </a:stretch>
        </p:blipFill>
        <p:spPr bwMode="auto">
          <a:xfrm>
            <a:off x="6500826" y="4786322"/>
            <a:ext cx="2428875" cy="666750"/>
          </a:xfrm>
          <a:prstGeom prst="rect">
            <a:avLst/>
          </a:prstGeom>
          <a:noFill/>
          <a:ln w="9525">
            <a:noFill/>
            <a:miter lim="800000"/>
            <a:headEnd/>
            <a:tailEnd/>
          </a:ln>
          <a:effectLst/>
        </p:spPr>
      </p:pic>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Математика / Математические представления</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1" y="1500174"/>
          <a:ext cx="8643999" cy="4582963"/>
        </p:xfrm>
        <a:graphic>
          <a:graphicData uri="http://schemas.openxmlformats.org/drawingml/2006/table">
            <a:tbl>
              <a:tblPr firstRow="1" bandRow="1">
                <a:tableStyleId>{5C22544A-7EE6-4342-B048-85BDC9FD1C3A}</a:tableStyleId>
              </a:tblPr>
              <a:tblGrid>
                <a:gridCol w="2881333"/>
                <a:gridCol w="2881333"/>
                <a:gridCol w="2881333"/>
              </a:tblGrid>
              <a:tr h="534457">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1</a:t>
                      </a:r>
                      <a:r>
                        <a:rPr lang="ru-RU" sz="1100" b="1" dirty="0" smtClean="0">
                          <a:solidFill>
                            <a:schemeClr val="tx1"/>
                          </a:solidFill>
                          <a:latin typeface="Arial" pitchFamily="34" charset="0"/>
                          <a:ea typeface="Calibri"/>
                          <a:cs typeface="Arial" pitchFamily="34" charset="0"/>
                        </a:rPr>
                        <a:t>)</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smtClean="0">
                          <a:solidFill>
                            <a:schemeClr val="tx1"/>
                          </a:solidFill>
                          <a:latin typeface="Arial" pitchFamily="34" charset="0"/>
                          <a:ea typeface="Calibri"/>
                          <a:cs typeface="Arial" pitchFamily="34" charset="0"/>
                        </a:rPr>
                        <a:t>1 уровень</a:t>
                      </a:r>
                      <a:endParaRPr lang="ru-RU" sz="1100"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a:solidFill>
                            <a:schemeClr val="tx1"/>
                          </a:solidFill>
                          <a:latin typeface="Arial" pitchFamily="34" charset="0"/>
                          <a:ea typeface="Calibri"/>
                          <a:cs typeface="Arial" pitchFamily="34" charset="0"/>
                        </a:rPr>
                        <a:t>2 </a:t>
                      </a:r>
                      <a:r>
                        <a:rPr lang="ru-RU" sz="1100" b="1" dirty="0" smtClean="0">
                          <a:solidFill>
                            <a:schemeClr val="tx1"/>
                          </a:solidFill>
                          <a:latin typeface="Arial" pitchFamily="34" charset="0"/>
                          <a:ea typeface="Calibri"/>
                          <a:cs typeface="Arial" pitchFamily="34" charset="0"/>
                        </a:rPr>
                        <a:t>уровень</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4148">
                <a:tc>
                  <a:txBody>
                    <a:bodyPr/>
                    <a:lstStyle/>
                    <a:p>
                      <a:pPr marL="0" algn="l">
                        <a:lnSpc>
                          <a:spcPct val="115000"/>
                        </a:lnSpc>
                        <a:spcAft>
                          <a:spcPts val="0"/>
                        </a:spcAft>
                      </a:pPr>
                      <a:r>
                        <a:rPr lang="en-US" sz="1100" b="1" dirty="0">
                          <a:latin typeface="Arial" pitchFamily="34" charset="0"/>
                          <a:ea typeface="Times New Roman"/>
                          <a:cs typeface="Arial" pitchFamily="34" charset="0"/>
                        </a:rPr>
                        <a:t>III</a:t>
                      </a:r>
                      <a:r>
                        <a:rPr lang="ru-RU" sz="1100" b="1" dirty="0">
                          <a:latin typeface="Arial" pitchFamily="34" charset="0"/>
                          <a:ea typeface="Times New Roman"/>
                          <a:cs typeface="Arial" pitchFamily="34" charset="0"/>
                        </a:rPr>
                        <a:t>. Минутка чистописания.</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(графический рисунок простым карандашом, число).</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III</a:t>
                      </a:r>
                      <a:r>
                        <a:rPr lang="ru-RU" sz="1100" b="1" dirty="0">
                          <a:latin typeface="Arial" pitchFamily="34" charset="0"/>
                          <a:ea typeface="Calibri"/>
                          <a:cs typeface="Arial" pitchFamily="34" charset="0"/>
                        </a:rPr>
                        <a:t>. Объяснение новой темы.</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(Числовой ряд 1-3).</a:t>
                      </a:r>
                    </a:p>
                    <a:p>
                      <a:pPr marL="0" algn="l">
                        <a:lnSpc>
                          <a:spcPct val="115000"/>
                        </a:lnSpc>
                        <a:spcAft>
                          <a:spcPts val="0"/>
                        </a:spcAft>
                      </a:pPr>
                      <a:r>
                        <a:rPr lang="ru-RU" sz="1100" dirty="0">
                          <a:latin typeface="Arial" pitchFamily="34" charset="0"/>
                          <a:ea typeface="Calibri"/>
                          <a:cs typeface="Arial" pitchFamily="34" charset="0"/>
                        </a:rPr>
                        <a:t>(На доске числовая лесенка  1-2-3)</a:t>
                      </a:r>
                    </a:p>
                    <a:p>
                      <a:pPr marL="0" algn="l">
                        <a:lnSpc>
                          <a:spcPct val="115000"/>
                        </a:lnSpc>
                        <a:spcAft>
                          <a:spcPts val="0"/>
                        </a:spcAft>
                      </a:pPr>
                      <a:r>
                        <a:rPr lang="ru-RU" sz="1100" b="1" dirty="0">
                          <a:latin typeface="Arial" pitchFamily="34" charset="0"/>
                          <a:ea typeface="Calibri"/>
                          <a:cs typeface="Arial" pitchFamily="34" charset="0"/>
                        </a:rPr>
                        <a:t>Игры «Посчитаем ступеньки», «Зайка скачет</a:t>
                      </a:r>
                      <a:r>
                        <a:rPr lang="ru-RU" sz="1100" b="1" dirty="0" smtClean="0">
                          <a:latin typeface="Arial" pitchFamily="34" charset="0"/>
                          <a:ea typeface="Calibri"/>
                          <a:cs typeface="Arial" pitchFamily="34" charset="0"/>
                        </a:rPr>
                        <a:t>».</a:t>
                      </a:r>
                    </a:p>
                    <a:p>
                      <a:pPr marL="0" algn="l">
                        <a:lnSpc>
                          <a:spcPct val="115000"/>
                        </a:lnSpc>
                        <a:spcAft>
                          <a:spcPts val="0"/>
                        </a:spcAft>
                      </a:pP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III</a:t>
                      </a:r>
                      <a:r>
                        <a:rPr lang="ru-RU" sz="1100" b="1" dirty="0">
                          <a:latin typeface="Arial" pitchFamily="34" charset="0"/>
                          <a:ea typeface="Calibri"/>
                          <a:cs typeface="Arial" pitchFamily="34" charset="0"/>
                        </a:rPr>
                        <a:t>. Упражнения на развитие мелкой моторики</a:t>
                      </a:r>
                      <a:r>
                        <a:rPr lang="ru-RU" sz="1100" dirty="0">
                          <a:latin typeface="Arial" pitchFamily="34" charset="0"/>
                          <a:ea typeface="Calibri"/>
                          <a:cs typeface="Arial" pitchFamily="34" charset="0"/>
                        </a:rPr>
                        <a:t> (мозаика, упражнение «Рвем бумагу на кусочки», «Накормим курочку зернышками», «Сухой бассейн»).</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4148">
                <a:tc>
                  <a:txBody>
                    <a:bodyPr/>
                    <a:lstStyle/>
                    <a:p>
                      <a:pPr marL="0" algn="l">
                        <a:lnSpc>
                          <a:spcPct val="115000"/>
                        </a:lnSpc>
                        <a:spcAft>
                          <a:spcPts val="0"/>
                        </a:spcAft>
                      </a:pPr>
                      <a:r>
                        <a:rPr lang="en-US" sz="1100" b="1" dirty="0">
                          <a:latin typeface="Arial" pitchFamily="34" charset="0"/>
                          <a:ea typeface="Calibri"/>
                          <a:cs typeface="Arial" pitchFamily="34" charset="0"/>
                        </a:rPr>
                        <a:t>IV</a:t>
                      </a:r>
                      <a:r>
                        <a:rPr lang="ru-RU" sz="1100" b="1" dirty="0">
                          <a:latin typeface="Arial" pitchFamily="34" charset="0"/>
                          <a:ea typeface="Calibri"/>
                          <a:cs typeface="Arial" pitchFamily="34" charset="0"/>
                        </a:rPr>
                        <a:t>. Знакомство с новой темой.</a:t>
                      </a:r>
                      <a:endParaRPr lang="ru-RU" sz="1100" dirty="0">
                        <a:latin typeface="Arial" pitchFamily="34" charset="0"/>
                        <a:ea typeface="Calibri"/>
                        <a:cs typeface="Arial" pitchFamily="34" charset="0"/>
                      </a:endParaRPr>
                    </a:p>
                    <a:p>
                      <a:pPr marL="0" algn="l">
                        <a:lnSpc>
                          <a:spcPct val="115000"/>
                        </a:lnSpc>
                        <a:spcAft>
                          <a:spcPts val="0"/>
                        </a:spcAft>
                      </a:pPr>
                      <a:r>
                        <a:rPr lang="ru-RU" sz="1100" b="1" i="1" dirty="0">
                          <a:latin typeface="Arial" pitchFamily="34" charset="0"/>
                          <a:ea typeface="Calibri"/>
                          <a:cs typeface="Arial" pitchFamily="34" charset="0"/>
                        </a:rPr>
                        <a:t>Тема: Сложение двузначного числа с однозначным без перехода через десяток.</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-Запись примера учителем на доске, работа с наборным полотном, разбор алгоритма.</a:t>
                      </a:r>
                    </a:p>
                    <a:p>
                      <a:pPr marL="0" algn="l">
                        <a:lnSpc>
                          <a:spcPct val="115000"/>
                        </a:lnSpc>
                        <a:spcAft>
                          <a:spcPts val="0"/>
                        </a:spcAft>
                      </a:pPr>
                      <a:r>
                        <a:rPr lang="ru-RU" sz="1100" dirty="0">
                          <a:latin typeface="Arial" pitchFamily="34" charset="0"/>
                          <a:ea typeface="Calibri"/>
                          <a:cs typeface="Arial" pitchFamily="34" charset="0"/>
                        </a:rPr>
                        <a:t>-Зарисовка детьми алгоритма (графического изображения) в тетрадях.</a:t>
                      </a:r>
                    </a:p>
                    <a:p>
                      <a:pPr marL="0" algn="l">
                        <a:lnSpc>
                          <a:spcPct val="115000"/>
                        </a:lnSpc>
                        <a:spcAft>
                          <a:spcPts val="0"/>
                        </a:spcAft>
                      </a:pPr>
                      <a:r>
                        <a:rPr lang="ru-RU" sz="1100" dirty="0">
                          <a:latin typeface="Arial" pitchFamily="34" charset="0"/>
                          <a:ea typeface="Calibri"/>
                          <a:cs typeface="Arial" pitchFamily="34" charset="0"/>
                        </a:rPr>
                        <a:t>-Решение примеров детьми у доски с опорой на памятку.</a:t>
                      </a:r>
                    </a:p>
                    <a:p>
                      <a:pPr marL="0" algn="l">
                        <a:lnSpc>
                          <a:spcPct val="115000"/>
                        </a:lnSpc>
                        <a:spcAft>
                          <a:spcPts val="0"/>
                        </a:spcAft>
                      </a:pPr>
                      <a:r>
                        <a:rPr lang="ru-RU" sz="1100" dirty="0" smtClean="0">
                          <a:latin typeface="Arial" pitchFamily="34" charset="0"/>
                          <a:ea typeface="Calibri"/>
                          <a:cs typeface="Arial" pitchFamily="34" charset="0"/>
                        </a:rPr>
                        <a:t>- </a:t>
                      </a:r>
                      <a:r>
                        <a:rPr lang="ru-RU" sz="1100" b="1" dirty="0" smtClean="0">
                          <a:latin typeface="Arial" pitchFamily="34" charset="0"/>
                          <a:ea typeface="Calibri"/>
                          <a:cs typeface="Arial" pitchFamily="34" charset="0"/>
                        </a:rPr>
                        <a:t>Самостоятельное </a:t>
                      </a:r>
                      <a:r>
                        <a:rPr lang="ru-RU" sz="1100" b="1" dirty="0">
                          <a:latin typeface="Arial" pitchFamily="34" charset="0"/>
                          <a:ea typeface="Calibri"/>
                          <a:cs typeface="Arial" pitchFamily="34" charset="0"/>
                        </a:rPr>
                        <a:t>решение примеров в тетради.</a:t>
                      </a:r>
                      <a:endParaRPr lang="ru-RU" sz="1100" dirty="0">
                        <a:latin typeface="Arial" pitchFamily="34" charset="0"/>
                        <a:ea typeface="Calibri"/>
                        <a:cs typeface="Arial" pitchFamily="34" charset="0"/>
                      </a:endParaRPr>
                    </a:p>
                    <a:p>
                      <a:pPr marL="0" algn="l">
                        <a:lnSpc>
                          <a:spcPct val="115000"/>
                        </a:lnSpc>
                        <a:spcAft>
                          <a:spcPts val="0"/>
                        </a:spcAft>
                      </a:pPr>
                      <a:r>
                        <a:rPr lang="ru-RU" sz="1100" dirty="0" smtClean="0">
                          <a:latin typeface="Arial" pitchFamily="34" charset="0"/>
                          <a:ea typeface="Calibri"/>
                          <a:cs typeface="Arial" pitchFamily="34" charset="0"/>
                        </a:rPr>
                        <a:t>- Взаимопроверка.</a:t>
                      </a:r>
                    </a:p>
                    <a:p>
                      <a:pPr marL="0" algn="l">
                        <a:lnSpc>
                          <a:spcPct val="115000"/>
                        </a:lnSpc>
                        <a:spcAft>
                          <a:spcPts val="0"/>
                        </a:spcAft>
                      </a:pP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dirty="0">
                          <a:latin typeface="Arial" pitchFamily="34" charset="0"/>
                          <a:ea typeface="Calibri"/>
                          <a:cs typeface="Arial" pitchFamily="34" charset="0"/>
                        </a:rPr>
                        <a:t>I</a:t>
                      </a:r>
                      <a:r>
                        <a:rPr lang="en-US" sz="1100" b="1" dirty="0">
                          <a:latin typeface="Arial" pitchFamily="34" charset="0"/>
                          <a:ea typeface="Calibri"/>
                          <a:cs typeface="Arial" pitchFamily="34" charset="0"/>
                        </a:rPr>
                        <a:t>V</a:t>
                      </a:r>
                      <a:r>
                        <a:rPr lang="ru-RU" sz="1100" b="1" dirty="0">
                          <a:latin typeface="Arial" pitchFamily="34" charset="0"/>
                          <a:ea typeface="Calibri"/>
                          <a:cs typeface="Arial" pitchFamily="34" charset="0"/>
                        </a:rPr>
                        <a:t>. Работа в тетради.</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(задания прописаны заранее)</a:t>
                      </a:r>
                    </a:p>
                    <a:p>
                      <a:pPr marL="0" algn="l">
                        <a:lnSpc>
                          <a:spcPct val="115000"/>
                        </a:lnSpc>
                        <a:spcAft>
                          <a:spcPts val="0"/>
                        </a:spcAft>
                      </a:pPr>
                      <a:r>
                        <a:rPr lang="ru-RU" sz="1100" dirty="0">
                          <a:latin typeface="Arial" pitchFamily="34" charset="0"/>
                          <a:ea typeface="Calibri"/>
                          <a:cs typeface="Arial" pitchFamily="34" charset="0"/>
                        </a:rPr>
                        <a:t>-число простым карандашом (обвести шариковой ручкой).</a:t>
                      </a:r>
                    </a:p>
                    <a:p>
                      <a:pPr marL="0" algn="l">
                        <a:lnSpc>
                          <a:spcPct val="115000"/>
                        </a:lnSpc>
                        <a:spcAft>
                          <a:spcPts val="0"/>
                        </a:spcAft>
                      </a:pPr>
                      <a:r>
                        <a:rPr lang="ru-RU" sz="1100" dirty="0">
                          <a:latin typeface="Arial" pitchFamily="34" charset="0"/>
                          <a:ea typeface="Calibri"/>
                          <a:cs typeface="Arial" pitchFamily="34" charset="0"/>
                        </a:rPr>
                        <a:t>-минутка чистописания (графический рисунок, числа 1, 2, 3).</a:t>
                      </a:r>
                    </a:p>
                    <a:p>
                      <a:pPr marL="0" algn="l">
                        <a:lnSpc>
                          <a:spcPct val="115000"/>
                        </a:lnSpc>
                        <a:spcAft>
                          <a:spcPts val="0"/>
                        </a:spcAft>
                      </a:pPr>
                      <a:r>
                        <a:rPr lang="ru-RU" sz="1100" dirty="0">
                          <a:latin typeface="Arial" pitchFamily="34" charset="0"/>
                          <a:cs typeface="Arial" pitchFamily="34" charset="0"/>
                        </a:rPr>
                        <a:t>-числовая лесенка (ступеньки) 1,2,3. </a:t>
                      </a:r>
                      <a:r>
                        <a:rPr lang="ru-RU" sz="1100" dirty="0">
                          <a:latin typeface="Arial" pitchFamily="34" charset="0"/>
                          <a:ea typeface="Calibri"/>
                          <a:cs typeface="Arial" pitchFamily="34" charset="0"/>
                        </a:rPr>
                        <a:t>-2 </a:t>
                      </a:r>
                    </a:p>
                    <a:p>
                      <a:pPr marL="0" algn="l">
                        <a:lnSpc>
                          <a:spcPct val="115000"/>
                        </a:lnSpc>
                        <a:spcAft>
                          <a:spcPts val="0"/>
                        </a:spcAft>
                        <a:tabLst>
                          <a:tab pos="1059180" algn="l"/>
                        </a:tabLst>
                      </a:pPr>
                      <a:r>
                        <a:rPr lang="ru-RU" sz="1100" dirty="0">
                          <a:latin typeface="Arial" pitchFamily="34" charset="0"/>
                          <a:ea typeface="Calibri"/>
                          <a:cs typeface="Arial" pitchFamily="34" charset="0"/>
                        </a:rPr>
                        <a:t>-3 	</a:t>
                      </a:r>
                    </a:p>
                    <a:p>
                      <a:pPr marL="0" algn="l">
                        <a:lnSpc>
                          <a:spcPct val="115000"/>
                        </a:lnSpc>
                        <a:spcAft>
                          <a:spcPts val="0"/>
                        </a:spcAft>
                        <a:tabLst>
                          <a:tab pos="1059180" algn="l"/>
                        </a:tabLst>
                      </a:pPr>
                      <a:r>
                        <a:rPr lang="ru-RU" sz="1100" dirty="0">
                          <a:latin typeface="Arial" pitchFamily="34" charset="0"/>
                          <a:ea typeface="Calibri"/>
                          <a:cs typeface="Arial" pitchFamily="34" charset="0"/>
                        </a:rPr>
                        <a:t>-решение примеров (2+1=</a:t>
                      </a:r>
                    </a:p>
                    <a:p>
                      <a:pPr marL="0" algn="l">
                        <a:lnSpc>
                          <a:spcPct val="115000"/>
                        </a:lnSpc>
                        <a:spcAft>
                          <a:spcPts val="0"/>
                        </a:spcAft>
                        <a:tabLst>
                          <a:tab pos="1059180" algn="l"/>
                        </a:tabLst>
                      </a:pPr>
                      <a:r>
                        <a:rPr lang="ru-RU" sz="1100" dirty="0">
                          <a:latin typeface="Arial" pitchFamily="34" charset="0"/>
                          <a:ea typeface="Calibri"/>
                          <a:cs typeface="Arial" pitchFamily="34" charset="0"/>
                        </a:rPr>
                        <a:t>  (списать с доски)     3-1=</a:t>
                      </a:r>
                    </a:p>
                    <a:p>
                      <a:pPr marL="0" algn="l">
                        <a:lnSpc>
                          <a:spcPct val="115000"/>
                        </a:lnSpc>
                        <a:spcAft>
                          <a:spcPts val="0"/>
                        </a:spcAft>
                        <a:tabLst>
                          <a:tab pos="1059180" algn="l"/>
                        </a:tabLst>
                      </a:pPr>
                      <a:r>
                        <a:rPr lang="ru-RU" sz="1100" dirty="0">
                          <a:latin typeface="Arial" pitchFamily="34" charset="0"/>
                          <a:ea typeface="Calibri"/>
                          <a:cs typeface="Arial" pitchFamily="34" charset="0"/>
                        </a:rPr>
                        <a:t>-работа с внутренним трафаретом (обвести по трафарету 3 предмета (яблока)), раскрасить и посчитать).</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IV</a:t>
                      </a:r>
                      <a:r>
                        <a:rPr lang="ru-RU" sz="1100" b="1" dirty="0">
                          <a:latin typeface="Arial" pitchFamily="34" charset="0"/>
                          <a:ea typeface="Calibri"/>
                          <a:cs typeface="Arial" pitchFamily="34" charset="0"/>
                        </a:rPr>
                        <a:t>. Работа в прописях</a:t>
                      </a:r>
                      <a:r>
                        <a:rPr lang="ru-RU" sz="1100" dirty="0">
                          <a:latin typeface="Arial" pitchFamily="34" charset="0"/>
                          <a:ea typeface="Calibri"/>
                          <a:cs typeface="Arial" pitchFamily="34" charset="0"/>
                        </a:rPr>
                        <a:t> (штриховка в разных направлениях, дорисовать контур).</a:t>
                      </a:r>
                    </a:p>
                    <a:p>
                      <a:pPr marL="0" algn="l">
                        <a:lnSpc>
                          <a:spcPct val="115000"/>
                        </a:lnSpc>
                        <a:spcAft>
                          <a:spcPts val="0"/>
                        </a:spcAft>
                      </a:pPr>
                      <a:r>
                        <a:rPr lang="ru-RU" sz="1100" b="1" dirty="0">
                          <a:latin typeface="Arial" pitchFamily="34" charset="0"/>
                          <a:ea typeface="Calibri"/>
                          <a:cs typeface="Arial" pitchFamily="34" charset="0"/>
                        </a:rPr>
                        <a:t>Работа по теме урока.</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-Игра «</a:t>
                      </a:r>
                      <a:r>
                        <a:rPr lang="ru-RU" sz="1100" dirty="0" err="1">
                          <a:latin typeface="Arial" pitchFamily="34" charset="0"/>
                          <a:ea typeface="Calibri"/>
                          <a:cs typeface="Arial" pitchFamily="34" charset="0"/>
                        </a:rPr>
                        <a:t>Тяжелый-легкий</a:t>
                      </a:r>
                      <a:r>
                        <a:rPr lang="ru-RU" sz="1100" dirty="0">
                          <a:latin typeface="Arial" pitchFamily="34" charset="0"/>
                          <a:ea typeface="Calibri"/>
                          <a:cs typeface="Arial" pitchFamily="34" charset="0"/>
                        </a:rPr>
                        <a:t>».</a:t>
                      </a:r>
                    </a:p>
                    <a:p>
                      <a:pPr marL="0" algn="l">
                        <a:lnSpc>
                          <a:spcPct val="115000"/>
                        </a:lnSpc>
                        <a:spcAft>
                          <a:spcPts val="0"/>
                        </a:spcAft>
                      </a:pPr>
                      <a:r>
                        <a:rPr lang="ru-RU" sz="1100" b="1" dirty="0" err="1">
                          <a:latin typeface="Arial" pitchFamily="34" charset="0"/>
                          <a:ea typeface="Calibri"/>
                          <a:cs typeface="Arial" pitchFamily="34" charset="0"/>
                        </a:rPr>
                        <a:t>Цель:</a:t>
                      </a:r>
                      <a:r>
                        <a:rPr lang="ru-RU" sz="1100" dirty="0" err="1">
                          <a:latin typeface="Arial" pitchFamily="34" charset="0"/>
                          <a:ea typeface="Calibri"/>
                          <a:cs typeface="Arial" pitchFamily="34" charset="0"/>
                        </a:rPr>
                        <a:t>познакомить</a:t>
                      </a:r>
                      <a:r>
                        <a:rPr lang="ru-RU" sz="1100" dirty="0">
                          <a:latin typeface="Arial" pitchFamily="34" charset="0"/>
                          <a:ea typeface="Calibri"/>
                          <a:cs typeface="Arial" pitchFamily="34" charset="0"/>
                        </a:rPr>
                        <a:t> с понятиями «</a:t>
                      </a:r>
                      <a:r>
                        <a:rPr lang="ru-RU" sz="1100" dirty="0" err="1">
                          <a:latin typeface="Arial" pitchFamily="34" charset="0"/>
                          <a:ea typeface="Calibri"/>
                          <a:cs typeface="Arial" pitchFamily="34" charset="0"/>
                        </a:rPr>
                        <a:t>тяжелый-легкий</a:t>
                      </a:r>
                      <a:r>
                        <a:rPr lang="ru-RU" sz="1100" dirty="0">
                          <a:latin typeface="Arial" pitchFamily="34" charset="0"/>
                          <a:ea typeface="Calibri"/>
                          <a:cs typeface="Arial" pitchFamily="34" charset="0"/>
                        </a:rPr>
                        <a:t>», ввести в словарь ребенка данные понятия.</a:t>
                      </a:r>
                    </a:p>
                    <a:p>
                      <a:pPr marL="0" algn="l">
                        <a:lnSpc>
                          <a:spcPct val="115000"/>
                        </a:lnSpc>
                        <a:spcAft>
                          <a:spcPts val="0"/>
                        </a:spcAft>
                      </a:pPr>
                      <a:r>
                        <a:rPr lang="ru-RU" sz="1100" dirty="0">
                          <a:latin typeface="Arial" pitchFamily="34" charset="0"/>
                          <a:ea typeface="Calibri"/>
                          <a:cs typeface="Arial" pitchFamily="34" charset="0"/>
                        </a:rPr>
                        <a:t>(действия с предметами: перышко, камень, ватка и железная фигурка) с помощью весов.</a:t>
                      </a:r>
                    </a:p>
                    <a:p>
                      <a:pPr marL="0" algn="l">
                        <a:lnSpc>
                          <a:spcPct val="115000"/>
                        </a:lnSpc>
                        <a:spcAft>
                          <a:spcPts val="0"/>
                        </a:spcAft>
                      </a:pPr>
                      <a:r>
                        <a:rPr lang="ru-RU" sz="1100" dirty="0">
                          <a:latin typeface="Arial" pitchFamily="34" charset="0"/>
                          <a:ea typeface="Calibri"/>
                          <a:cs typeface="Arial" pitchFamily="34" charset="0"/>
                        </a:rPr>
                        <a:t>Определение по картинкам веса (слон и муравей).</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7" y="285728"/>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Математика / Математические представления</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4" name="Таблица 3"/>
          <p:cNvGraphicFramePr>
            <a:graphicFrameLocks noGrp="1"/>
          </p:cNvGraphicFramePr>
          <p:nvPr/>
        </p:nvGraphicFramePr>
        <p:xfrm>
          <a:off x="214281" y="1500174"/>
          <a:ext cx="8643999" cy="3916803"/>
        </p:xfrm>
        <a:graphic>
          <a:graphicData uri="http://schemas.openxmlformats.org/drawingml/2006/table">
            <a:tbl>
              <a:tblPr firstRow="1" bandRow="1">
                <a:tableStyleId>{5C22544A-7EE6-4342-B048-85BDC9FD1C3A}</a:tableStyleId>
              </a:tblPr>
              <a:tblGrid>
                <a:gridCol w="2881333"/>
                <a:gridCol w="2833708"/>
                <a:gridCol w="2928958"/>
              </a:tblGrid>
              <a:tr h="534457">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1</a:t>
                      </a:r>
                      <a:r>
                        <a:rPr lang="ru-RU" sz="1100" b="1" dirty="0" smtClean="0">
                          <a:solidFill>
                            <a:schemeClr val="tx1"/>
                          </a:solidFill>
                          <a:latin typeface="Arial" pitchFamily="34" charset="0"/>
                          <a:ea typeface="Calibri"/>
                          <a:cs typeface="Arial" pitchFamily="34" charset="0"/>
                        </a:rPr>
                        <a:t>)</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smtClean="0">
                          <a:solidFill>
                            <a:schemeClr val="tx1"/>
                          </a:solidFill>
                          <a:latin typeface="Arial" pitchFamily="34" charset="0"/>
                          <a:ea typeface="Calibri"/>
                          <a:cs typeface="Arial" pitchFamily="34" charset="0"/>
                        </a:rPr>
                        <a:t>1 уровень</a:t>
                      </a:r>
                      <a:endParaRPr lang="ru-RU" sz="1100"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15000"/>
                        </a:lnSpc>
                        <a:spcAft>
                          <a:spcPts val="0"/>
                        </a:spcAft>
                      </a:pPr>
                      <a:r>
                        <a:rPr lang="ru-RU" sz="1100" b="1" dirty="0">
                          <a:solidFill>
                            <a:schemeClr val="tx1"/>
                          </a:solidFill>
                          <a:latin typeface="Arial" pitchFamily="34" charset="0"/>
                          <a:ea typeface="Calibri"/>
                          <a:cs typeface="Arial" pitchFamily="34" charset="0"/>
                        </a:rPr>
                        <a:t>АООП (вариант 2)</a:t>
                      </a:r>
                      <a:endParaRPr lang="ru-RU" sz="1100" dirty="0">
                        <a:solidFill>
                          <a:schemeClr val="tx1"/>
                        </a:solidFill>
                        <a:latin typeface="Arial" pitchFamily="34" charset="0"/>
                        <a:ea typeface="Calibri"/>
                        <a:cs typeface="Arial" pitchFamily="34" charset="0"/>
                      </a:endParaRPr>
                    </a:p>
                    <a:p>
                      <a:pPr marL="0" algn="ctr">
                        <a:lnSpc>
                          <a:spcPct val="115000"/>
                        </a:lnSpc>
                        <a:spcAft>
                          <a:spcPts val="0"/>
                        </a:spcAft>
                      </a:pPr>
                      <a:r>
                        <a:rPr lang="ru-RU" sz="1100" b="1" dirty="0">
                          <a:solidFill>
                            <a:schemeClr val="tx1"/>
                          </a:solidFill>
                          <a:latin typeface="Arial" pitchFamily="34" charset="0"/>
                          <a:ea typeface="Calibri"/>
                          <a:cs typeface="Arial" pitchFamily="34" charset="0"/>
                        </a:rPr>
                        <a:t>2 </a:t>
                      </a:r>
                      <a:r>
                        <a:rPr lang="ru-RU" sz="1100" b="1" dirty="0" smtClean="0">
                          <a:solidFill>
                            <a:schemeClr val="tx1"/>
                          </a:solidFill>
                          <a:latin typeface="Arial" pitchFamily="34" charset="0"/>
                          <a:ea typeface="Calibri"/>
                          <a:cs typeface="Arial" pitchFamily="34" charset="0"/>
                        </a:rPr>
                        <a:t>уровень</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Calibri"/>
                          <a:cs typeface="Arial" pitchFamily="34" charset="0"/>
                        </a:rPr>
                        <a:t>V</a:t>
                      </a:r>
                      <a:r>
                        <a:rPr lang="ru-RU" sz="1100" b="1" dirty="0">
                          <a:latin typeface="Arial" pitchFamily="34" charset="0"/>
                          <a:ea typeface="Calibri"/>
                          <a:cs typeface="Arial" pitchFamily="34" charset="0"/>
                        </a:rPr>
                        <a:t>. Динамическая пауза.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a:t>
                      </a:r>
                      <a:r>
                        <a:rPr lang="ru-RU" sz="1100" b="1" dirty="0">
                          <a:latin typeface="Arial" pitchFamily="34" charset="0"/>
                          <a:ea typeface="Calibri"/>
                          <a:cs typeface="Arial" pitchFamily="34" charset="0"/>
                        </a:rPr>
                        <a:t>. Динамическая пауза.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a:t>
                      </a:r>
                      <a:r>
                        <a:rPr lang="ru-RU" sz="1100" b="1" dirty="0">
                          <a:latin typeface="Arial" pitchFamily="34" charset="0"/>
                          <a:ea typeface="Calibri"/>
                          <a:cs typeface="Arial" pitchFamily="34" charset="0"/>
                        </a:rPr>
                        <a:t>. Динамическая пауза.</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Calibri"/>
                          <a:cs typeface="Arial" pitchFamily="34" charset="0"/>
                        </a:rPr>
                        <a:t>VI</a:t>
                      </a:r>
                      <a:r>
                        <a:rPr lang="ru-RU" sz="1100" b="1" dirty="0">
                          <a:latin typeface="Arial" pitchFamily="34" charset="0"/>
                          <a:ea typeface="Calibri"/>
                          <a:cs typeface="Arial" pitchFamily="34" charset="0"/>
                        </a:rPr>
                        <a:t>. Работа над задачей.</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-Чтение задачи, разбор, составление и запись условия на доске.</a:t>
                      </a:r>
                    </a:p>
                    <a:p>
                      <a:pPr marL="0" algn="l">
                        <a:lnSpc>
                          <a:spcPct val="115000"/>
                        </a:lnSpc>
                        <a:spcAft>
                          <a:spcPts val="0"/>
                        </a:spcAft>
                      </a:pPr>
                      <a:r>
                        <a:rPr lang="ru-RU" sz="1100" dirty="0">
                          <a:latin typeface="Arial" pitchFamily="34" charset="0"/>
                          <a:ea typeface="Calibri"/>
                          <a:cs typeface="Arial" pitchFamily="34" charset="0"/>
                        </a:rPr>
                        <a:t>-Запись детьми условия в тетради.</a:t>
                      </a:r>
                    </a:p>
                    <a:p>
                      <a:pPr marL="0" algn="l">
                        <a:lnSpc>
                          <a:spcPct val="115000"/>
                        </a:lnSpc>
                        <a:spcAft>
                          <a:spcPts val="0"/>
                        </a:spcAft>
                      </a:pPr>
                      <a:r>
                        <a:rPr lang="ru-RU" sz="1100" dirty="0">
                          <a:latin typeface="Arial" pitchFamily="34" charset="0"/>
                          <a:ea typeface="Calibri"/>
                          <a:cs typeface="Arial" pitchFamily="34" charset="0"/>
                        </a:rPr>
                        <a:t>-Коллективное решение задачи.</a:t>
                      </a:r>
                    </a:p>
                    <a:p>
                      <a:pPr marL="0" algn="l">
                        <a:lnSpc>
                          <a:spcPct val="115000"/>
                        </a:lnSpc>
                        <a:spcAft>
                          <a:spcPts val="0"/>
                        </a:spcAft>
                      </a:pPr>
                      <a:r>
                        <a:rPr lang="ru-RU" sz="1100" dirty="0">
                          <a:latin typeface="Arial" pitchFamily="34" charset="0"/>
                          <a:ea typeface="Calibri"/>
                          <a:cs typeface="Arial" pitchFamily="34" charset="0"/>
                        </a:rPr>
                        <a:t>-Запись ответа</a:t>
                      </a:r>
                      <a:r>
                        <a:rPr lang="ru-RU" sz="1100" dirty="0" smtClean="0">
                          <a:latin typeface="Arial" pitchFamily="34" charset="0"/>
                          <a:ea typeface="Calibri"/>
                          <a:cs typeface="Arial" pitchFamily="34" charset="0"/>
                        </a:rPr>
                        <a:t>.</a:t>
                      </a: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VI</a:t>
                      </a:r>
                      <a:r>
                        <a:rPr lang="ru-RU" sz="1100" b="1" dirty="0">
                          <a:latin typeface="Arial" pitchFamily="34" charset="0"/>
                          <a:ea typeface="Calibri"/>
                          <a:cs typeface="Arial" pitchFamily="34" charset="0"/>
                        </a:rPr>
                        <a:t>. Работа над задачей.</a:t>
                      </a:r>
                      <a:endParaRPr lang="ru-RU" sz="1100" dirty="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endParaRPr lang="ru-RU" sz="1100" dirty="0" smtClean="0">
                        <a:latin typeface="Arial" pitchFamily="34" charset="0"/>
                        <a:ea typeface="Calibri"/>
                        <a:cs typeface="Arial" pitchFamily="34" charset="0"/>
                      </a:endParaRPr>
                    </a:p>
                    <a:p>
                      <a:pPr marL="0" algn="l">
                        <a:lnSpc>
                          <a:spcPct val="115000"/>
                        </a:lnSpc>
                        <a:spcAft>
                          <a:spcPts val="0"/>
                        </a:spcAft>
                      </a:pPr>
                      <a:r>
                        <a:rPr lang="ru-RU" sz="1100" dirty="0" smtClean="0">
                          <a:latin typeface="Arial" pitchFamily="34" charset="0"/>
                          <a:ea typeface="Calibri"/>
                          <a:cs typeface="Arial" pitchFamily="34" charset="0"/>
                        </a:rPr>
                        <a:t>-</a:t>
                      </a:r>
                      <a:r>
                        <a:rPr lang="ru-RU" sz="1100" dirty="0">
                          <a:latin typeface="Arial" pitchFamily="34" charset="0"/>
                          <a:ea typeface="Calibri"/>
                          <a:cs typeface="Arial" pitchFamily="34" charset="0"/>
                        </a:rPr>
                        <a:t>Разбор задачи, зарисовка в тетради</a:t>
                      </a:r>
                      <a:r>
                        <a:rPr lang="ru-RU" sz="1100" dirty="0" smtClean="0">
                          <a:latin typeface="Arial" pitchFamily="34" charset="0"/>
                          <a:ea typeface="Calibri"/>
                          <a:cs typeface="Arial" pitchFamily="34" charset="0"/>
                        </a:rPr>
                        <a:t>.</a:t>
                      </a:r>
                      <a:r>
                        <a:rPr lang="ru-RU" sz="1100" dirty="0">
                          <a:latin typeface="Arial" pitchFamily="34" charset="0"/>
                          <a:cs typeface="Arial" pitchFamily="34" charset="0"/>
                        </a:rPr>
                        <a:t/>
                      </a:r>
                      <a:br>
                        <a:rPr lang="ru-RU" sz="1100" dirty="0">
                          <a:latin typeface="Arial" pitchFamily="34" charset="0"/>
                          <a:cs typeface="Arial" pitchFamily="34" charset="0"/>
                        </a:rPr>
                      </a:br>
                      <a:r>
                        <a:rPr lang="ru-RU" sz="1100" dirty="0" smtClean="0">
                          <a:latin typeface="Arial" pitchFamily="34" charset="0"/>
                          <a:cs typeface="Arial" pitchFamily="34" charset="0"/>
                        </a:rPr>
                        <a:t>- </a:t>
                      </a:r>
                      <a:r>
                        <a:rPr lang="ru-RU" sz="1100" dirty="0" smtClean="0">
                          <a:latin typeface="Arial" pitchFamily="34" charset="0"/>
                          <a:ea typeface="Times New Roman"/>
                          <a:cs typeface="Arial" pitchFamily="34" charset="0"/>
                        </a:rPr>
                        <a:t>запись примера</a:t>
                      </a:r>
                      <a:r>
                        <a:rPr lang="ru-RU" sz="1100" dirty="0">
                          <a:latin typeface="Arial" pitchFamily="34" charset="0"/>
                          <a:ea typeface="Times New Roman"/>
                          <a:cs typeface="Arial" pitchFamily="34" charset="0"/>
                        </a:rPr>
                        <a:t>: 1+2</a:t>
                      </a:r>
                      <a:r>
                        <a:rPr lang="ru-RU" sz="1100" dirty="0" smtClean="0">
                          <a:latin typeface="Arial" pitchFamily="34" charset="0"/>
                          <a:ea typeface="Times New Roman"/>
                          <a:cs typeface="Arial" pitchFamily="34" charset="0"/>
                        </a:rPr>
                        <a:t>=</a:t>
                      </a:r>
                    </a:p>
                    <a:p>
                      <a:pPr marL="0" algn="l">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VI</a:t>
                      </a:r>
                      <a:r>
                        <a:rPr lang="ru-RU" sz="1100" b="1" dirty="0">
                          <a:latin typeface="Arial" pitchFamily="34" charset="0"/>
                          <a:ea typeface="Calibri"/>
                          <a:cs typeface="Arial" pitchFamily="34" charset="0"/>
                        </a:rPr>
                        <a:t>. Работа в прописях.</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VII</a:t>
                      </a:r>
                      <a:r>
                        <a:rPr lang="ru-RU" sz="1100" b="1" dirty="0">
                          <a:latin typeface="Arial" pitchFamily="34" charset="0"/>
                          <a:ea typeface="Times New Roman"/>
                          <a:cs typeface="Arial" pitchFamily="34" charset="0"/>
                        </a:rPr>
                        <a:t>. Подведение итога урока. </a:t>
                      </a:r>
                      <a:endParaRPr lang="ru-RU" sz="1100" dirty="0">
                        <a:latin typeface="Arial" pitchFamily="34" charset="0"/>
                        <a:ea typeface="Times New Roman"/>
                        <a:cs typeface="Arial" pitchFamily="34" charset="0"/>
                      </a:endParaRPr>
                    </a:p>
                    <a:p>
                      <a:pPr marL="0" algn="l">
                        <a:lnSpc>
                          <a:spcPct val="115000"/>
                        </a:lnSpc>
                        <a:spcAft>
                          <a:spcPts val="0"/>
                        </a:spcAft>
                      </a:pPr>
                      <a:r>
                        <a:rPr lang="ru-RU" sz="1100" b="1" dirty="0">
                          <a:latin typeface="Arial" pitchFamily="34" charset="0"/>
                          <a:ea typeface="Times New Roman"/>
                          <a:cs typeface="Arial" pitchFamily="34" charset="0"/>
                        </a:rPr>
                        <a:t>Рефлексия «Дерево».</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VII</a:t>
                      </a:r>
                      <a:r>
                        <a:rPr lang="ru-RU" sz="1100" b="1" dirty="0">
                          <a:latin typeface="Arial" pitchFamily="34" charset="0"/>
                          <a:ea typeface="Times New Roman"/>
                          <a:cs typeface="Arial" pitchFamily="34" charset="0"/>
                        </a:rPr>
                        <a:t>. Подведение итога урока. </a:t>
                      </a:r>
                      <a:endParaRPr lang="ru-RU" sz="1100" dirty="0">
                        <a:latin typeface="Arial" pitchFamily="34" charset="0"/>
                        <a:ea typeface="Times New Roman"/>
                        <a:cs typeface="Arial" pitchFamily="34" charset="0"/>
                      </a:endParaRPr>
                    </a:p>
                    <a:p>
                      <a:pPr marL="0" algn="l">
                        <a:lnSpc>
                          <a:spcPct val="115000"/>
                        </a:lnSpc>
                        <a:spcAft>
                          <a:spcPts val="0"/>
                        </a:spcAft>
                      </a:pPr>
                      <a:r>
                        <a:rPr lang="ru-RU" sz="1100" b="1" dirty="0">
                          <a:latin typeface="Arial" pitchFamily="34" charset="0"/>
                          <a:ea typeface="Times New Roman"/>
                          <a:cs typeface="Arial" pitchFamily="34" charset="0"/>
                        </a:rPr>
                        <a:t>Рефлексия «Дерево».</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VII</a:t>
                      </a:r>
                      <a:r>
                        <a:rPr lang="ru-RU" sz="1100" b="1" dirty="0">
                          <a:latin typeface="Arial" pitchFamily="34" charset="0"/>
                          <a:ea typeface="Times New Roman"/>
                          <a:cs typeface="Arial" pitchFamily="34" charset="0"/>
                        </a:rPr>
                        <a:t>. Подведение итога урока. </a:t>
                      </a:r>
                      <a:endParaRPr lang="ru-RU" sz="1100" dirty="0">
                        <a:latin typeface="Arial" pitchFamily="34" charset="0"/>
                        <a:ea typeface="Times New Roman"/>
                        <a:cs typeface="Arial" pitchFamily="34" charset="0"/>
                      </a:endParaRPr>
                    </a:p>
                    <a:p>
                      <a:pPr marL="0" algn="l">
                        <a:lnSpc>
                          <a:spcPct val="115000"/>
                        </a:lnSpc>
                        <a:spcAft>
                          <a:spcPts val="0"/>
                        </a:spcAft>
                      </a:pPr>
                      <a:r>
                        <a:rPr lang="ru-RU" sz="1100" b="1" dirty="0">
                          <a:latin typeface="Arial" pitchFamily="34" charset="0"/>
                          <a:ea typeface="Times New Roman"/>
                          <a:cs typeface="Arial" pitchFamily="34" charset="0"/>
                        </a:rPr>
                        <a:t>Рефлексия «Дерево».</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pic>
        <p:nvPicPr>
          <p:cNvPr id="24577" name="Picture 1"/>
          <p:cNvPicPr>
            <a:picLocks noChangeAspect="1" noChangeArrowheads="1"/>
          </p:cNvPicPr>
          <p:nvPr/>
        </p:nvPicPr>
        <p:blipFill>
          <a:blip r:embed="rId2"/>
          <a:srcRect/>
          <a:stretch>
            <a:fillRect/>
          </a:stretch>
        </p:blipFill>
        <p:spPr bwMode="auto">
          <a:xfrm>
            <a:off x="3143240" y="2786058"/>
            <a:ext cx="1962726" cy="1452559"/>
          </a:xfrm>
          <a:prstGeom prst="rect">
            <a:avLst/>
          </a:prstGeom>
          <a:noFill/>
          <a:ln w="9525">
            <a:noFill/>
            <a:miter lim="800000"/>
            <a:headEnd/>
            <a:tailEnd/>
          </a:ln>
          <a:effectLst/>
        </p:spPr>
      </p:pic>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6" name="Rectangle 1"/>
          <p:cNvSpPr>
            <a:spLocks noChangeArrowheads="1"/>
          </p:cNvSpPr>
          <p:nvPr/>
        </p:nvSpPr>
        <p:spPr bwMode="auto">
          <a:xfrm>
            <a:off x="357158" y="214290"/>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Русский язык/ Графика и письмо</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7" name="Таблица 6"/>
          <p:cNvGraphicFramePr>
            <a:graphicFrameLocks noGrp="1"/>
          </p:cNvGraphicFramePr>
          <p:nvPr/>
        </p:nvGraphicFramePr>
        <p:xfrm>
          <a:off x="214282" y="1285860"/>
          <a:ext cx="8715435" cy="5274097"/>
        </p:xfrm>
        <a:graphic>
          <a:graphicData uri="http://schemas.openxmlformats.org/drawingml/2006/table">
            <a:tbl>
              <a:tblPr firstRow="1" bandRow="1">
                <a:tableStyleId>{5C22544A-7EE6-4342-B048-85BDC9FD1C3A}</a:tableStyleId>
              </a:tblPr>
              <a:tblGrid>
                <a:gridCol w="2905145"/>
                <a:gridCol w="2905145"/>
                <a:gridCol w="2905145"/>
              </a:tblGrid>
              <a:tr h="534457">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p>
                      <a:pPr marL="0" marR="0" indent="0" algn="ctr" defTabSz="914400" rtl="0" eaLnBrk="1" fontAlgn="auto" latinLnBrk="0" hangingPunct="1">
                        <a:lnSpc>
                          <a:spcPct val="130000"/>
                        </a:lnSpc>
                        <a:spcBef>
                          <a:spcPts val="0"/>
                        </a:spcBef>
                        <a:spcAft>
                          <a:spcPts val="0"/>
                        </a:spcAft>
                        <a:buClrTx/>
                        <a:buSzTx/>
                        <a:buFontTx/>
                        <a:buNone/>
                        <a:tabLst>
                          <a:tab pos="609600" algn="l"/>
                        </a:tabLst>
                        <a:defRPr/>
                      </a:pPr>
                      <a:r>
                        <a:rPr lang="ru-RU" sz="1200" dirty="0" smtClean="0">
                          <a:solidFill>
                            <a:schemeClr val="tx1"/>
                          </a:solidFill>
                          <a:latin typeface="Arial" pitchFamily="34" charset="0"/>
                          <a:ea typeface="Calibri"/>
                          <a:cs typeface="Arial" pitchFamily="34" charset="0"/>
                        </a:rPr>
                        <a:t>10 человек</a:t>
                      </a:r>
                      <a:endParaRPr lang="ru-RU" sz="1200" b="1" i="1" dirty="0" smtClean="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r>
                        <a:rPr lang="ru-RU" sz="1200" b="0" i="0" dirty="0" smtClean="0">
                          <a:solidFill>
                            <a:schemeClr val="tx1"/>
                          </a:solidFill>
                          <a:latin typeface="Arial" pitchFamily="34" charset="0"/>
                          <a:ea typeface="Calibri"/>
                          <a:cs typeface="Arial" pitchFamily="34" charset="0"/>
                        </a:rPr>
                        <a:t>Тема </a:t>
                      </a:r>
                      <a:r>
                        <a:rPr lang="ru-RU" sz="1200" b="0" i="0" dirty="0">
                          <a:solidFill>
                            <a:schemeClr val="tx1"/>
                          </a:solidFill>
                          <a:latin typeface="Arial" pitchFamily="34" charset="0"/>
                          <a:ea typeface="Calibri"/>
                          <a:cs typeface="Arial" pitchFamily="34" charset="0"/>
                        </a:rPr>
                        <a:t>урока: </a:t>
                      </a:r>
                      <a:r>
                        <a:rPr lang="ru-RU" sz="1200" b="0" i="0" dirty="0" smtClean="0">
                          <a:solidFill>
                            <a:schemeClr val="tx1"/>
                          </a:solidFill>
                          <a:latin typeface="Arial" pitchFamily="34" charset="0"/>
                          <a:ea typeface="Calibri"/>
                          <a:cs typeface="Arial" pitchFamily="34" charset="0"/>
                        </a:rPr>
                        <a:t>Парные</a:t>
                      </a:r>
                      <a:r>
                        <a:rPr lang="ru-RU" sz="1200" b="0" i="0" baseline="0" dirty="0" smtClean="0">
                          <a:solidFill>
                            <a:schemeClr val="tx1"/>
                          </a:solidFill>
                          <a:latin typeface="Arial" pitchFamily="34" charset="0"/>
                          <a:ea typeface="Calibri"/>
                          <a:cs typeface="Arial" pitchFamily="34" charset="0"/>
                        </a:rPr>
                        <a:t> согласные</a:t>
                      </a:r>
                      <a:endParaRPr lang="ru-RU" sz="1200" b="0" i="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уровень</a:t>
                      </a:r>
                      <a:endParaRPr lang="ru-RU" sz="1200" dirty="0">
                        <a:solidFill>
                          <a:schemeClr val="tx1"/>
                        </a:solidFill>
                        <a:latin typeface="Arial" pitchFamily="34" charset="0"/>
                        <a:ea typeface="Calibri"/>
                        <a:cs typeface="Arial" pitchFamily="34" charset="0"/>
                      </a:endParaRPr>
                    </a:p>
                    <a:p>
                      <a:pPr algn="just">
                        <a:lnSpc>
                          <a:spcPct val="130000"/>
                        </a:lnSpc>
                        <a:spcAft>
                          <a:spcPts val="0"/>
                        </a:spcAft>
                      </a:pPr>
                      <a:r>
                        <a:rPr lang="ru-RU" sz="1100" b="0" dirty="0">
                          <a:solidFill>
                            <a:schemeClr val="tx1"/>
                          </a:solidFill>
                          <a:latin typeface="Arial" pitchFamily="34" charset="0"/>
                          <a:ea typeface="Calibri"/>
                          <a:cs typeface="Arial" pitchFamily="34" charset="0"/>
                        </a:rPr>
                        <a:t>развиты </a:t>
                      </a:r>
                      <a:r>
                        <a:rPr lang="ru-RU" sz="1100" b="0" dirty="0" err="1">
                          <a:solidFill>
                            <a:schemeClr val="tx1"/>
                          </a:solidFill>
                          <a:latin typeface="Arial" pitchFamily="34" charset="0"/>
                          <a:ea typeface="Calibri"/>
                          <a:cs typeface="Arial" pitchFamily="34" charset="0"/>
                        </a:rPr>
                        <a:t>графомоторные</a:t>
                      </a:r>
                      <a:r>
                        <a:rPr lang="ru-RU" sz="1100" b="0" dirty="0">
                          <a:solidFill>
                            <a:schemeClr val="tx1"/>
                          </a:solidFill>
                          <a:latin typeface="Arial" pitchFamily="34" charset="0"/>
                          <a:ea typeface="Calibri"/>
                          <a:cs typeface="Arial" pitchFamily="34" charset="0"/>
                        </a:rPr>
                        <a:t> навыки, навык чтения и письма находится </a:t>
                      </a:r>
                      <a:endParaRPr lang="ru-RU" sz="1100" b="0" dirty="0" smtClean="0">
                        <a:solidFill>
                          <a:schemeClr val="tx1"/>
                        </a:solidFill>
                        <a:latin typeface="Arial" pitchFamily="34" charset="0"/>
                        <a:ea typeface="Calibri"/>
                        <a:cs typeface="Arial" pitchFamily="34" charset="0"/>
                      </a:endParaRPr>
                    </a:p>
                    <a:p>
                      <a:pPr algn="just">
                        <a:lnSpc>
                          <a:spcPct val="130000"/>
                        </a:lnSpc>
                        <a:spcAft>
                          <a:spcPts val="0"/>
                        </a:spcAft>
                      </a:pPr>
                      <a:r>
                        <a:rPr lang="ru-RU" sz="1100" b="0" dirty="0" smtClean="0">
                          <a:solidFill>
                            <a:schemeClr val="tx1"/>
                          </a:solidFill>
                          <a:latin typeface="Arial" pitchFamily="34" charset="0"/>
                          <a:ea typeface="Calibri"/>
                          <a:cs typeface="Arial" pitchFamily="34" charset="0"/>
                        </a:rPr>
                        <a:t>в </a:t>
                      </a:r>
                      <a:r>
                        <a:rPr lang="ru-RU" sz="1100" b="0" dirty="0">
                          <a:solidFill>
                            <a:schemeClr val="tx1"/>
                          </a:solidFill>
                          <a:latin typeface="Arial" pitchFamily="34" charset="0"/>
                          <a:ea typeface="Calibri"/>
                          <a:cs typeface="Arial" pitchFamily="34" charset="0"/>
                        </a:rPr>
                        <a:t>стадии формирования</a:t>
                      </a:r>
                    </a:p>
                    <a:p>
                      <a:pPr algn="ctr">
                        <a:lnSpc>
                          <a:spcPct val="130000"/>
                        </a:lnSpc>
                        <a:spcAft>
                          <a:spcPts val="0"/>
                        </a:spcAft>
                      </a:pPr>
                      <a:r>
                        <a:rPr lang="ru-RU" sz="1200" dirty="0">
                          <a:solidFill>
                            <a:schemeClr val="tx1"/>
                          </a:solidFill>
                          <a:latin typeface="Arial" pitchFamily="34" charset="0"/>
                          <a:ea typeface="Calibri"/>
                          <a:cs typeface="Arial" pitchFamily="34" charset="0"/>
                        </a:rPr>
                        <a:t>1 человек</a:t>
                      </a:r>
                    </a:p>
                    <a:p>
                      <a:pPr algn="l">
                        <a:lnSpc>
                          <a:spcPct val="130000"/>
                        </a:lnSpc>
                        <a:spcAft>
                          <a:spcPts val="0"/>
                        </a:spcAft>
                      </a:pPr>
                      <a:r>
                        <a:rPr lang="ru-RU" sz="1200" b="0" i="0" dirty="0">
                          <a:solidFill>
                            <a:schemeClr val="tx1"/>
                          </a:solidFill>
                          <a:latin typeface="Arial" pitchFamily="34" charset="0"/>
                          <a:ea typeface="Calibri"/>
                          <a:cs typeface="Arial" pitchFamily="34" charset="0"/>
                        </a:rPr>
                        <a:t>Тема урока: </a:t>
                      </a:r>
                      <a:r>
                        <a:rPr lang="ru-RU" sz="1100" b="0" i="0" dirty="0" smtClean="0">
                          <a:solidFill>
                            <a:schemeClr val="tx1"/>
                          </a:solidFill>
                          <a:latin typeface="Arial" pitchFamily="34" charset="0"/>
                          <a:ea typeface="Calibri"/>
                          <a:cs typeface="Arial" pitchFamily="34" charset="0"/>
                        </a:rPr>
                        <a:t>Письмо прямых</a:t>
                      </a:r>
                      <a:r>
                        <a:rPr lang="ru-RU" sz="1100" b="0" i="0" baseline="0" dirty="0" smtClean="0">
                          <a:solidFill>
                            <a:schemeClr val="tx1"/>
                          </a:solidFill>
                          <a:latin typeface="Arial" pitchFamily="34" charset="0"/>
                          <a:ea typeface="Calibri"/>
                          <a:cs typeface="Arial" pitchFamily="34" charset="0"/>
                        </a:rPr>
                        <a:t> и обратных слогов с буквой Л</a:t>
                      </a:r>
                      <a:endParaRPr lang="ru-RU" sz="11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уровень</a:t>
                      </a:r>
                      <a:endParaRPr lang="ru-RU" sz="1200" dirty="0">
                        <a:solidFill>
                          <a:schemeClr val="tx1"/>
                        </a:solidFill>
                        <a:latin typeface="Arial" pitchFamily="34" charset="0"/>
                        <a:ea typeface="Calibri"/>
                        <a:cs typeface="Arial" pitchFamily="34" charset="0"/>
                      </a:endParaRPr>
                    </a:p>
                    <a:p>
                      <a:pPr algn="just">
                        <a:lnSpc>
                          <a:spcPct val="130000"/>
                        </a:lnSpc>
                        <a:spcAft>
                          <a:spcPts val="0"/>
                        </a:spcAft>
                      </a:pPr>
                      <a:r>
                        <a:rPr lang="ru-RU" sz="1100" b="0" dirty="0" err="1">
                          <a:solidFill>
                            <a:schemeClr val="tx1"/>
                          </a:solidFill>
                          <a:latin typeface="Arial" pitchFamily="34" charset="0"/>
                          <a:ea typeface="Calibri"/>
                          <a:cs typeface="Arial" pitchFamily="34" charset="0"/>
                        </a:rPr>
                        <a:t>графомоторные</a:t>
                      </a:r>
                      <a:r>
                        <a:rPr lang="ru-RU" sz="1100" b="0" dirty="0">
                          <a:solidFill>
                            <a:schemeClr val="tx1"/>
                          </a:solidFill>
                          <a:latin typeface="Arial" pitchFamily="34" charset="0"/>
                          <a:ea typeface="Calibri"/>
                          <a:cs typeface="Arial" pitchFamily="34" charset="0"/>
                        </a:rPr>
                        <a:t> навыки находятся в стадии формирования, не сформирован навык чтения и письма</a:t>
                      </a:r>
                    </a:p>
                    <a:p>
                      <a:pPr algn="ctr">
                        <a:lnSpc>
                          <a:spcPct val="130000"/>
                        </a:lnSpc>
                        <a:spcAft>
                          <a:spcPts val="0"/>
                        </a:spcAft>
                      </a:pPr>
                      <a:r>
                        <a:rPr lang="ru-RU" sz="1200" dirty="0">
                          <a:solidFill>
                            <a:schemeClr val="tx1"/>
                          </a:solidFill>
                          <a:latin typeface="Arial" pitchFamily="34" charset="0"/>
                          <a:ea typeface="Calibri"/>
                          <a:cs typeface="Arial" pitchFamily="34" charset="0"/>
                        </a:rPr>
                        <a:t>1 человек</a:t>
                      </a:r>
                    </a:p>
                    <a:p>
                      <a:pPr algn="l">
                        <a:lnSpc>
                          <a:spcPct val="130000"/>
                        </a:lnSpc>
                        <a:spcAft>
                          <a:spcPts val="0"/>
                        </a:spcAft>
                      </a:pPr>
                      <a:r>
                        <a:rPr lang="ru-RU" sz="1200" b="0" i="0" dirty="0">
                          <a:solidFill>
                            <a:schemeClr val="tx1"/>
                          </a:solidFill>
                          <a:latin typeface="Arial" pitchFamily="34" charset="0"/>
                          <a:ea typeface="Calibri"/>
                          <a:cs typeface="Arial" pitchFamily="34" charset="0"/>
                        </a:rPr>
                        <a:t>Тема урока: </a:t>
                      </a:r>
                      <a:r>
                        <a:rPr lang="ru-RU" sz="1100" b="0" i="0" kern="1200" dirty="0" smtClean="0">
                          <a:solidFill>
                            <a:schemeClr val="tx1"/>
                          </a:solidFill>
                          <a:latin typeface="Arial" pitchFamily="34" charset="0"/>
                          <a:ea typeface="+mn-ea"/>
                          <a:cs typeface="Arial" pitchFamily="34" charset="0"/>
                        </a:rPr>
                        <a:t>Рисование на нелинованной бумаге вертикальных линий из начальной точки «Дождик», «Расческа».</a:t>
                      </a:r>
                      <a:endParaRPr lang="ru-RU" sz="1100" b="0" i="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dirty="0">
                          <a:latin typeface="Arial" pitchFamily="34" charset="0"/>
                          <a:ea typeface="Times New Roman"/>
                          <a:cs typeface="Arial" pitchFamily="34" charset="0"/>
                        </a:rPr>
                        <a:t>I</a:t>
                      </a:r>
                      <a:r>
                        <a:rPr lang="ru-RU" sz="1100" dirty="0">
                          <a:latin typeface="Arial" pitchFamily="34" charset="0"/>
                          <a:ea typeface="Times New Roman"/>
                          <a:cs typeface="Arial" pitchFamily="34" charset="0"/>
                        </a:rPr>
                        <a:t>. Организационный момент.</a:t>
                      </a:r>
                    </a:p>
                    <a:p>
                      <a:pPr marL="0" algn="l">
                        <a:lnSpc>
                          <a:spcPct val="115000"/>
                        </a:lnSpc>
                        <a:spcAft>
                          <a:spcPts val="0"/>
                        </a:spcAft>
                      </a:pPr>
                      <a:r>
                        <a:rPr lang="ru-RU" sz="1100" dirty="0">
                          <a:latin typeface="Arial" pitchFamily="34" charset="0"/>
                          <a:ea typeface="Times New Roman"/>
                          <a:cs typeface="Arial" pitchFamily="34" charset="0"/>
                        </a:rPr>
                        <a:t>-эмоциональный настрой на урок.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dirty="0">
                          <a:latin typeface="Arial" pitchFamily="34" charset="0"/>
                          <a:ea typeface="Times New Roman"/>
                          <a:cs typeface="Arial" pitchFamily="34" charset="0"/>
                        </a:rPr>
                        <a:t>I</a:t>
                      </a:r>
                      <a:r>
                        <a:rPr lang="ru-RU" sz="1100" dirty="0">
                          <a:latin typeface="Arial" pitchFamily="34" charset="0"/>
                          <a:ea typeface="Times New Roman"/>
                          <a:cs typeface="Arial" pitchFamily="34" charset="0"/>
                        </a:rPr>
                        <a:t>. Организационный момент.</a:t>
                      </a:r>
                    </a:p>
                    <a:p>
                      <a:pPr marL="0" algn="l">
                        <a:lnSpc>
                          <a:spcPct val="115000"/>
                        </a:lnSpc>
                        <a:spcAft>
                          <a:spcPts val="0"/>
                        </a:spcAft>
                      </a:pPr>
                      <a:r>
                        <a:rPr lang="ru-RU" sz="1100" dirty="0">
                          <a:latin typeface="Arial" pitchFamily="34" charset="0"/>
                          <a:ea typeface="Times New Roman"/>
                          <a:cs typeface="Arial" pitchFamily="34" charset="0"/>
                        </a:rPr>
                        <a:t>-эмоциональный настрой на урок.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dirty="0">
                          <a:latin typeface="Arial" pitchFamily="34" charset="0"/>
                          <a:ea typeface="Times New Roman"/>
                          <a:cs typeface="Arial" pitchFamily="34" charset="0"/>
                        </a:rPr>
                        <a:t>I</a:t>
                      </a:r>
                      <a:r>
                        <a:rPr lang="ru-RU" sz="1100" dirty="0">
                          <a:latin typeface="Arial" pitchFamily="34" charset="0"/>
                          <a:ea typeface="Times New Roman"/>
                          <a:cs typeface="Arial" pitchFamily="34" charset="0"/>
                        </a:rPr>
                        <a:t>. Организационный момент.</a:t>
                      </a:r>
                    </a:p>
                    <a:p>
                      <a:pPr marL="0" algn="l">
                        <a:lnSpc>
                          <a:spcPct val="115000"/>
                        </a:lnSpc>
                        <a:spcAft>
                          <a:spcPts val="0"/>
                        </a:spcAft>
                      </a:pPr>
                      <a:r>
                        <a:rPr lang="ru-RU" sz="1100" dirty="0">
                          <a:latin typeface="Arial" pitchFamily="34" charset="0"/>
                          <a:ea typeface="Times New Roman"/>
                          <a:cs typeface="Arial" pitchFamily="34" charset="0"/>
                        </a:rPr>
                        <a:t>-эмоциональный настрой на урок.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II</a:t>
                      </a:r>
                      <a:r>
                        <a:rPr lang="ru-RU" sz="1100" b="1" dirty="0">
                          <a:latin typeface="Arial" pitchFamily="34" charset="0"/>
                          <a:ea typeface="Times New Roman"/>
                          <a:cs typeface="Arial" pitchFamily="34" charset="0"/>
                        </a:rPr>
                        <a:t>. Актуализация знаний учащихся.</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1) Повторение звонких и глухих согласных</a:t>
                      </a:r>
                      <a:r>
                        <a:rPr lang="ru-RU" sz="1100" dirty="0" smtClean="0">
                          <a:latin typeface="Arial" pitchFamily="34" charset="0"/>
                          <a:ea typeface="Times New Roman"/>
                          <a:cs typeface="Arial" pitchFamily="34" charset="0"/>
                        </a:rPr>
                        <a:t>.</a:t>
                      </a:r>
                      <a:r>
                        <a:rPr lang="ru-RU" sz="1100" baseline="0" dirty="0" smtClean="0">
                          <a:latin typeface="Arial" pitchFamily="34" charset="0"/>
                          <a:ea typeface="Times New Roman"/>
                          <a:cs typeface="Arial" pitchFamily="34" charset="0"/>
                        </a:rPr>
                        <a:t> </a:t>
                      </a:r>
                      <a:r>
                        <a:rPr lang="ru-RU" sz="1100" dirty="0" smtClean="0">
                          <a:latin typeface="Arial" pitchFamily="34" charset="0"/>
                          <a:ea typeface="Times New Roman"/>
                          <a:cs typeface="Arial" pitchFamily="34" charset="0"/>
                        </a:rPr>
                        <a:t>(</a:t>
                      </a:r>
                      <a:r>
                        <a:rPr lang="ru-RU" sz="1100" dirty="0">
                          <a:latin typeface="Arial" pitchFamily="34" charset="0"/>
                          <a:ea typeface="Times New Roman"/>
                          <a:cs typeface="Arial" pitchFamily="34" charset="0"/>
                        </a:rPr>
                        <a:t>правило)</a:t>
                      </a:r>
                    </a:p>
                    <a:p>
                      <a:pPr marL="0" algn="l">
                        <a:lnSpc>
                          <a:spcPct val="115000"/>
                        </a:lnSpc>
                        <a:spcAft>
                          <a:spcPts val="0"/>
                        </a:spcAft>
                      </a:pPr>
                      <a:r>
                        <a:rPr lang="ru-RU" sz="1100" b="1" dirty="0">
                          <a:latin typeface="Arial" pitchFamily="34" charset="0"/>
                          <a:ea typeface="Times New Roman"/>
                          <a:cs typeface="Arial" pitchFamily="34" charset="0"/>
                        </a:rPr>
                        <a:t>Упражнение на дифференциацию </a:t>
                      </a:r>
                      <a:r>
                        <a:rPr lang="ru-RU" sz="1100" b="1" dirty="0" err="1">
                          <a:latin typeface="Arial" pitchFamily="34" charset="0"/>
                          <a:ea typeface="Times New Roman"/>
                          <a:cs typeface="Arial" pitchFamily="34" charset="0"/>
                        </a:rPr>
                        <a:t>звонких-глухих</a:t>
                      </a:r>
                      <a:r>
                        <a:rPr lang="ru-RU" sz="1100" b="1" dirty="0">
                          <a:latin typeface="Arial" pitchFamily="34" charset="0"/>
                          <a:ea typeface="Times New Roman"/>
                          <a:cs typeface="Arial" pitchFamily="34" charset="0"/>
                        </a:rPr>
                        <a:t> согласных</a:t>
                      </a:r>
                      <a:r>
                        <a:rPr lang="ru-RU" sz="1100" dirty="0">
                          <a:latin typeface="Arial" pitchFamily="34" charset="0"/>
                          <a:ea typeface="Times New Roman"/>
                          <a:cs typeface="Arial" pitchFamily="34" charset="0"/>
                        </a:rPr>
                        <a:t>.</a:t>
                      </a:r>
                    </a:p>
                    <a:p>
                      <a:pPr marL="0" algn="l">
                        <a:lnSpc>
                          <a:spcPct val="115000"/>
                        </a:lnSpc>
                        <a:spcAft>
                          <a:spcPts val="0"/>
                        </a:spcAft>
                      </a:pPr>
                      <a:r>
                        <a:rPr lang="ru-RU" sz="1100" dirty="0">
                          <a:latin typeface="Arial" pitchFamily="34" charset="0"/>
                          <a:ea typeface="Times New Roman"/>
                          <a:cs typeface="Arial" pitchFamily="34" charset="0"/>
                        </a:rPr>
                        <a:t>-Распределить согласные в домики (со звоночком, без звоночка).</a:t>
                      </a:r>
                    </a:p>
                    <a:p>
                      <a:pPr marL="0" algn="l">
                        <a:lnSpc>
                          <a:spcPct val="115000"/>
                        </a:lnSpc>
                        <a:spcAft>
                          <a:spcPts val="0"/>
                        </a:spcAft>
                      </a:pPr>
                      <a:r>
                        <a:rPr lang="ru-RU" sz="1100" b="1" dirty="0">
                          <a:latin typeface="Arial" pitchFamily="34" charset="0"/>
                          <a:ea typeface="Times New Roman"/>
                          <a:cs typeface="Arial" pitchFamily="34" charset="0"/>
                        </a:rPr>
                        <a:t>2) Упражнение на дифференциацию </a:t>
                      </a:r>
                      <a:r>
                        <a:rPr lang="ru-RU" sz="1100" b="1" dirty="0" err="1">
                          <a:latin typeface="Arial" pitchFamily="34" charset="0"/>
                          <a:ea typeface="Times New Roman"/>
                          <a:cs typeface="Arial" pitchFamily="34" charset="0"/>
                        </a:rPr>
                        <a:t>звонких-глухих</a:t>
                      </a:r>
                      <a:r>
                        <a:rPr lang="ru-RU" sz="1100" b="1" dirty="0">
                          <a:latin typeface="Arial" pitchFamily="34" charset="0"/>
                          <a:ea typeface="Times New Roman"/>
                          <a:cs typeface="Arial" pitchFamily="34" charset="0"/>
                        </a:rPr>
                        <a:t> согласных.</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-Если услышите звонкий звук в начале </a:t>
                      </a:r>
                      <a:r>
                        <a:rPr lang="ru-RU" sz="1100" dirty="0" err="1">
                          <a:latin typeface="Arial" pitchFamily="34" charset="0"/>
                          <a:ea typeface="Times New Roman"/>
                          <a:cs typeface="Arial" pitchFamily="34" charset="0"/>
                        </a:rPr>
                        <a:t>слова-хлопайте</a:t>
                      </a:r>
                      <a:r>
                        <a:rPr lang="ru-RU" sz="1100" dirty="0">
                          <a:latin typeface="Arial" pitchFamily="34" charset="0"/>
                          <a:ea typeface="Times New Roman"/>
                          <a:cs typeface="Arial" pitchFamily="34" charset="0"/>
                        </a:rPr>
                        <a:t>, если глухой – ничего.</a:t>
                      </a:r>
                    </a:p>
                    <a:p>
                      <a:pPr marL="0" algn="l">
                        <a:lnSpc>
                          <a:spcPct val="115000"/>
                        </a:lnSpc>
                        <a:spcAft>
                          <a:spcPts val="0"/>
                        </a:spcAft>
                      </a:pPr>
                      <a:r>
                        <a:rPr lang="ru-RU" sz="1100" dirty="0">
                          <a:latin typeface="Arial" pitchFamily="34" charset="0"/>
                          <a:ea typeface="Times New Roman"/>
                          <a:cs typeface="Arial" pitchFamily="34" charset="0"/>
                        </a:rPr>
                        <a:t>* В булочной у нас баранки, ватрушки, бисквит, пряники, конфеты, вафли, булки….</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II</a:t>
                      </a:r>
                      <a:r>
                        <a:rPr lang="ru-RU" sz="1100" b="1" dirty="0">
                          <a:latin typeface="Arial" pitchFamily="34" charset="0"/>
                          <a:ea typeface="Calibri"/>
                          <a:cs typeface="Arial" pitchFamily="34" charset="0"/>
                        </a:rPr>
                        <a:t>. Упражнения на развитие мелкой моторики.</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(-рвем бумагу на мелкие кусочки;</a:t>
                      </a:r>
                    </a:p>
                    <a:p>
                      <a:pPr marL="0" algn="l">
                        <a:lnSpc>
                          <a:spcPct val="115000"/>
                        </a:lnSpc>
                        <a:spcAft>
                          <a:spcPts val="0"/>
                        </a:spcAft>
                      </a:pPr>
                      <a:r>
                        <a:rPr lang="ru-RU" sz="1100" dirty="0">
                          <a:latin typeface="Arial" pitchFamily="34" charset="0"/>
                          <a:ea typeface="Calibri"/>
                          <a:cs typeface="Arial" pitchFamily="34" charset="0"/>
                        </a:rPr>
                        <a:t>-наполняем банку желудями, шишками, орешками;</a:t>
                      </a:r>
                    </a:p>
                    <a:p>
                      <a:pPr marL="0" algn="l">
                        <a:lnSpc>
                          <a:spcPct val="115000"/>
                        </a:lnSpc>
                        <a:spcAft>
                          <a:spcPts val="0"/>
                        </a:spcAft>
                      </a:pPr>
                      <a:r>
                        <a:rPr lang="ru-RU" sz="1100" dirty="0">
                          <a:latin typeface="Arial" pitchFamily="34" charset="0"/>
                          <a:ea typeface="Calibri"/>
                          <a:cs typeface="Arial" pitchFamily="34" charset="0"/>
                        </a:rPr>
                        <a:t>-накорми курочку зернышками;</a:t>
                      </a:r>
                    </a:p>
                    <a:p>
                      <a:pPr marL="0" algn="l">
                        <a:lnSpc>
                          <a:spcPct val="115000"/>
                        </a:lnSpc>
                        <a:spcAft>
                          <a:spcPts val="0"/>
                        </a:spcAft>
                      </a:pPr>
                      <a:r>
                        <a:rPr lang="ru-RU" sz="1100" dirty="0">
                          <a:latin typeface="Arial" pitchFamily="34" charset="0"/>
                          <a:ea typeface="Calibri"/>
                          <a:cs typeface="Arial" pitchFamily="34" charset="0"/>
                        </a:rPr>
                        <a:t>-разматывание и наматывание шерстяной нитки на клубок;</a:t>
                      </a:r>
                    </a:p>
                    <a:p>
                      <a:pPr marL="0" algn="l">
                        <a:lnSpc>
                          <a:spcPct val="115000"/>
                        </a:lnSpc>
                        <a:spcAft>
                          <a:spcPts val="0"/>
                        </a:spcAft>
                      </a:pPr>
                      <a:r>
                        <a:rPr lang="ru-RU" sz="1100" dirty="0">
                          <a:latin typeface="Arial" pitchFamily="34" charset="0"/>
                          <a:ea typeface="Calibri"/>
                          <a:cs typeface="Arial" pitchFamily="34" charset="0"/>
                        </a:rPr>
                        <a:t>-складываем карандаши в пенал;</a:t>
                      </a:r>
                    </a:p>
                    <a:p>
                      <a:pPr marL="0" algn="l">
                        <a:lnSpc>
                          <a:spcPct val="115000"/>
                        </a:lnSpc>
                        <a:spcAft>
                          <a:spcPts val="0"/>
                        </a:spcAft>
                      </a:pPr>
                      <a:r>
                        <a:rPr lang="ru-RU" sz="1100" dirty="0">
                          <a:latin typeface="Arial" pitchFamily="34" charset="0"/>
                          <a:ea typeface="Calibri"/>
                          <a:cs typeface="Arial" pitchFamily="34" charset="0"/>
                        </a:rPr>
                        <a:t>-мозаика).</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II</a:t>
                      </a:r>
                      <a:r>
                        <a:rPr lang="ru-RU" sz="1100" b="1" dirty="0">
                          <a:latin typeface="Arial" pitchFamily="34" charset="0"/>
                          <a:ea typeface="Calibri"/>
                          <a:cs typeface="Arial" pitchFamily="34" charset="0"/>
                        </a:rPr>
                        <a:t>. Упражнения на развитие мелкой моторики.</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(-рвем бумагу на мелкие кусочки;</a:t>
                      </a:r>
                    </a:p>
                    <a:p>
                      <a:pPr marL="0" algn="l">
                        <a:lnSpc>
                          <a:spcPct val="115000"/>
                        </a:lnSpc>
                        <a:spcAft>
                          <a:spcPts val="0"/>
                        </a:spcAft>
                      </a:pPr>
                      <a:r>
                        <a:rPr lang="ru-RU" sz="1100" dirty="0">
                          <a:latin typeface="Arial" pitchFamily="34" charset="0"/>
                          <a:ea typeface="Calibri"/>
                          <a:cs typeface="Arial" pitchFamily="34" charset="0"/>
                        </a:rPr>
                        <a:t>-наполняем банку желудями, шишками, орешками;</a:t>
                      </a:r>
                    </a:p>
                    <a:p>
                      <a:pPr marL="0" algn="l">
                        <a:lnSpc>
                          <a:spcPct val="115000"/>
                        </a:lnSpc>
                        <a:spcAft>
                          <a:spcPts val="0"/>
                        </a:spcAft>
                      </a:pPr>
                      <a:r>
                        <a:rPr lang="ru-RU" sz="1100" dirty="0">
                          <a:latin typeface="Arial" pitchFamily="34" charset="0"/>
                          <a:ea typeface="Calibri"/>
                          <a:cs typeface="Arial" pitchFamily="34" charset="0"/>
                        </a:rPr>
                        <a:t>-накорми курочку зернышками;</a:t>
                      </a:r>
                    </a:p>
                    <a:p>
                      <a:pPr marL="0" algn="l">
                        <a:lnSpc>
                          <a:spcPct val="115000"/>
                        </a:lnSpc>
                        <a:spcAft>
                          <a:spcPts val="0"/>
                        </a:spcAft>
                      </a:pPr>
                      <a:r>
                        <a:rPr lang="ru-RU" sz="1100" dirty="0">
                          <a:latin typeface="Arial" pitchFamily="34" charset="0"/>
                          <a:ea typeface="Calibri"/>
                          <a:cs typeface="Arial" pitchFamily="34" charset="0"/>
                        </a:rPr>
                        <a:t>-разматывание и наматывание шерстяной нитки на клубок;</a:t>
                      </a:r>
                    </a:p>
                    <a:p>
                      <a:pPr marL="0" algn="l">
                        <a:lnSpc>
                          <a:spcPct val="115000"/>
                        </a:lnSpc>
                        <a:spcAft>
                          <a:spcPts val="0"/>
                        </a:spcAft>
                      </a:pPr>
                      <a:r>
                        <a:rPr lang="ru-RU" sz="1100" dirty="0">
                          <a:latin typeface="Arial" pitchFamily="34" charset="0"/>
                          <a:ea typeface="Calibri"/>
                          <a:cs typeface="Arial" pitchFamily="34" charset="0"/>
                        </a:rPr>
                        <a:t>-складываем карандаши в пенал;</a:t>
                      </a:r>
                    </a:p>
                    <a:p>
                      <a:pPr marL="0" algn="l">
                        <a:lnSpc>
                          <a:spcPct val="115000"/>
                        </a:lnSpc>
                        <a:spcAft>
                          <a:spcPts val="0"/>
                        </a:spcAft>
                      </a:pPr>
                      <a:r>
                        <a:rPr lang="ru-RU" sz="1100" dirty="0">
                          <a:latin typeface="Arial" pitchFamily="34" charset="0"/>
                          <a:ea typeface="Times New Roman"/>
                          <a:cs typeface="Arial" pitchFamily="34" charset="0"/>
                        </a:rPr>
                        <a:t>-мозаика)</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715436" cy="830997"/>
          </a:xfrm>
          <a:prstGeom prst="rect">
            <a:avLst/>
          </a:prstGeom>
        </p:spPr>
        <p:txBody>
          <a:bodyPr wrap="square">
            <a:spAutoFit/>
          </a:bodyPr>
          <a:lstStyle/>
          <a:p>
            <a:pPr algn="ctr"/>
            <a:r>
              <a:rPr lang="ru-RU" sz="2400" dirty="0" smtClean="0">
                <a:solidFill>
                  <a:schemeClr val="bg1"/>
                </a:solidFill>
                <a:latin typeface="Arial" pitchFamily="34" charset="0"/>
                <a:cs typeface="Arial" pitchFamily="34" charset="0"/>
              </a:rPr>
              <a:t>Психолого-педагогические характеристики детей </a:t>
            </a:r>
          </a:p>
          <a:p>
            <a:pPr algn="ctr"/>
            <a:r>
              <a:rPr lang="ru-RU" sz="2400" dirty="0" smtClean="0">
                <a:solidFill>
                  <a:schemeClr val="bg1"/>
                </a:solidFill>
                <a:latin typeface="Arial" pitchFamily="34" charset="0"/>
                <a:cs typeface="Arial" pitchFamily="34" charset="0"/>
              </a:rPr>
              <a:t>с разной степенью умственной отсталости</a:t>
            </a:r>
          </a:p>
        </p:txBody>
      </p:sp>
      <p:graphicFrame>
        <p:nvGraphicFramePr>
          <p:cNvPr id="3" name="Таблица 2"/>
          <p:cNvGraphicFramePr>
            <a:graphicFrameLocks noGrp="1"/>
          </p:cNvGraphicFramePr>
          <p:nvPr/>
        </p:nvGraphicFramePr>
        <p:xfrm>
          <a:off x="214283" y="990155"/>
          <a:ext cx="8715435" cy="5131308"/>
        </p:xfrm>
        <a:graphic>
          <a:graphicData uri="http://schemas.openxmlformats.org/drawingml/2006/table">
            <a:tbl>
              <a:tblPr/>
              <a:tblGrid>
                <a:gridCol w="2143139"/>
                <a:gridCol w="2684223"/>
                <a:gridCol w="1945360"/>
                <a:gridCol w="1942713"/>
              </a:tblGrid>
              <a:tr h="96702">
                <a:tc>
                  <a:txBody>
                    <a:bodyPr/>
                    <a:lstStyle/>
                    <a:p>
                      <a:pPr>
                        <a:lnSpc>
                          <a:spcPct val="115000"/>
                        </a:lnSpc>
                        <a:spcAft>
                          <a:spcPts val="0"/>
                        </a:spcAft>
                      </a:pPr>
                      <a:endParaRPr lang="ru-RU" sz="1400" dirty="0">
                        <a:latin typeface="Calibri"/>
                        <a:ea typeface="Times New Roman"/>
                        <a:cs typeface="Times New Roman"/>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dirty="0">
                          <a:latin typeface="Calibri"/>
                          <a:ea typeface="Times New Roman"/>
                          <a:cs typeface="Times New Roman"/>
                        </a:rPr>
                        <a:t>Легкая умственная </a:t>
                      </a:r>
                      <a:endParaRPr lang="ru-RU" sz="1400" dirty="0">
                        <a:latin typeface="Calibri"/>
                        <a:ea typeface="Times New Roman"/>
                        <a:cs typeface="Times New Roman"/>
                      </a:endParaRPr>
                    </a:p>
                    <a:p>
                      <a:pPr algn="ctr">
                        <a:lnSpc>
                          <a:spcPct val="115000"/>
                        </a:lnSpc>
                        <a:spcAft>
                          <a:spcPts val="0"/>
                        </a:spcAft>
                      </a:pPr>
                      <a:r>
                        <a:rPr lang="ru-RU" sz="1400" i="1" dirty="0">
                          <a:latin typeface="Calibri"/>
                          <a:ea typeface="Times New Roman"/>
                          <a:cs typeface="Times New Roman"/>
                        </a:rPr>
                        <a:t>отсталость</a:t>
                      </a:r>
                      <a:endParaRPr lang="ru-RU" sz="1400" dirty="0">
                        <a:latin typeface="Calibri"/>
                        <a:ea typeface="Times New Roman"/>
                        <a:cs typeface="Times New Roman"/>
                      </a:endParaRPr>
                    </a:p>
                    <a:p>
                      <a:pPr algn="ctr">
                        <a:lnSpc>
                          <a:spcPct val="115000"/>
                        </a:lnSpc>
                        <a:spcAft>
                          <a:spcPts val="0"/>
                        </a:spcAft>
                      </a:pPr>
                      <a:r>
                        <a:rPr lang="en-US" sz="1400" b="1" dirty="0">
                          <a:latin typeface="Calibri"/>
                          <a:ea typeface="Times New Roman"/>
                          <a:cs typeface="Times New Roman"/>
                        </a:rPr>
                        <a:t>F - 7</a:t>
                      </a:r>
                      <a:r>
                        <a:rPr lang="ru-RU" sz="1400" b="1" dirty="0">
                          <a:latin typeface="Calibri"/>
                          <a:ea typeface="Times New Roman"/>
                          <a:cs typeface="Times New Roman"/>
                        </a:rPr>
                        <a:t>0</a:t>
                      </a:r>
                      <a:endParaRPr lang="ru-RU" sz="1400" dirty="0">
                        <a:latin typeface="Calibri"/>
                        <a:ea typeface="Times New Roman"/>
                        <a:cs typeface="Times New Roman"/>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Calibri"/>
                          <a:ea typeface="Times New Roman"/>
                          <a:cs typeface="Times New Roman"/>
                        </a:rPr>
                        <a:t>Умеренная умственная отсталость</a:t>
                      </a:r>
                      <a:endParaRPr lang="ru-RU" sz="1400">
                        <a:latin typeface="Calibri"/>
                        <a:ea typeface="Times New Roman"/>
                        <a:cs typeface="Times New Roman"/>
                      </a:endParaRPr>
                    </a:p>
                    <a:p>
                      <a:pPr algn="ctr">
                        <a:lnSpc>
                          <a:spcPct val="115000"/>
                        </a:lnSpc>
                        <a:spcAft>
                          <a:spcPts val="0"/>
                        </a:spcAft>
                      </a:pPr>
                      <a:r>
                        <a:rPr lang="en-US" sz="1400" b="1">
                          <a:latin typeface="Calibri"/>
                          <a:ea typeface="Times New Roman"/>
                          <a:cs typeface="Times New Roman"/>
                        </a:rPr>
                        <a:t>F - 71</a:t>
                      </a:r>
                      <a:endParaRPr lang="ru-RU" sz="1400">
                        <a:latin typeface="Calibri"/>
                        <a:ea typeface="Times New Roman"/>
                        <a:cs typeface="Times New Roman"/>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Calibri"/>
                          <a:ea typeface="Times New Roman"/>
                          <a:cs typeface="Times New Roman"/>
                        </a:rPr>
                        <a:t>Тяжелая умственная отсталость</a:t>
                      </a:r>
                      <a:endParaRPr lang="ru-RU" sz="1400">
                        <a:latin typeface="Calibri"/>
                        <a:ea typeface="Times New Roman"/>
                        <a:cs typeface="Times New Roman"/>
                      </a:endParaRPr>
                    </a:p>
                    <a:p>
                      <a:pPr algn="ctr">
                        <a:lnSpc>
                          <a:spcPct val="115000"/>
                        </a:lnSpc>
                        <a:spcAft>
                          <a:spcPts val="0"/>
                        </a:spcAft>
                      </a:pPr>
                      <a:r>
                        <a:rPr lang="en-US" sz="1400" b="1">
                          <a:latin typeface="Calibri"/>
                          <a:ea typeface="Times New Roman"/>
                          <a:cs typeface="Times New Roman"/>
                        </a:rPr>
                        <a:t>F - 7</a:t>
                      </a:r>
                      <a:r>
                        <a:rPr lang="ru-RU" sz="1400" b="1">
                          <a:latin typeface="Calibri"/>
                          <a:ea typeface="Times New Roman"/>
                          <a:cs typeface="Times New Roman"/>
                        </a:rPr>
                        <a:t>2</a:t>
                      </a:r>
                      <a:endParaRPr lang="ru-RU" sz="1400">
                        <a:latin typeface="Calibri"/>
                        <a:ea typeface="Times New Roman"/>
                        <a:cs typeface="Times New Roman"/>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04">
                <a:tc>
                  <a:txBody>
                    <a:bodyPr/>
                    <a:lstStyle/>
                    <a:p>
                      <a:pPr marL="342900" lvl="0" indent="-342900" algn="ctr">
                        <a:lnSpc>
                          <a:spcPct val="115000"/>
                        </a:lnSpc>
                        <a:spcAft>
                          <a:spcPts val="0"/>
                        </a:spcAft>
                        <a:buSzPts val="1400"/>
                        <a:buFont typeface="+mj-lt"/>
                        <a:buNone/>
                      </a:pPr>
                      <a:r>
                        <a:rPr lang="ru-RU" sz="1600" b="1" dirty="0" smtClean="0">
                          <a:latin typeface="Arial" pitchFamily="34" charset="0"/>
                          <a:ea typeface="Times New Roman"/>
                          <a:cs typeface="Arial" pitchFamily="34" charset="0"/>
                        </a:rPr>
                        <a:t>Физическое</a:t>
                      </a:r>
                    </a:p>
                    <a:p>
                      <a:pPr marL="342900" lvl="0" indent="-342900" algn="ctr">
                        <a:lnSpc>
                          <a:spcPct val="115000"/>
                        </a:lnSpc>
                        <a:spcAft>
                          <a:spcPts val="0"/>
                        </a:spcAft>
                        <a:buSzPts val="1400"/>
                        <a:buFont typeface="+mj-lt"/>
                        <a:buNone/>
                      </a:pPr>
                      <a:r>
                        <a:rPr lang="ru-RU" sz="1600" b="1" dirty="0" smtClean="0">
                          <a:latin typeface="Arial" pitchFamily="34" charset="0"/>
                          <a:ea typeface="Times New Roman"/>
                          <a:cs typeface="Arial" pitchFamily="34" charset="0"/>
                        </a:rPr>
                        <a:t>развитие </a:t>
                      </a:r>
                      <a:endParaRPr lang="ru-RU" sz="16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dirty="0">
                          <a:latin typeface="Arial" pitchFamily="34" charset="0"/>
                          <a:ea typeface="Times New Roman"/>
                          <a:cs typeface="Arial" pitchFamily="34" charset="0"/>
                        </a:rPr>
                        <a:t>Общее физическое развитие, масса тела, роста могут иметь незначительные отклонения от возрастной нормы.</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ru-RU" sz="1400" dirty="0">
                          <a:latin typeface="Arial" pitchFamily="34" charset="0"/>
                          <a:ea typeface="Times New Roman"/>
                          <a:cs typeface="Arial" pitchFamily="34" charset="0"/>
                        </a:rPr>
                        <a:t>Отклонения в физическом развитии могут быть  более  выражены.</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41383">
                <a:tc>
                  <a:txBody>
                    <a:bodyPr/>
                    <a:lstStyle/>
                    <a:p>
                      <a:pPr marL="342900" lvl="0" indent="-342900" algn="ctr">
                        <a:lnSpc>
                          <a:spcPct val="115000"/>
                        </a:lnSpc>
                        <a:spcAft>
                          <a:spcPts val="0"/>
                        </a:spcAft>
                        <a:buSzPts val="1400"/>
                        <a:buFont typeface="+mj-lt"/>
                        <a:buNone/>
                      </a:pPr>
                      <a:r>
                        <a:rPr lang="ru-RU" sz="1600" b="1" dirty="0">
                          <a:latin typeface="Arial" pitchFamily="34" charset="0"/>
                          <a:ea typeface="Times New Roman"/>
                          <a:cs typeface="Arial" pitchFamily="34" charset="0"/>
                        </a:rPr>
                        <a:t>Двигательная сфера </a:t>
                      </a:r>
                      <a:endParaRPr lang="ru-RU" sz="16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Прослеживается </a:t>
                      </a:r>
                      <a:r>
                        <a:rPr lang="ru-RU" sz="1400" dirty="0" smtClean="0">
                          <a:latin typeface="Arial" pitchFamily="34" charset="0"/>
                          <a:ea typeface="Times New Roman"/>
                          <a:cs typeface="Arial" pitchFamily="34" charset="0"/>
                        </a:rPr>
                        <a:t>неловкость крупных </a:t>
                      </a:r>
                      <a:r>
                        <a:rPr lang="ru-RU" sz="1400" dirty="0">
                          <a:latin typeface="Arial" pitchFamily="34" charset="0"/>
                          <a:ea typeface="Times New Roman"/>
                          <a:cs typeface="Arial" pitchFamily="34" charset="0"/>
                        </a:rPr>
                        <a:t>движений, недостаточная </a:t>
                      </a:r>
                      <a:r>
                        <a:rPr lang="ru-RU" sz="1400" dirty="0" err="1">
                          <a:latin typeface="Arial" pitchFamily="34" charset="0"/>
                          <a:ea typeface="Times New Roman"/>
                          <a:cs typeface="Arial" pitchFamily="34" charset="0"/>
                        </a:rPr>
                        <a:t>координированность</a:t>
                      </a:r>
                      <a:r>
                        <a:rPr lang="ru-RU" sz="1400" dirty="0">
                          <a:latin typeface="Arial" pitchFamily="34" charset="0"/>
                          <a:ea typeface="Times New Roman"/>
                          <a:cs typeface="Arial" pitchFamily="34" charset="0"/>
                        </a:rPr>
                        <a:t> и ловкость при выполнении </a:t>
                      </a:r>
                      <a:endParaRPr lang="ru-RU" sz="1400" dirty="0" smtClean="0">
                        <a:latin typeface="Arial" pitchFamily="34" charset="0"/>
                        <a:ea typeface="Times New Roman"/>
                        <a:cs typeface="Arial" pitchFamily="34" charset="0"/>
                      </a:endParaRPr>
                    </a:p>
                    <a:p>
                      <a:pPr algn="l">
                        <a:lnSpc>
                          <a:spcPct val="100000"/>
                        </a:lnSpc>
                        <a:spcAft>
                          <a:spcPts val="0"/>
                        </a:spcAft>
                      </a:pPr>
                      <a:r>
                        <a:rPr lang="ru-RU" sz="1400" dirty="0" smtClean="0">
                          <a:latin typeface="Arial" pitchFamily="34" charset="0"/>
                          <a:ea typeface="Times New Roman"/>
                          <a:cs typeface="Arial" pitchFamily="34" charset="0"/>
                        </a:rPr>
                        <a:t>тех </a:t>
                      </a:r>
                      <a:r>
                        <a:rPr lang="ru-RU" sz="1400" dirty="0">
                          <a:latin typeface="Arial" pitchFamily="34" charset="0"/>
                          <a:ea typeface="Times New Roman"/>
                          <a:cs typeface="Arial" pitchFamily="34" charset="0"/>
                        </a:rPr>
                        <a:t>или </a:t>
                      </a:r>
                      <a:r>
                        <a:rPr lang="ru-RU" sz="1400" dirty="0" smtClean="0">
                          <a:latin typeface="Arial" pitchFamily="34" charset="0"/>
                          <a:ea typeface="Times New Roman"/>
                          <a:cs typeface="Arial" pitchFamily="34" charset="0"/>
                        </a:rPr>
                        <a:t>иных действий.</a:t>
                      </a:r>
                      <a:r>
                        <a:rPr lang="ru-RU" sz="1400" baseline="0" dirty="0" smtClean="0">
                          <a:latin typeface="Arial" pitchFamily="34" charset="0"/>
                          <a:ea typeface="Times New Roman"/>
                          <a:cs typeface="Arial" pitchFamily="34" charset="0"/>
                        </a:rPr>
                        <a:t> </a:t>
                      </a:r>
                      <a:endParaRPr lang="ru-RU" sz="1400" dirty="0">
                        <a:latin typeface="Arial" pitchFamily="34" charset="0"/>
                        <a:ea typeface="Times New Roman"/>
                        <a:cs typeface="Arial" pitchFamily="34" charset="0"/>
                      </a:endParaRPr>
                    </a:p>
                    <a:p>
                      <a:pPr algn="l">
                        <a:lnSpc>
                          <a:spcPct val="100000"/>
                        </a:lnSpc>
                        <a:spcAft>
                          <a:spcPts val="0"/>
                        </a:spcAft>
                      </a:pPr>
                      <a:r>
                        <a:rPr lang="ru-RU" sz="1400" dirty="0">
                          <a:latin typeface="Arial" pitchFamily="34" charset="0"/>
                          <a:ea typeface="Times New Roman"/>
                          <a:cs typeface="Arial" pitchFamily="34" charset="0"/>
                        </a:rPr>
                        <a:t>Недостаточно  сформированы тонкие движения пальцев рук.</a:t>
                      </a:r>
                    </a:p>
                    <a:p>
                      <a:pPr algn="l">
                        <a:lnSpc>
                          <a:spcPct val="100000"/>
                        </a:lnSpc>
                        <a:spcAft>
                          <a:spcPts val="0"/>
                        </a:spcAft>
                      </a:pPr>
                      <a:r>
                        <a:rPr lang="ru-RU" sz="1400" dirty="0">
                          <a:latin typeface="Arial" pitchFamily="34" charset="0"/>
                          <a:ea typeface="Times New Roman"/>
                          <a:cs typeface="Arial" pitchFamily="34" charset="0"/>
                        </a:rPr>
                        <a:t>Отмечаются недостатки произвольных движений.</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Недостаточная  четкость  основных  движений.  Неловкая походка.  Слабая  регуляция мышечных  усилий.  Трудности зрительно-двигательной координации.  Трудности самостоятельного выполнения двигательных  упражнений</a:t>
                      </a:r>
                      <a:r>
                        <a:rPr lang="ru-RU" sz="1400" dirty="0" smtClean="0">
                          <a:latin typeface="Arial" pitchFamily="34" charset="0"/>
                          <a:ea typeface="Times New Roman"/>
                          <a:cs typeface="Arial" pitchFamily="34" charset="0"/>
                        </a:rPr>
                        <a:t>.</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Движения хаотичны, плохо координированы.  Походка неустойчива.  Слабая  регуляция мышечных  усилий.  Грубые нарушения  зрительно-двигательной координации.  Невозможность  выполнения двигательных  упражнений даже по подражанию взрослому</a:t>
                      </a:r>
                      <a:r>
                        <a:rPr lang="ru-RU" sz="1400" dirty="0" smtClean="0">
                          <a:latin typeface="Arial" pitchFamily="34" charset="0"/>
                          <a:ea typeface="Times New Roman"/>
                          <a:cs typeface="Arial" pitchFamily="34" charset="0"/>
                        </a:rPr>
                        <a:t>.</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6" name="Rectangle 1"/>
          <p:cNvSpPr>
            <a:spLocks noChangeArrowheads="1"/>
          </p:cNvSpPr>
          <p:nvPr/>
        </p:nvSpPr>
        <p:spPr bwMode="auto">
          <a:xfrm>
            <a:off x="357158" y="214290"/>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Русский язык/ Графика и письмо</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7" name="Таблица 6"/>
          <p:cNvGraphicFramePr>
            <a:graphicFrameLocks noGrp="1"/>
          </p:cNvGraphicFramePr>
          <p:nvPr/>
        </p:nvGraphicFramePr>
        <p:xfrm>
          <a:off x="214282" y="1285860"/>
          <a:ext cx="8715435" cy="5442398"/>
        </p:xfrm>
        <a:graphic>
          <a:graphicData uri="http://schemas.openxmlformats.org/drawingml/2006/table">
            <a:tbl>
              <a:tblPr firstRow="1" bandRow="1">
                <a:tableStyleId>{5C22544A-7EE6-4342-B048-85BDC9FD1C3A}</a:tableStyleId>
              </a:tblPr>
              <a:tblGrid>
                <a:gridCol w="2905145"/>
                <a:gridCol w="2905145"/>
                <a:gridCol w="2905145"/>
              </a:tblGrid>
              <a:tr h="500066">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dirty="0">
                          <a:latin typeface="Arial" pitchFamily="34" charset="0"/>
                          <a:ea typeface="Times New Roman"/>
                          <a:cs typeface="Arial" pitchFamily="34" charset="0"/>
                        </a:rPr>
                        <a:t>I</a:t>
                      </a:r>
                      <a:r>
                        <a:rPr lang="en-US" sz="1100" b="1" dirty="0">
                          <a:latin typeface="Arial" pitchFamily="34" charset="0"/>
                          <a:ea typeface="Times New Roman"/>
                          <a:cs typeface="Arial" pitchFamily="34" charset="0"/>
                        </a:rPr>
                        <a:t>II</a:t>
                      </a:r>
                      <a:r>
                        <a:rPr lang="ru-RU" sz="1100" b="1" dirty="0">
                          <a:latin typeface="Arial" pitchFamily="34" charset="0"/>
                          <a:ea typeface="Times New Roman"/>
                          <a:cs typeface="Arial" pitchFamily="34" charset="0"/>
                        </a:rPr>
                        <a:t>. Работа в тетрадях.</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Запись числа.</a:t>
                      </a:r>
                    </a:p>
                    <a:p>
                      <a:pPr marL="0" algn="l">
                        <a:lnSpc>
                          <a:spcPct val="115000"/>
                        </a:lnSpc>
                        <a:spcAft>
                          <a:spcPts val="0"/>
                        </a:spcAft>
                      </a:pPr>
                      <a:r>
                        <a:rPr lang="ru-RU" sz="1100" dirty="0">
                          <a:latin typeface="Arial" pitchFamily="34" charset="0"/>
                          <a:ea typeface="Times New Roman"/>
                          <a:cs typeface="Arial" pitchFamily="34" charset="0"/>
                        </a:rPr>
                        <a:t>Минутка чистописания.</a:t>
                      </a:r>
                    </a:p>
                    <a:p>
                      <a:pPr marL="0" algn="l">
                        <a:lnSpc>
                          <a:spcPct val="115000"/>
                        </a:lnSpc>
                        <a:spcAft>
                          <a:spcPts val="0"/>
                        </a:spcAft>
                      </a:pPr>
                      <a:r>
                        <a:rPr lang="ru-RU" sz="1100" dirty="0">
                          <a:latin typeface="Arial" pitchFamily="34" charset="0"/>
                          <a:ea typeface="Times New Roman"/>
                          <a:cs typeface="Arial" pitchFamily="34" charset="0"/>
                        </a:rPr>
                        <a:t>(элементы букв, строчные и прописные буквы).</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III</a:t>
                      </a:r>
                      <a:r>
                        <a:rPr lang="ru-RU" sz="1100" b="1" dirty="0">
                          <a:latin typeface="Arial" pitchFamily="34" charset="0"/>
                          <a:ea typeface="Calibri"/>
                          <a:cs typeface="Arial" pitchFamily="34" charset="0"/>
                        </a:rPr>
                        <a:t>. Работа над темой урока.</a:t>
                      </a:r>
                      <a:endParaRPr lang="ru-RU" sz="1100" dirty="0">
                        <a:latin typeface="Arial" pitchFamily="34" charset="0"/>
                        <a:ea typeface="Calibri"/>
                        <a:cs typeface="Arial" pitchFamily="34" charset="0"/>
                      </a:endParaRPr>
                    </a:p>
                    <a:p>
                      <a:pPr marL="0" algn="l">
                        <a:lnSpc>
                          <a:spcPct val="115000"/>
                        </a:lnSpc>
                        <a:spcAft>
                          <a:spcPts val="0"/>
                        </a:spcAft>
                      </a:pPr>
                      <a:r>
                        <a:rPr lang="ru-RU" sz="1100" b="1" dirty="0">
                          <a:latin typeface="Arial" pitchFamily="34" charset="0"/>
                          <a:ea typeface="Calibri"/>
                          <a:cs typeface="Arial" pitchFamily="34" charset="0"/>
                        </a:rPr>
                        <a:t>Упражнение на развитие памяти, мелкой моторики.</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-прописать букву л в воздухе, мокрым пальчиком на </a:t>
                      </a:r>
                      <a:r>
                        <a:rPr lang="ru-RU" sz="1100" dirty="0" err="1">
                          <a:latin typeface="Arial" pitchFamily="34" charset="0"/>
                          <a:ea typeface="Calibri"/>
                          <a:cs typeface="Arial" pitchFamily="34" charset="0"/>
                        </a:rPr>
                        <a:t>линолиуме</a:t>
                      </a:r>
                      <a:r>
                        <a:rPr lang="ru-RU" sz="1100" dirty="0" smtClean="0">
                          <a:latin typeface="Arial" pitchFamily="34" charset="0"/>
                          <a:ea typeface="Calibri"/>
                          <a:cs typeface="Arial" pitchFamily="34" charset="0"/>
                        </a:rPr>
                        <a: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III</a:t>
                      </a:r>
                      <a:r>
                        <a:rPr lang="ru-RU" sz="1100" b="1" dirty="0">
                          <a:latin typeface="Arial" pitchFamily="34" charset="0"/>
                          <a:ea typeface="Times New Roman"/>
                          <a:cs typeface="Arial" pitchFamily="34" charset="0"/>
                        </a:rPr>
                        <a:t>. Работа над темой урока.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Пальчиковая игра «Замочек».</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IV</a:t>
                      </a:r>
                      <a:r>
                        <a:rPr lang="ru-RU" sz="1100" b="1" dirty="0">
                          <a:latin typeface="Arial" pitchFamily="34" charset="0"/>
                          <a:ea typeface="Times New Roman"/>
                          <a:cs typeface="Arial" pitchFamily="34" charset="0"/>
                        </a:rPr>
                        <a:t>. Слуховой диктант:</a:t>
                      </a:r>
                      <a:r>
                        <a:rPr lang="ru-RU" sz="1100" dirty="0">
                          <a:latin typeface="Arial" pitchFamily="34" charset="0"/>
                          <a:ea typeface="Times New Roman"/>
                          <a:cs typeface="Arial" pitchFamily="34" charset="0"/>
                        </a:rPr>
                        <a:t> роза, кошка.</a:t>
                      </a:r>
                    </a:p>
                    <a:p>
                      <a:pPr marL="0" algn="l">
                        <a:lnSpc>
                          <a:spcPct val="115000"/>
                        </a:lnSpc>
                        <a:spcAft>
                          <a:spcPts val="0"/>
                        </a:spcAft>
                      </a:pPr>
                      <a:r>
                        <a:rPr lang="ru-RU" sz="1100" dirty="0">
                          <a:latin typeface="Arial" pitchFamily="34" charset="0"/>
                          <a:ea typeface="Times New Roman"/>
                          <a:cs typeface="Arial" pitchFamily="34" charset="0"/>
                        </a:rPr>
                        <a:t>(либо 2-3 известных словарных слова).</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IV</a:t>
                      </a:r>
                      <a:r>
                        <a:rPr lang="ru-RU" sz="1100" b="1" dirty="0">
                          <a:latin typeface="Arial" pitchFamily="34" charset="0"/>
                          <a:ea typeface="Calibri"/>
                          <a:cs typeface="Arial" pitchFamily="34" charset="0"/>
                        </a:rPr>
                        <a:t>. Работа в прописях (тетради).</a:t>
                      </a:r>
                      <a:endParaRPr lang="ru-RU" sz="1100" dirty="0">
                        <a:latin typeface="Arial" pitchFamily="34" charset="0"/>
                        <a:ea typeface="Calibri"/>
                        <a:cs typeface="Arial" pitchFamily="34" charset="0"/>
                      </a:endParaRPr>
                    </a:p>
                    <a:p>
                      <a:pPr marL="0" algn="l">
                        <a:lnSpc>
                          <a:spcPct val="115000"/>
                        </a:lnSpc>
                        <a:spcAft>
                          <a:spcPts val="0"/>
                        </a:spcAft>
                      </a:pPr>
                      <a:r>
                        <a:rPr lang="ru-RU" sz="1100" dirty="0">
                          <a:latin typeface="Arial" pitchFamily="34" charset="0"/>
                          <a:ea typeface="Calibri"/>
                          <a:cs typeface="Arial" pitchFamily="34" charset="0"/>
                        </a:rPr>
                        <a:t>-прописать прямые и обратные слоги: </a:t>
                      </a:r>
                      <a:r>
                        <a:rPr lang="ru-RU" sz="1100" dirty="0" err="1">
                          <a:latin typeface="Arial" pitchFamily="34" charset="0"/>
                          <a:ea typeface="Calibri"/>
                          <a:cs typeface="Arial" pitchFamily="34" charset="0"/>
                        </a:rPr>
                        <a:t>ла</a:t>
                      </a:r>
                      <a:r>
                        <a:rPr lang="ru-RU" sz="1100" dirty="0">
                          <a:latin typeface="Arial" pitchFamily="34" charset="0"/>
                          <a:ea typeface="Calibri"/>
                          <a:cs typeface="Arial" pitchFamily="34" charset="0"/>
                        </a:rPr>
                        <a:t>, </a:t>
                      </a:r>
                      <a:r>
                        <a:rPr lang="ru-RU" sz="1100" dirty="0" err="1">
                          <a:latin typeface="Arial" pitchFamily="34" charset="0"/>
                          <a:ea typeface="Calibri"/>
                          <a:cs typeface="Arial" pitchFamily="34" charset="0"/>
                        </a:rPr>
                        <a:t>ло</a:t>
                      </a:r>
                      <a:r>
                        <a:rPr lang="ru-RU" sz="1100" dirty="0">
                          <a:latin typeface="Arial" pitchFamily="34" charset="0"/>
                          <a:ea typeface="Calibri"/>
                          <a:cs typeface="Arial" pitchFamily="34" charset="0"/>
                        </a:rPr>
                        <a:t>, </a:t>
                      </a:r>
                      <a:r>
                        <a:rPr lang="ru-RU" sz="1100" dirty="0" err="1">
                          <a:latin typeface="Arial" pitchFamily="34" charset="0"/>
                          <a:ea typeface="Calibri"/>
                          <a:cs typeface="Arial" pitchFamily="34" charset="0"/>
                        </a:rPr>
                        <a:t>лу</a:t>
                      </a:r>
                      <a:r>
                        <a:rPr lang="ru-RU" sz="1100" dirty="0">
                          <a:latin typeface="Arial" pitchFamily="34" charset="0"/>
                          <a:ea typeface="Calibri"/>
                          <a:cs typeface="Arial" pitchFamily="34" charset="0"/>
                        </a:rPr>
                        <a:t>, </a:t>
                      </a:r>
                      <a:r>
                        <a:rPr lang="ru-RU" sz="1100" dirty="0" err="1">
                          <a:latin typeface="Arial" pitchFamily="34" charset="0"/>
                          <a:ea typeface="Calibri"/>
                          <a:cs typeface="Arial" pitchFamily="34" charset="0"/>
                        </a:rPr>
                        <a:t>лы</a:t>
                      </a:r>
                      <a:r>
                        <a:rPr lang="ru-RU" sz="1100" dirty="0">
                          <a:latin typeface="Arial" pitchFamily="34" charset="0"/>
                          <a:ea typeface="Calibri"/>
                          <a:cs typeface="Arial" pitchFamily="34" charset="0"/>
                        </a:rPr>
                        <a:t>, ли, ал, </a:t>
                      </a:r>
                      <a:r>
                        <a:rPr lang="ru-RU" sz="1100" dirty="0" err="1">
                          <a:latin typeface="Arial" pitchFamily="34" charset="0"/>
                          <a:ea typeface="Calibri"/>
                          <a:cs typeface="Arial" pitchFamily="34" charset="0"/>
                        </a:rPr>
                        <a:t>ол</a:t>
                      </a:r>
                      <a:r>
                        <a:rPr lang="ru-RU" sz="1100" dirty="0">
                          <a:latin typeface="Arial" pitchFamily="34" charset="0"/>
                          <a:ea typeface="Calibri"/>
                          <a:cs typeface="Arial" pitchFamily="34" charset="0"/>
                        </a:rPr>
                        <a:t>, </a:t>
                      </a:r>
                      <a:r>
                        <a:rPr lang="ru-RU" sz="1100" dirty="0" err="1">
                          <a:latin typeface="Arial" pitchFamily="34" charset="0"/>
                          <a:ea typeface="Calibri"/>
                          <a:cs typeface="Arial" pitchFamily="34" charset="0"/>
                        </a:rPr>
                        <a:t>ул</a:t>
                      </a:r>
                      <a:r>
                        <a:rPr lang="ru-RU" sz="1100" dirty="0">
                          <a:latin typeface="Arial" pitchFamily="34" charset="0"/>
                          <a:ea typeface="Calibri"/>
                          <a:cs typeface="Arial" pitchFamily="34" charset="0"/>
                        </a:rPr>
                        <a:t>, </a:t>
                      </a:r>
                      <a:r>
                        <a:rPr lang="ru-RU" sz="1100" dirty="0" err="1">
                          <a:latin typeface="Arial" pitchFamily="34" charset="0"/>
                          <a:ea typeface="Calibri"/>
                          <a:cs typeface="Arial" pitchFamily="34" charset="0"/>
                        </a:rPr>
                        <a:t>ыл</a:t>
                      </a:r>
                      <a:r>
                        <a:rPr lang="ru-RU" sz="1100" dirty="0">
                          <a:latin typeface="Arial" pitchFamily="34" charset="0"/>
                          <a:ea typeface="Calibri"/>
                          <a:cs typeface="Arial" pitchFamily="34" charset="0"/>
                        </a:rPr>
                        <a:t>, ил (по обводке и самостоятельно).</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Times New Roman"/>
                          <a:cs typeface="Arial" pitchFamily="34" charset="0"/>
                        </a:rPr>
                        <a:t>IV</a:t>
                      </a:r>
                      <a:r>
                        <a:rPr lang="ru-RU" sz="1100" b="1" dirty="0">
                          <a:latin typeface="Arial" pitchFamily="34" charset="0"/>
                          <a:ea typeface="Times New Roman"/>
                          <a:cs typeface="Arial" pitchFamily="34" charset="0"/>
                        </a:rPr>
                        <a:t>. Рисование на нелинованной бумаге вертикальных линий из начальной точки</a:t>
                      </a:r>
                      <a:r>
                        <a:rPr lang="ru-RU" sz="1100" dirty="0">
                          <a:latin typeface="Arial" pitchFamily="34" charset="0"/>
                          <a:ea typeface="Times New Roman"/>
                          <a:cs typeface="Arial" pitchFamily="34" charset="0"/>
                        </a:rPr>
                        <a:t> «Дождик», «Расческа».</a:t>
                      </a:r>
                    </a:p>
                    <a:p>
                      <a:pPr marL="0" algn="l">
                        <a:lnSpc>
                          <a:spcPct val="115000"/>
                        </a:lnSpc>
                        <a:spcAft>
                          <a:spcPts val="0"/>
                        </a:spcAft>
                      </a:pPr>
                      <a:r>
                        <a:rPr lang="ru-RU" sz="1100" dirty="0">
                          <a:latin typeface="Arial" pitchFamily="34" charset="0"/>
                          <a:ea typeface="Times New Roman"/>
                          <a:cs typeface="Arial" pitchFamily="34" charset="0"/>
                        </a:rPr>
                        <a:t>-по обводке, самостоятельно по точкам.</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100" b="1" dirty="0">
                          <a:latin typeface="Arial" pitchFamily="34" charset="0"/>
                          <a:ea typeface="Times New Roman"/>
                          <a:cs typeface="Arial" pitchFamily="34" charset="0"/>
                        </a:rPr>
                        <a:t>V</a:t>
                      </a:r>
                      <a:r>
                        <a:rPr lang="ru-RU" sz="1100" b="1" dirty="0">
                          <a:latin typeface="Arial" pitchFamily="34" charset="0"/>
                          <a:ea typeface="Times New Roman"/>
                          <a:cs typeface="Arial" pitchFamily="34" charset="0"/>
                        </a:rPr>
                        <a:t>. Объяснение новой темы урока.</a:t>
                      </a:r>
                      <a:endParaRPr lang="ru-RU" sz="1100" dirty="0">
                        <a:latin typeface="Arial" pitchFamily="34" charset="0"/>
                        <a:ea typeface="Times New Roman"/>
                        <a:cs typeface="Arial" pitchFamily="34" charset="0"/>
                      </a:endParaRPr>
                    </a:p>
                    <a:p>
                      <a:pPr marL="0" algn="l">
                        <a:lnSpc>
                          <a:spcPct val="115000"/>
                        </a:lnSpc>
                        <a:spcAft>
                          <a:spcPts val="0"/>
                        </a:spcAft>
                      </a:pPr>
                      <a:r>
                        <a:rPr lang="ru-RU" sz="1100" dirty="0">
                          <a:latin typeface="Arial" pitchFamily="34" charset="0"/>
                          <a:ea typeface="Times New Roman"/>
                          <a:cs typeface="Arial" pitchFamily="34" charset="0"/>
                        </a:rPr>
                        <a:t>-Сказка про бал.</a:t>
                      </a:r>
                    </a:p>
                    <a:p>
                      <a:pPr marL="0" algn="l">
                        <a:lnSpc>
                          <a:spcPct val="115000"/>
                        </a:lnSpc>
                        <a:spcAft>
                          <a:spcPts val="0"/>
                        </a:spcAft>
                      </a:pPr>
                      <a:r>
                        <a:rPr lang="ru-RU" sz="1100" dirty="0">
                          <a:latin typeface="Arial" pitchFamily="34" charset="0"/>
                          <a:ea typeface="Times New Roman"/>
                          <a:cs typeface="Arial" pitchFamily="34" charset="0"/>
                        </a:rPr>
                        <a:t>-Знакомство с понятием «Парные согласные».</a:t>
                      </a:r>
                    </a:p>
                    <a:p>
                      <a:pPr marL="0" algn="l">
                        <a:lnSpc>
                          <a:spcPct val="115000"/>
                        </a:lnSpc>
                        <a:spcAft>
                          <a:spcPts val="0"/>
                        </a:spcAft>
                      </a:pPr>
                      <a:r>
                        <a:rPr lang="ru-RU" sz="1100" dirty="0">
                          <a:latin typeface="Arial" pitchFamily="34" charset="0"/>
                          <a:ea typeface="Times New Roman"/>
                          <a:cs typeface="Arial" pitchFamily="34" charset="0"/>
                        </a:rPr>
                        <a:t>-Коллективное чтение правила по учебнику.</a:t>
                      </a:r>
                    </a:p>
                    <a:p>
                      <a:pPr marL="0" algn="l">
                        <a:lnSpc>
                          <a:spcPct val="115000"/>
                        </a:lnSpc>
                        <a:spcAft>
                          <a:spcPts val="0"/>
                        </a:spcAft>
                      </a:pPr>
                      <a:r>
                        <a:rPr lang="ru-RU" sz="1100" dirty="0">
                          <a:latin typeface="Arial" pitchFamily="34" charset="0"/>
                          <a:ea typeface="Times New Roman"/>
                          <a:cs typeface="Arial" pitchFamily="34" charset="0"/>
                        </a:rPr>
                        <a:t>-Закрепление правила с опорой на наглядность (на доске</a:t>
                      </a:r>
                      <a:r>
                        <a:rPr lang="ru-RU" sz="1100" dirty="0" smtClean="0">
                          <a:latin typeface="Arial" pitchFamily="34" charset="0"/>
                          <a:ea typeface="Times New Roman"/>
                          <a:cs typeface="Arial" pitchFamily="34" charset="0"/>
                        </a:rPr>
                        <a: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a:t>
                      </a:r>
                      <a:r>
                        <a:rPr lang="ru-RU" sz="1100" b="1" dirty="0">
                          <a:latin typeface="Arial" pitchFamily="34" charset="0"/>
                          <a:ea typeface="Calibri"/>
                          <a:cs typeface="Arial" pitchFamily="34" charset="0"/>
                        </a:rPr>
                        <a:t>. Пальчиковая гимнастика </a:t>
                      </a:r>
                      <a:r>
                        <a:rPr lang="ru-RU" sz="1100" b="1" dirty="0" smtClean="0">
                          <a:latin typeface="Arial" pitchFamily="34" charset="0"/>
                          <a:ea typeface="Calibri"/>
                          <a:cs typeface="Arial" pitchFamily="34" charset="0"/>
                        </a:rPr>
                        <a:t>   </a:t>
                      </a:r>
                    </a:p>
                    <a:p>
                      <a:pPr marL="0" algn="l">
                        <a:lnSpc>
                          <a:spcPct val="115000"/>
                        </a:lnSpc>
                        <a:spcAft>
                          <a:spcPts val="0"/>
                        </a:spcAft>
                      </a:pPr>
                      <a:r>
                        <a:rPr lang="ru-RU" sz="1100" b="1" dirty="0" smtClean="0">
                          <a:latin typeface="Arial" pitchFamily="34" charset="0"/>
                          <a:ea typeface="Calibri"/>
                          <a:cs typeface="Arial" pitchFamily="34" charset="0"/>
                        </a:rPr>
                        <a:t>   «</a:t>
                      </a:r>
                      <a:r>
                        <a:rPr lang="ru-RU" sz="1100" b="1" dirty="0" err="1">
                          <a:latin typeface="Arial" pitchFamily="34" charset="0"/>
                          <a:ea typeface="Calibri"/>
                          <a:cs typeface="Arial" pitchFamily="34" charset="0"/>
                        </a:rPr>
                        <a:t>Капустка</a:t>
                      </a:r>
                      <a:r>
                        <a:rPr lang="ru-RU" sz="1100" b="1" dirty="0">
                          <a:latin typeface="Arial" pitchFamily="34" charset="0"/>
                          <a:ea typeface="Calibri"/>
                          <a:cs typeface="Arial" pitchFamily="34" charset="0"/>
                        </a:rPr>
                        <a:t>».</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100" b="1" dirty="0">
                          <a:latin typeface="Arial" pitchFamily="34" charset="0"/>
                          <a:ea typeface="Calibri"/>
                          <a:cs typeface="Arial" pitchFamily="34" charset="0"/>
                        </a:rPr>
                        <a:t>V</a:t>
                      </a:r>
                      <a:r>
                        <a:rPr lang="ru-RU" sz="1100" b="1" dirty="0">
                          <a:latin typeface="Arial" pitchFamily="34" charset="0"/>
                          <a:ea typeface="Calibri"/>
                          <a:cs typeface="Arial" pitchFamily="34" charset="0"/>
                        </a:rPr>
                        <a:t>. Пальчиковая гимнастика </a:t>
                      </a:r>
                      <a:endParaRPr lang="ru-RU" sz="1100" b="1" dirty="0" smtClean="0">
                        <a:latin typeface="Arial" pitchFamily="34" charset="0"/>
                        <a:ea typeface="Calibri"/>
                        <a:cs typeface="Arial" pitchFamily="34" charset="0"/>
                      </a:endParaRPr>
                    </a:p>
                    <a:p>
                      <a:pPr marL="0" algn="l">
                        <a:lnSpc>
                          <a:spcPct val="115000"/>
                        </a:lnSpc>
                        <a:spcAft>
                          <a:spcPts val="0"/>
                        </a:spcAft>
                      </a:pPr>
                      <a:r>
                        <a:rPr lang="ru-RU" sz="1100" b="1" dirty="0" smtClean="0">
                          <a:latin typeface="Arial" pitchFamily="34" charset="0"/>
                          <a:ea typeface="Calibri"/>
                          <a:cs typeface="Arial" pitchFamily="34" charset="0"/>
                        </a:rPr>
                        <a:t>    «</a:t>
                      </a:r>
                      <a:r>
                        <a:rPr lang="ru-RU" sz="1100" b="1" dirty="0" err="1">
                          <a:latin typeface="Arial" pitchFamily="34" charset="0"/>
                          <a:ea typeface="Calibri"/>
                          <a:cs typeface="Arial" pitchFamily="34" charset="0"/>
                        </a:rPr>
                        <a:t>Капустка</a:t>
                      </a:r>
                      <a:r>
                        <a:rPr lang="ru-RU" sz="1100" b="1" dirty="0">
                          <a:latin typeface="Arial" pitchFamily="34" charset="0"/>
                          <a:ea typeface="Calibri"/>
                          <a:cs typeface="Arial" pitchFamily="34" charset="0"/>
                        </a:rPr>
                        <a:t>».</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VI</a:t>
                      </a:r>
                      <a:r>
                        <a:rPr lang="ru-RU" sz="1200" b="1" dirty="0">
                          <a:latin typeface="Arial" pitchFamily="34" charset="0"/>
                          <a:ea typeface="Times New Roman"/>
                          <a:cs typeface="Arial" pitchFamily="34" charset="0"/>
                        </a:rPr>
                        <a:t>. Работа по учебнику.</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-коллективный разбор упражнения и запись учителем, детьми на доске и в тетради.</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-самостоятельное выполнение 2й части упражнения.</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-взаимопроверка.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200" b="1" dirty="0">
                          <a:latin typeface="Arial" pitchFamily="34" charset="0"/>
                          <a:ea typeface="Calibri"/>
                          <a:cs typeface="Arial" pitchFamily="34" charset="0"/>
                        </a:rPr>
                        <a:t>VI</a:t>
                      </a:r>
                      <a:r>
                        <a:rPr lang="ru-RU" sz="1200" b="1" dirty="0">
                          <a:latin typeface="Arial" pitchFamily="34" charset="0"/>
                          <a:ea typeface="Calibri"/>
                          <a:cs typeface="Arial" pitchFamily="34" charset="0"/>
                        </a:rPr>
                        <a:t>. Работа в тетради</a:t>
                      </a:r>
                      <a:r>
                        <a:rPr lang="ru-RU" sz="1200" dirty="0">
                          <a:latin typeface="Arial" pitchFamily="34" charset="0"/>
                          <a:ea typeface="Calibri"/>
                          <a:cs typeface="Arial" pitchFamily="34" charset="0"/>
                        </a:rPr>
                        <a:t> (списывание с Букваря прописным шрифтом).</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200" b="1" dirty="0">
                          <a:latin typeface="Arial" pitchFamily="34" charset="0"/>
                          <a:ea typeface="Calibri"/>
                          <a:cs typeface="Arial" pitchFamily="34" charset="0"/>
                        </a:rPr>
                        <a:t>VI</a:t>
                      </a:r>
                      <a:r>
                        <a:rPr lang="ru-RU" sz="1200" b="1" dirty="0">
                          <a:latin typeface="Arial" pitchFamily="34" charset="0"/>
                          <a:ea typeface="Calibri"/>
                          <a:cs typeface="Arial" pitchFamily="34" charset="0"/>
                        </a:rPr>
                        <a:t>. Работа на индивидуальном листе или в прописи.</a:t>
                      </a:r>
                      <a:endParaRPr lang="ru-RU" sz="1100" dirty="0">
                        <a:latin typeface="Arial" pitchFamily="34" charset="0"/>
                        <a:ea typeface="Calibri"/>
                        <a:cs typeface="Arial" pitchFamily="34" charset="0"/>
                      </a:endParaRPr>
                    </a:p>
                    <a:p>
                      <a:pPr marL="0" algn="l">
                        <a:lnSpc>
                          <a:spcPct val="115000"/>
                        </a:lnSpc>
                        <a:spcAft>
                          <a:spcPts val="1000"/>
                        </a:spcAft>
                      </a:pPr>
                      <a:r>
                        <a:rPr lang="ru-RU" sz="1200" dirty="0">
                          <a:latin typeface="Arial" pitchFamily="34" charset="0"/>
                          <a:ea typeface="Calibri"/>
                          <a:cs typeface="Arial" pitchFamily="34" charset="0"/>
                        </a:rPr>
                        <a:t>-штриховка, </a:t>
                      </a:r>
                      <a:r>
                        <a:rPr lang="ru-RU" sz="1200" dirty="0" err="1">
                          <a:latin typeface="Arial" pitchFamily="34" charset="0"/>
                          <a:ea typeface="Calibri"/>
                          <a:cs typeface="Arial" pitchFamily="34" charset="0"/>
                        </a:rPr>
                        <a:t>дорисовывание</a:t>
                      </a:r>
                      <a:r>
                        <a:rPr lang="ru-RU" sz="1200" dirty="0">
                          <a:latin typeface="Arial" pitchFamily="34" charset="0"/>
                          <a:ea typeface="Calibri"/>
                          <a:cs typeface="Arial" pitchFamily="34" charset="0"/>
                        </a:rPr>
                        <a:t> контура известных предметов по опорным точкам.</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6" name="Rectangle 1"/>
          <p:cNvSpPr>
            <a:spLocks noChangeArrowheads="1"/>
          </p:cNvSpPr>
          <p:nvPr/>
        </p:nvSpPr>
        <p:spPr bwMode="auto">
          <a:xfrm>
            <a:off x="357158" y="214290"/>
            <a:ext cx="850112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Технологическая карта урока</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a:t>
            </a:r>
            <a:r>
              <a:rPr lang="ru-RU" sz="2800" b="1" dirty="0" smtClean="0">
                <a:solidFill>
                  <a:schemeClr val="bg1"/>
                </a:solidFill>
              </a:rPr>
              <a:t>Русский язык/ Графика и письмо</a:t>
            </a:r>
            <a:r>
              <a:rPr lang="ru-RU" sz="2800" b="1" dirty="0" smtClean="0">
                <a:solidFill>
                  <a:schemeClr val="bg1"/>
                </a:solidFill>
                <a:latin typeface="Times New Roman" pitchFamily="18" charset="0"/>
                <a:cs typeface="Times New Roman" pitchFamily="18" charset="0"/>
              </a:rPr>
              <a:t>»</a:t>
            </a:r>
            <a:endParaRPr kumimoji="0" lang="ru-RU" sz="2800" b="0" i="0" u="none" strike="noStrike" cap="none" normalizeH="0" baseline="0" dirty="0" smtClean="0">
              <a:ln>
                <a:noFill/>
              </a:ln>
              <a:solidFill>
                <a:schemeClr val="bg1"/>
              </a:solidFill>
              <a:effectLst/>
              <a:latin typeface="Arial" pitchFamily="34" charset="0"/>
            </a:endParaRPr>
          </a:p>
        </p:txBody>
      </p:sp>
      <p:graphicFrame>
        <p:nvGraphicFramePr>
          <p:cNvPr id="7" name="Таблица 6"/>
          <p:cNvGraphicFramePr>
            <a:graphicFrameLocks noGrp="1"/>
          </p:cNvGraphicFramePr>
          <p:nvPr/>
        </p:nvGraphicFramePr>
        <p:xfrm>
          <a:off x="214282" y="1357298"/>
          <a:ext cx="8715435" cy="4498676"/>
        </p:xfrm>
        <a:graphic>
          <a:graphicData uri="http://schemas.openxmlformats.org/drawingml/2006/table">
            <a:tbl>
              <a:tblPr firstRow="1" bandRow="1">
                <a:tableStyleId>{5C22544A-7EE6-4342-B048-85BDC9FD1C3A}</a:tableStyleId>
              </a:tblPr>
              <a:tblGrid>
                <a:gridCol w="2905145"/>
                <a:gridCol w="2905145"/>
                <a:gridCol w="2905145"/>
              </a:tblGrid>
              <a:tr h="500066">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1)</a:t>
                      </a:r>
                      <a:endParaRPr lang="ru-RU" sz="1200" dirty="0">
                        <a:solidFill>
                          <a:schemeClr val="tx1"/>
                        </a:solidFill>
                        <a:latin typeface="Arial" pitchFamily="34" charset="0"/>
                        <a:ea typeface="Calibri"/>
                        <a:cs typeface="Arial" pitchFamily="34" charset="0"/>
                      </a:endParaRPr>
                    </a:p>
                    <a:p>
                      <a:pPr algn="l">
                        <a:lnSpc>
                          <a:spcPct val="130000"/>
                        </a:lnSpc>
                        <a:spcAft>
                          <a:spcPts val="0"/>
                        </a:spcAft>
                        <a:tabLst>
                          <a:tab pos="609600" algn="l"/>
                        </a:tabLst>
                      </a:pPr>
                      <a:endParaRPr lang="ru-RU" sz="1200" b="1" i="1"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1 </a:t>
                      </a:r>
                      <a:r>
                        <a:rPr lang="ru-RU" sz="1200" b="1" dirty="0" smtClean="0">
                          <a:solidFill>
                            <a:schemeClr val="tx1"/>
                          </a:solidFill>
                          <a:latin typeface="Arial" pitchFamily="34" charset="0"/>
                          <a:ea typeface="Calibri"/>
                          <a:cs typeface="Arial" pitchFamily="34" charset="0"/>
                        </a:rPr>
                        <a:t>уровень</a:t>
                      </a:r>
                    </a:p>
                    <a:p>
                      <a:pPr algn="ctr">
                        <a:lnSpc>
                          <a:spcPct val="130000"/>
                        </a:lnSpc>
                        <a:spcAft>
                          <a:spcPts val="0"/>
                        </a:spcAft>
                      </a:pP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ru-RU" sz="1200" b="1" dirty="0">
                          <a:solidFill>
                            <a:schemeClr val="tx1"/>
                          </a:solidFill>
                          <a:latin typeface="Arial" pitchFamily="34" charset="0"/>
                          <a:ea typeface="Calibri"/>
                          <a:cs typeface="Arial" pitchFamily="34" charset="0"/>
                        </a:rPr>
                        <a:t>АООП (вариант 2)</a:t>
                      </a:r>
                      <a:endParaRPr lang="ru-RU" sz="1200" dirty="0">
                        <a:solidFill>
                          <a:schemeClr val="tx1"/>
                        </a:solidFill>
                        <a:latin typeface="Arial" pitchFamily="34" charset="0"/>
                        <a:ea typeface="Calibri"/>
                        <a:cs typeface="Arial" pitchFamily="34" charset="0"/>
                      </a:endParaRPr>
                    </a:p>
                    <a:p>
                      <a:pPr algn="ctr">
                        <a:lnSpc>
                          <a:spcPct val="130000"/>
                        </a:lnSpc>
                        <a:spcAft>
                          <a:spcPts val="0"/>
                        </a:spcAft>
                      </a:pPr>
                      <a:r>
                        <a:rPr lang="ru-RU" sz="1200" b="1" dirty="0">
                          <a:solidFill>
                            <a:schemeClr val="tx1"/>
                          </a:solidFill>
                          <a:latin typeface="Arial" pitchFamily="34" charset="0"/>
                          <a:ea typeface="Calibri"/>
                          <a:cs typeface="Arial" pitchFamily="34" charset="0"/>
                        </a:rPr>
                        <a:t>2 </a:t>
                      </a:r>
                      <a:r>
                        <a:rPr lang="ru-RU" sz="1200" b="1" dirty="0" smtClean="0">
                          <a:solidFill>
                            <a:schemeClr val="tx1"/>
                          </a:solidFill>
                          <a:latin typeface="Arial" pitchFamily="34" charset="0"/>
                          <a:ea typeface="Calibri"/>
                          <a:cs typeface="Arial" pitchFamily="34" charset="0"/>
                        </a:rPr>
                        <a:t>уровень</a:t>
                      </a:r>
                      <a:endParaRPr lang="ru-RU" sz="12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VII</a:t>
                      </a:r>
                      <a:r>
                        <a:rPr lang="ru-RU" sz="1200" b="1" dirty="0">
                          <a:latin typeface="Arial" pitchFamily="34" charset="0"/>
                          <a:ea typeface="Times New Roman"/>
                          <a:cs typeface="Arial" pitchFamily="34" charset="0"/>
                        </a:rPr>
                        <a:t>. Динамическая пауза.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Times New Roman"/>
                          <a:cs typeface="Arial" pitchFamily="34" charset="0"/>
                        </a:rPr>
                        <a:t>VII</a:t>
                      </a:r>
                      <a:r>
                        <a:rPr lang="ru-RU" sz="1200" b="1" dirty="0">
                          <a:latin typeface="Arial" pitchFamily="34" charset="0"/>
                          <a:ea typeface="Times New Roman"/>
                          <a:cs typeface="Arial" pitchFamily="34" charset="0"/>
                        </a:rPr>
                        <a:t>. Динамическая пауза.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Times New Roman"/>
                          <a:cs typeface="Arial" pitchFamily="34" charset="0"/>
                        </a:rPr>
                        <a:t>VII</a:t>
                      </a:r>
                      <a:r>
                        <a:rPr lang="ru-RU" sz="1200" b="1" dirty="0">
                          <a:latin typeface="Arial" pitchFamily="34" charset="0"/>
                          <a:ea typeface="Times New Roman"/>
                          <a:cs typeface="Arial" pitchFamily="34" charset="0"/>
                        </a:rPr>
                        <a:t>. Динамическая пауза.</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VIII</a:t>
                      </a:r>
                      <a:r>
                        <a:rPr lang="ru-RU" sz="1200" b="1" dirty="0">
                          <a:latin typeface="Arial" pitchFamily="34" charset="0"/>
                          <a:ea typeface="Times New Roman"/>
                          <a:cs typeface="Arial" pitchFamily="34" charset="0"/>
                        </a:rPr>
                        <a:t>. Работа  с новым словарным словом</a:t>
                      </a:r>
                      <a:endParaRPr lang="ru-RU" sz="1100" dirty="0">
                        <a:latin typeface="Arial" pitchFamily="34" charset="0"/>
                        <a:ea typeface="Times New Roman"/>
                        <a:cs typeface="Arial" pitchFamily="34" charset="0"/>
                      </a:endParaRPr>
                    </a:p>
                    <a:p>
                      <a:pPr marL="0" algn="l">
                        <a:lnSpc>
                          <a:spcPct val="115000"/>
                        </a:lnSpc>
                        <a:spcAft>
                          <a:spcPts val="0"/>
                        </a:spcAft>
                      </a:pPr>
                      <a:r>
                        <a:rPr lang="ru-RU" sz="1200" b="1" dirty="0">
                          <a:latin typeface="Arial" pitchFamily="34" charset="0"/>
                          <a:ea typeface="Times New Roman"/>
                          <a:cs typeface="Arial" pitchFamily="34" charset="0"/>
                        </a:rPr>
                        <a:t>(собака).</a:t>
                      </a:r>
                      <a:endParaRPr lang="ru-RU" sz="1100" dirty="0">
                        <a:latin typeface="Arial" pitchFamily="34" charset="0"/>
                        <a:ea typeface="Times New Roman"/>
                        <a:cs typeface="Arial" pitchFamily="34" charset="0"/>
                      </a:endParaRPr>
                    </a:p>
                    <a:p>
                      <a:pPr marL="0" algn="l">
                        <a:lnSpc>
                          <a:spcPct val="115000"/>
                        </a:lnSpc>
                        <a:spcAft>
                          <a:spcPts val="0"/>
                        </a:spcAft>
                      </a:pPr>
                      <a:r>
                        <a:rPr lang="ru-RU" sz="1200" b="1" dirty="0">
                          <a:latin typeface="Arial" pitchFamily="34" charset="0"/>
                          <a:ea typeface="Times New Roman"/>
                          <a:cs typeface="Arial" pitchFamily="34" charset="0"/>
                        </a:rPr>
                        <a:t>-</a:t>
                      </a:r>
                      <a:r>
                        <a:rPr lang="ru-RU" sz="1200" dirty="0">
                          <a:latin typeface="Arial" pitchFamily="34" charset="0"/>
                          <a:ea typeface="Times New Roman"/>
                          <a:cs typeface="Arial" pitchFamily="34" charset="0"/>
                        </a:rPr>
                        <a:t>загадка, рассмотрение предметной картинки. </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-запись на доске и в тетради слова «собака».</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-конкурс на самое лучшее предложение со словарным словом.</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-запись предложения на доске.</a:t>
                      </a:r>
                      <a:endParaRPr lang="ru-RU" sz="1100" dirty="0">
                        <a:latin typeface="Arial" pitchFamily="34" charset="0"/>
                        <a:ea typeface="Times New Roman"/>
                        <a:cs typeface="Arial" pitchFamily="34" charset="0"/>
                      </a:endParaRPr>
                    </a:p>
                    <a:p>
                      <a:pPr marL="0" algn="l">
                        <a:lnSpc>
                          <a:spcPct val="115000"/>
                        </a:lnSpc>
                        <a:spcAft>
                          <a:spcPts val="0"/>
                        </a:spcAft>
                      </a:pPr>
                      <a:r>
                        <a:rPr lang="ru-RU" sz="1200" dirty="0">
                          <a:latin typeface="Arial" pitchFamily="34" charset="0"/>
                          <a:ea typeface="Times New Roman"/>
                          <a:cs typeface="Arial" pitchFamily="34" charset="0"/>
                        </a:rPr>
                        <a:t>-полный звукобуквенный анализ слова «собака</a:t>
                      </a:r>
                      <a:r>
                        <a:rPr lang="ru-RU" sz="1200" dirty="0" smtClean="0">
                          <a:latin typeface="Arial" pitchFamily="34" charset="0"/>
                          <a:ea typeface="Times New Roman"/>
                          <a:cs typeface="Arial" pitchFamily="34" charset="0"/>
                        </a:rPr>
                        <a:t>».</a:t>
                      </a:r>
                    </a:p>
                    <a:p>
                      <a:pPr marL="0" algn="l">
                        <a:lnSpc>
                          <a:spcPct val="115000"/>
                        </a:lnSpc>
                        <a:spcAft>
                          <a:spcPts val="0"/>
                        </a:spcAft>
                      </a:pP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200" b="1" dirty="0">
                          <a:latin typeface="Arial" pitchFamily="34" charset="0"/>
                          <a:ea typeface="Calibri"/>
                          <a:cs typeface="Arial" pitchFamily="34" charset="0"/>
                        </a:rPr>
                        <a:t>VIII</a:t>
                      </a:r>
                      <a:r>
                        <a:rPr lang="ru-RU" sz="1200" b="1" dirty="0">
                          <a:latin typeface="Arial" pitchFamily="34" charset="0"/>
                          <a:ea typeface="Calibri"/>
                          <a:cs typeface="Arial" pitchFamily="34" charset="0"/>
                        </a:rPr>
                        <a:t>. Запись слов с доски: </a:t>
                      </a:r>
                      <a:r>
                        <a:rPr lang="ru-RU" sz="1200" b="1" dirty="0" err="1">
                          <a:latin typeface="Arial" pitchFamily="34" charset="0"/>
                          <a:ea typeface="Calibri"/>
                          <a:cs typeface="Arial" pitchFamily="34" charset="0"/>
                        </a:rPr>
                        <a:t>Лора</a:t>
                      </a:r>
                      <a:r>
                        <a:rPr lang="ru-RU" sz="1200" b="1" dirty="0">
                          <a:latin typeface="Arial" pitchFamily="34" charset="0"/>
                          <a:ea typeface="Calibri"/>
                          <a:cs typeface="Arial" pitchFamily="34" charset="0"/>
                        </a:rPr>
                        <a:t>, лиса.</a:t>
                      </a:r>
                      <a:endParaRPr lang="ru-RU" sz="1100" dirty="0">
                        <a:latin typeface="Arial" pitchFamily="34" charset="0"/>
                        <a:ea typeface="Calibri"/>
                        <a:cs typeface="Arial" pitchFamily="34" charset="0"/>
                      </a:endParaRPr>
                    </a:p>
                    <a:p>
                      <a:pPr marL="0" algn="l">
                        <a:lnSpc>
                          <a:spcPct val="115000"/>
                        </a:lnSpc>
                        <a:spcAft>
                          <a:spcPts val="1000"/>
                        </a:spcAft>
                      </a:pPr>
                      <a:r>
                        <a:rPr lang="ru-RU" sz="1200" dirty="0">
                          <a:latin typeface="Arial" pitchFamily="34" charset="0"/>
                          <a:ea typeface="Calibri"/>
                          <a:cs typeface="Arial" pitchFamily="34" charset="0"/>
                        </a:rPr>
                        <a:t>Выполнение  короткого звукобуквенного анализа слов (гласные, согласные).</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1000"/>
                        </a:spcAft>
                      </a:pPr>
                      <a:r>
                        <a:rPr lang="en-US" sz="1200" b="1" dirty="0">
                          <a:latin typeface="Arial" pitchFamily="34" charset="0"/>
                          <a:ea typeface="Calibri"/>
                          <a:cs typeface="Arial" pitchFamily="34" charset="0"/>
                        </a:rPr>
                        <a:t>VIII</a:t>
                      </a:r>
                      <a:r>
                        <a:rPr lang="ru-RU" sz="1200" b="1" dirty="0">
                          <a:latin typeface="Arial" pitchFamily="34" charset="0"/>
                          <a:ea typeface="Calibri"/>
                          <a:cs typeface="Arial" pitchFamily="34" charset="0"/>
                        </a:rPr>
                        <a:t>. Работа на индивидуальном листе или в прописи </a:t>
                      </a:r>
                      <a:r>
                        <a:rPr lang="ru-RU" sz="1200" dirty="0">
                          <a:latin typeface="Arial" pitchFamily="34" charset="0"/>
                          <a:ea typeface="Calibri"/>
                          <a:cs typeface="Arial" pitchFamily="34" charset="0"/>
                        </a:rPr>
                        <a:t>(либо дополнительный перерыв).</a:t>
                      </a:r>
                      <a:endParaRPr lang="ru-RU" sz="1100" dirty="0">
                        <a:latin typeface="Arial" pitchFamily="34" charset="0"/>
                        <a:ea typeface="Calibri"/>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457">
                <a:tc>
                  <a:txBody>
                    <a:bodyPr/>
                    <a:lstStyle/>
                    <a:p>
                      <a:pPr marL="0" algn="l">
                        <a:lnSpc>
                          <a:spcPct val="115000"/>
                        </a:lnSpc>
                        <a:spcAft>
                          <a:spcPts val="0"/>
                        </a:spcAft>
                      </a:pPr>
                      <a:r>
                        <a:rPr lang="en-US" sz="1200" b="1" dirty="0">
                          <a:latin typeface="Arial" pitchFamily="34" charset="0"/>
                          <a:ea typeface="Times New Roman"/>
                          <a:cs typeface="Arial" pitchFamily="34" charset="0"/>
                        </a:rPr>
                        <a:t>IX</a:t>
                      </a:r>
                      <a:r>
                        <a:rPr lang="ru-RU" sz="1200" b="1" dirty="0">
                          <a:latin typeface="Arial" pitchFamily="34" charset="0"/>
                          <a:ea typeface="Times New Roman"/>
                          <a:cs typeface="Arial" pitchFamily="34" charset="0"/>
                        </a:rPr>
                        <a:t>.Подведение итога урока. </a:t>
                      </a:r>
                      <a:endParaRPr lang="ru-RU" sz="1100" dirty="0">
                        <a:latin typeface="Arial" pitchFamily="34" charset="0"/>
                        <a:ea typeface="Times New Roman"/>
                        <a:cs typeface="Arial" pitchFamily="34" charset="0"/>
                      </a:endParaRPr>
                    </a:p>
                    <a:p>
                      <a:pPr marL="0" algn="l">
                        <a:lnSpc>
                          <a:spcPct val="115000"/>
                        </a:lnSpc>
                        <a:spcAft>
                          <a:spcPts val="0"/>
                        </a:spcAft>
                      </a:pPr>
                      <a:r>
                        <a:rPr lang="ru-RU" sz="1200" b="1" dirty="0">
                          <a:latin typeface="Arial" pitchFamily="34" charset="0"/>
                          <a:ea typeface="Times New Roman"/>
                          <a:cs typeface="Arial" pitchFamily="34" charset="0"/>
                        </a:rPr>
                        <a:t>Рефлексия «Дерево».</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Times New Roman"/>
                          <a:cs typeface="Arial" pitchFamily="34" charset="0"/>
                        </a:rPr>
                        <a:t>IX</a:t>
                      </a:r>
                      <a:r>
                        <a:rPr lang="ru-RU" sz="1200" b="1" dirty="0">
                          <a:latin typeface="Arial" pitchFamily="34" charset="0"/>
                          <a:ea typeface="Times New Roman"/>
                          <a:cs typeface="Arial" pitchFamily="34" charset="0"/>
                        </a:rPr>
                        <a:t>.Подведение итога урока. </a:t>
                      </a:r>
                      <a:endParaRPr lang="ru-RU" sz="1100" dirty="0">
                        <a:latin typeface="Arial" pitchFamily="34" charset="0"/>
                        <a:ea typeface="Times New Roman"/>
                        <a:cs typeface="Arial" pitchFamily="34" charset="0"/>
                      </a:endParaRPr>
                    </a:p>
                    <a:p>
                      <a:pPr marL="0" algn="l">
                        <a:lnSpc>
                          <a:spcPct val="115000"/>
                        </a:lnSpc>
                        <a:spcAft>
                          <a:spcPts val="0"/>
                        </a:spcAft>
                      </a:pPr>
                      <a:r>
                        <a:rPr lang="ru-RU" sz="1200" b="1" dirty="0">
                          <a:latin typeface="Arial" pitchFamily="34" charset="0"/>
                          <a:ea typeface="Times New Roman"/>
                          <a:cs typeface="Arial" pitchFamily="34" charset="0"/>
                        </a:rPr>
                        <a:t>Рефлексия «Дерево».</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15000"/>
                        </a:lnSpc>
                        <a:spcAft>
                          <a:spcPts val="0"/>
                        </a:spcAft>
                      </a:pPr>
                      <a:r>
                        <a:rPr lang="en-US" sz="1200" b="1" dirty="0">
                          <a:latin typeface="Arial" pitchFamily="34" charset="0"/>
                          <a:ea typeface="Times New Roman"/>
                          <a:cs typeface="Arial" pitchFamily="34" charset="0"/>
                        </a:rPr>
                        <a:t>IX</a:t>
                      </a:r>
                      <a:r>
                        <a:rPr lang="ru-RU" sz="1200" b="1" dirty="0">
                          <a:latin typeface="Arial" pitchFamily="34" charset="0"/>
                          <a:ea typeface="Times New Roman"/>
                          <a:cs typeface="Arial" pitchFamily="34" charset="0"/>
                        </a:rPr>
                        <a:t>.Подведение итога урока. </a:t>
                      </a:r>
                      <a:endParaRPr lang="ru-RU" sz="1100" dirty="0">
                        <a:latin typeface="Arial" pitchFamily="34" charset="0"/>
                        <a:ea typeface="Times New Roman"/>
                        <a:cs typeface="Arial" pitchFamily="34" charset="0"/>
                      </a:endParaRPr>
                    </a:p>
                    <a:p>
                      <a:pPr marL="0" algn="l">
                        <a:lnSpc>
                          <a:spcPct val="115000"/>
                        </a:lnSpc>
                        <a:spcAft>
                          <a:spcPts val="0"/>
                        </a:spcAft>
                      </a:pPr>
                      <a:r>
                        <a:rPr lang="ru-RU" sz="1200" b="1" dirty="0">
                          <a:latin typeface="Arial" pitchFamily="34" charset="0"/>
                          <a:ea typeface="Times New Roman"/>
                          <a:cs typeface="Arial" pitchFamily="34" charset="0"/>
                        </a:rPr>
                        <a:t>Рефлексия «Дерево».</a:t>
                      </a:r>
                      <a:endParaRPr lang="ru-RU" sz="1100" dirty="0">
                        <a:latin typeface="Arial" pitchFamily="34" charset="0"/>
                        <a:ea typeface="Times New Roman"/>
                        <a:cs typeface="Arial"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44608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3" name="Прямоугольник 2"/>
          <p:cNvSpPr/>
          <p:nvPr/>
        </p:nvSpPr>
        <p:spPr>
          <a:xfrm>
            <a:off x="366682" y="438128"/>
            <a:ext cx="8715436" cy="523220"/>
          </a:xfrm>
          <a:prstGeom prst="rect">
            <a:avLst/>
          </a:prstGeom>
        </p:spPr>
        <p:txBody>
          <a:bodyPr wrap="square">
            <a:spAutoFit/>
          </a:bodyPr>
          <a:lstStyle/>
          <a:p>
            <a:pPr lvl="0" algn="ctr"/>
            <a:r>
              <a:rPr lang="ru-RU" sz="2800" dirty="0" smtClean="0">
                <a:solidFill>
                  <a:schemeClr val="bg1"/>
                </a:solidFill>
                <a:latin typeface="Arial" pitchFamily="34" charset="0"/>
                <a:cs typeface="Arial" pitchFamily="34" charset="0"/>
              </a:rPr>
              <a:t>Формирование учебной мотивации</a:t>
            </a:r>
          </a:p>
        </p:txBody>
      </p:sp>
      <p:sp>
        <p:nvSpPr>
          <p:cNvPr id="4" name="Text Box 11"/>
          <p:cNvSpPr txBox="1">
            <a:spLocks noChangeArrowheads="1"/>
          </p:cNvSpPr>
          <p:nvPr/>
        </p:nvSpPr>
        <p:spPr bwMode="gray">
          <a:xfrm>
            <a:off x="2143125" y="381000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2</a:t>
            </a:r>
            <a:endParaRPr lang="en-US" altLang="ru-RU" sz="2800" b="1">
              <a:solidFill>
                <a:srgbClr val="FFFFFF"/>
              </a:solidFill>
            </a:endParaRPr>
          </a:p>
        </p:txBody>
      </p:sp>
      <p:sp>
        <p:nvSpPr>
          <p:cNvPr id="5" name="Text Box 16"/>
          <p:cNvSpPr txBox="1">
            <a:spLocks noChangeArrowheads="1"/>
          </p:cNvSpPr>
          <p:nvPr/>
        </p:nvSpPr>
        <p:spPr bwMode="gray">
          <a:xfrm>
            <a:off x="2143125" y="5429250"/>
            <a:ext cx="382588" cy="519113"/>
          </a:xfrm>
          <a:prstGeom prst="rect">
            <a:avLst/>
          </a:prstGeom>
          <a:noFill/>
          <a:ln w="9525" algn="ctr">
            <a:noFill/>
            <a:miter lim="800000"/>
            <a:headEnd/>
            <a:tailEnd/>
          </a:ln>
        </p:spPr>
        <p:txBody>
          <a:bodyPr wrap="none">
            <a:spAutoFit/>
          </a:bodyPr>
          <a:lstStyle/>
          <a:p>
            <a:r>
              <a:rPr lang="ru-RU" altLang="ru-RU" sz="2800" b="1" dirty="0">
                <a:solidFill>
                  <a:srgbClr val="FFFFFF"/>
                </a:solidFill>
              </a:rPr>
              <a:t>3</a:t>
            </a:r>
            <a:endParaRPr lang="en-US" altLang="ru-RU" sz="2800" b="1" dirty="0">
              <a:solidFill>
                <a:srgbClr val="FFFFFF"/>
              </a:solidFill>
            </a:endParaRPr>
          </a:p>
        </p:txBody>
      </p:sp>
      <p:sp>
        <p:nvSpPr>
          <p:cNvPr id="6" name="AutoShape 3"/>
          <p:cNvSpPr>
            <a:spLocks noChangeArrowheads="1"/>
          </p:cNvSpPr>
          <p:nvPr/>
        </p:nvSpPr>
        <p:spPr bwMode="gray">
          <a:xfrm>
            <a:off x="1428728" y="1752600"/>
            <a:ext cx="7105672"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7" name="AutoShape 4"/>
          <p:cNvSpPr>
            <a:spLocks noChangeArrowheads="1"/>
          </p:cNvSpPr>
          <p:nvPr/>
        </p:nvSpPr>
        <p:spPr bwMode="gray">
          <a:xfrm>
            <a:off x="1571604" y="1857364"/>
            <a:ext cx="1219200" cy="1184275"/>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ru-RU" altLang="ru-RU"/>
          </a:p>
        </p:txBody>
      </p:sp>
      <p:sp>
        <p:nvSpPr>
          <p:cNvPr id="8" name="Freeform 5">
            <a:extLst>
              <a:ext uri="{FF2B5EF4-FFF2-40B4-BE49-F238E27FC236}">
                <a16:creationId xmlns:a16="http://schemas.microsoft.com/office/drawing/2014/main" xmlns="" id="{BC565CF2-C556-0447-B37D-401E43992016}"/>
              </a:ext>
            </a:extLst>
          </p:cNvPr>
          <p:cNvSpPr>
            <a:spLocks/>
          </p:cNvSpPr>
          <p:nvPr/>
        </p:nvSpPr>
        <p:spPr bwMode="gray">
          <a:xfrm>
            <a:off x="1643042" y="1928802"/>
            <a:ext cx="609600"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ru-RU"/>
          </a:p>
        </p:txBody>
      </p:sp>
      <p:sp>
        <p:nvSpPr>
          <p:cNvPr id="9" name="Text Box 6"/>
          <p:cNvSpPr txBox="1">
            <a:spLocks noChangeArrowheads="1"/>
          </p:cNvSpPr>
          <p:nvPr/>
        </p:nvSpPr>
        <p:spPr bwMode="gray">
          <a:xfrm>
            <a:off x="2000232" y="2214554"/>
            <a:ext cx="382587" cy="519113"/>
          </a:xfrm>
          <a:prstGeom prst="rect">
            <a:avLst/>
          </a:prstGeom>
          <a:noFill/>
          <a:ln w="9525" algn="ctr">
            <a:noFill/>
            <a:miter lim="800000"/>
            <a:headEnd/>
            <a:tailEnd/>
          </a:ln>
        </p:spPr>
        <p:txBody>
          <a:bodyPr wrap="none">
            <a:spAutoFit/>
          </a:bodyPr>
          <a:lstStyle/>
          <a:p>
            <a:r>
              <a:rPr lang="ru-RU" altLang="ru-RU" sz="2800" b="1" dirty="0">
                <a:solidFill>
                  <a:srgbClr val="FFFFFF"/>
                </a:solidFill>
              </a:rPr>
              <a:t>1</a:t>
            </a:r>
            <a:endParaRPr lang="en-US" altLang="ru-RU" sz="2800" b="1" dirty="0">
              <a:solidFill>
                <a:srgbClr val="FFFFFF"/>
              </a:solidFill>
            </a:endParaRPr>
          </a:p>
        </p:txBody>
      </p:sp>
      <p:sp>
        <p:nvSpPr>
          <p:cNvPr id="10" name="Text Box 7">
            <a:extLst>
              <a:ext uri="{FF2B5EF4-FFF2-40B4-BE49-F238E27FC236}">
                <a16:creationId xmlns:a16="http://schemas.microsoft.com/office/drawing/2014/main" xmlns="" id="{5570EB05-4BD3-C749-8968-69DCE1BE3BD3}"/>
              </a:ext>
            </a:extLst>
          </p:cNvPr>
          <p:cNvSpPr txBox="1">
            <a:spLocks noChangeArrowheads="1"/>
          </p:cNvSpPr>
          <p:nvPr/>
        </p:nvSpPr>
        <p:spPr bwMode="gray">
          <a:xfrm>
            <a:off x="3009888" y="1976438"/>
            <a:ext cx="5500726" cy="1569660"/>
          </a:xfrm>
          <a:prstGeom prst="rect">
            <a:avLst/>
          </a:prstGeom>
          <a:noFill/>
          <a:ln w="9525" algn="ctr">
            <a:noFill/>
            <a:miter lim="800000"/>
            <a:headEnd/>
            <a:tailEnd/>
          </a:ln>
          <a:effectLst/>
        </p:spPr>
        <p:txBody>
          <a:bodyPr wrap="square">
            <a:spAutoFit/>
          </a:bodyPr>
          <a:lstStyle/>
          <a:p>
            <a:pPr marL="137160">
              <a:defRPr/>
            </a:pPr>
            <a:r>
              <a:rPr lang="ru-RU" sz="2800" b="1" dirty="0" smtClean="0">
                <a:latin typeface="Arial" pitchFamily="34" charset="0"/>
                <a:cs typeface="Arial" pitchFamily="34" charset="0"/>
              </a:rPr>
              <a:t>Формирование учебной мотивации</a:t>
            </a:r>
            <a:endParaRPr lang="ru-RU" sz="2400" dirty="0">
              <a:latin typeface="Arial" pitchFamily="34" charset="0"/>
              <a:cs typeface="Arial" pitchFamily="34" charset="0"/>
            </a:endParaRPr>
          </a:p>
          <a:p>
            <a:pPr>
              <a:defRPr/>
            </a:pPr>
            <a:endParaRPr lang="ru-RU" sz="2400" b="1" dirty="0">
              <a:solidFill>
                <a:schemeClr val="bg1"/>
              </a:solidFill>
            </a:endParaRPr>
          </a:p>
          <a:p>
            <a:pPr>
              <a:defRPr/>
            </a:pPr>
            <a:endParaRPr lang="en-US" sz="1600" dirty="0">
              <a:solidFill>
                <a:srgbClr val="000000"/>
              </a:solidFill>
            </a:endParaRPr>
          </a:p>
        </p:txBody>
      </p:sp>
      <p:sp>
        <p:nvSpPr>
          <p:cNvPr id="11" name="AutoShape 8"/>
          <p:cNvSpPr>
            <a:spLocks noChangeArrowheads="1"/>
          </p:cNvSpPr>
          <p:nvPr/>
        </p:nvSpPr>
        <p:spPr bwMode="gray">
          <a:xfrm>
            <a:off x="1357290" y="3857628"/>
            <a:ext cx="69342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ltLang="ru-RU"/>
          </a:p>
        </p:txBody>
      </p:sp>
      <p:sp>
        <p:nvSpPr>
          <p:cNvPr id="12" name="AutoShape 9"/>
          <p:cNvSpPr>
            <a:spLocks noChangeArrowheads="1"/>
          </p:cNvSpPr>
          <p:nvPr/>
        </p:nvSpPr>
        <p:spPr bwMode="gray">
          <a:xfrm>
            <a:off x="1571604" y="3857628"/>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ru-RU" altLang="ru-RU"/>
          </a:p>
        </p:txBody>
      </p:sp>
      <p:sp>
        <p:nvSpPr>
          <p:cNvPr id="13" name="Freeform 10"/>
          <p:cNvSpPr>
            <a:spLocks/>
          </p:cNvSpPr>
          <p:nvPr/>
        </p:nvSpPr>
        <p:spPr bwMode="gray">
          <a:xfrm>
            <a:off x="1643042" y="3929066"/>
            <a:ext cx="609600"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prstDash val="solid"/>
            <a:round/>
            <a:headEnd/>
            <a:tailEnd/>
          </a:ln>
        </p:spPr>
        <p:txBody>
          <a:bodyPr/>
          <a:lstStyle/>
          <a:p>
            <a:endParaRPr lang="ru-RU"/>
          </a:p>
        </p:txBody>
      </p:sp>
      <p:sp>
        <p:nvSpPr>
          <p:cNvPr id="14" name="Text Box 11"/>
          <p:cNvSpPr txBox="1">
            <a:spLocks noChangeArrowheads="1"/>
          </p:cNvSpPr>
          <p:nvPr/>
        </p:nvSpPr>
        <p:spPr bwMode="gray">
          <a:xfrm>
            <a:off x="1928794" y="4286256"/>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2</a:t>
            </a:r>
            <a:endParaRPr lang="en-US" altLang="ru-RU" sz="2800" b="1">
              <a:solidFill>
                <a:srgbClr val="FFFFFF"/>
              </a:solidFill>
            </a:endParaRPr>
          </a:p>
        </p:txBody>
      </p:sp>
      <p:sp>
        <p:nvSpPr>
          <p:cNvPr id="15" name="Text Box 12">
            <a:extLst>
              <a:ext uri="{FF2B5EF4-FFF2-40B4-BE49-F238E27FC236}">
                <a16:creationId xmlns:a16="http://schemas.microsoft.com/office/drawing/2014/main" xmlns="" id="{AC717438-6F18-9B49-914B-351037B2B7C3}"/>
              </a:ext>
            </a:extLst>
          </p:cNvPr>
          <p:cNvSpPr txBox="1">
            <a:spLocks noChangeArrowheads="1"/>
          </p:cNvSpPr>
          <p:nvPr/>
        </p:nvSpPr>
        <p:spPr bwMode="gray">
          <a:xfrm>
            <a:off x="2857488" y="3929066"/>
            <a:ext cx="5500726" cy="2092881"/>
          </a:xfrm>
          <a:prstGeom prst="rect">
            <a:avLst/>
          </a:prstGeom>
          <a:noFill/>
          <a:ln w="9525" algn="ctr">
            <a:noFill/>
            <a:miter lim="800000"/>
            <a:headEnd/>
            <a:tailEnd/>
          </a:ln>
          <a:effectLst/>
        </p:spPr>
        <p:txBody>
          <a:bodyPr wrap="square">
            <a:spAutoFit/>
          </a:bodyPr>
          <a:lstStyle/>
          <a:p>
            <a:pPr marL="137160">
              <a:defRPr/>
            </a:pPr>
            <a:r>
              <a:rPr lang="ru-RU" sz="2800" b="1" dirty="0" smtClean="0">
                <a:latin typeface="Arial" pitchFamily="34" charset="0"/>
                <a:cs typeface="Arial" pitchFamily="34" charset="0"/>
              </a:rPr>
              <a:t>Средства воздействия на ученика для повышения мотивационной потребности</a:t>
            </a:r>
            <a:endParaRPr lang="ru-RU" sz="2400" dirty="0" smtClean="0">
              <a:latin typeface="Arial" pitchFamily="34" charset="0"/>
              <a:cs typeface="Arial" pitchFamily="34" charset="0"/>
            </a:endParaRPr>
          </a:p>
          <a:p>
            <a:pPr marL="137160">
              <a:defRPr/>
            </a:pPr>
            <a:endParaRPr lang="ru-RU" sz="2800" b="1" dirty="0">
              <a:latin typeface="Arial" pitchFamily="34" charset="0"/>
              <a:cs typeface="Arial" pitchFamily="34" charset="0"/>
            </a:endParaRPr>
          </a:p>
          <a:p>
            <a:pPr>
              <a:defRPr/>
            </a:pPr>
            <a:endParaRPr lang="en-US" dirty="0">
              <a:solidFill>
                <a:srgbClr val="000000"/>
              </a:solidFill>
            </a:endParaRPr>
          </a:p>
        </p:txBody>
      </p:sp>
      <p:sp>
        <p:nvSpPr>
          <p:cNvPr id="20" name="Text Box 16"/>
          <p:cNvSpPr txBox="1">
            <a:spLocks noChangeArrowheads="1"/>
          </p:cNvSpPr>
          <p:nvPr/>
        </p:nvSpPr>
        <p:spPr bwMode="gray">
          <a:xfrm>
            <a:off x="2143125" y="5429250"/>
            <a:ext cx="382588" cy="519113"/>
          </a:xfrm>
          <a:prstGeom prst="rect">
            <a:avLst/>
          </a:prstGeom>
          <a:noFill/>
          <a:ln w="9525" algn="ctr">
            <a:noFill/>
            <a:miter lim="800000"/>
            <a:headEnd/>
            <a:tailEnd/>
          </a:ln>
        </p:spPr>
        <p:txBody>
          <a:bodyPr wrap="none">
            <a:spAutoFit/>
          </a:bodyPr>
          <a:lstStyle/>
          <a:p>
            <a:r>
              <a:rPr lang="ru-RU" altLang="ru-RU" sz="2800" b="1">
                <a:solidFill>
                  <a:srgbClr val="FFFFFF"/>
                </a:solidFill>
              </a:rPr>
              <a:t>3</a:t>
            </a:r>
            <a:endParaRPr lang="en-US" altLang="ru-RU" sz="2800" b="1">
              <a:solidFill>
                <a:srgbClr val="FFFFFF"/>
              </a:solidFill>
            </a:endParaRPr>
          </a:p>
        </p:txBody>
      </p:sp>
    </p:spTree>
    <p:extLst>
      <p:ext uri="{BB962C8B-B14F-4D97-AF65-F5344CB8AC3E}">
        <p14:creationId xmlns:p14="http://schemas.microsoft.com/office/powerpoint/2010/main" val="2338100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700808"/>
            <a:ext cx="8388920" cy="5040560"/>
          </a:xfrm>
        </p:spPr>
        <p:txBody>
          <a:bodyPr>
            <a:normAutofit/>
          </a:bodyPr>
          <a:lstStyle/>
          <a:p>
            <a:pPr marL="0" indent="0">
              <a:buNone/>
            </a:pPr>
            <a:r>
              <a:rPr lang="ru-RU" b="1" dirty="0">
                <a:solidFill>
                  <a:schemeClr val="tx1"/>
                </a:solidFill>
                <a:latin typeface="Arial" pitchFamily="34" charset="0"/>
                <a:cs typeface="Arial" pitchFamily="34" charset="0"/>
              </a:rPr>
              <a:t>Устойчивый интерес к учебной деятельности у детей с </a:t>
            </a:r>
            <a:r>
              <a:rPr lang="ru-RU" b="1" dirty="0" smtClean="0">
                <a:solidFill>
                  <a:schemeClr val="tx1"/>
                </a:solidFill>
                <a:latin typeface="Arial" pitchFamily="34" charset="0"/>
                <a:cs typeface="Arial" pitchFamily="34" charset="0"/>
              </a:rPr>
              <a:t>умственной отсталостью  </a:t>
            </a:r>
            <a:r>
              <a:rPr lang="ru-RU" b="1" dirty="0">
                <a:solidFill>
                  <a:schemeClr val="tx1"/>
                </a:solidFill>
                <a:latin typeface="Arial" pitchFamily="34" charset="0"/>
                <a:cs typeface="Arial" pitchFamily="34" charset="0"/>
              </a:rPr>
              <a:t>формируется через такие формы организации учебной деятельности как :</a:t>
            </a:r>
            <a:endParaRPr lang="ru-RU" dirty="0">
              <a:solidFill>
                <a:schemeClr val="tx1"/>
              </a:solidFill>
              <a:latin typeface="Arial" pitchFamily="34" charset="0"/>
              <a:cs typeface="Arial" pitchFamily="34" charset="0"/>
            </a:endParaRPr>
          </a:p>
          <a:p>
            <a:pPr>
              <a:buClrTx/>
              <a:buFont typeface="Arial"/>
              <a:buChar char="•"/>
            </a:pPr>
            <a:r>
              <a:rPr lang="ru-RU" dirty="0" smtClean="0">
                <a:solidFill>
                  <a:schemeClr val="tx1"/>
                </a:solidFill>
                <a:latin typeface="Arial" pitchFamily="34" charset="0"/>
                <a:cs typeface="Arial" pitchFamily="34" charset="0"/>
              </a:rPr>
              <a:t>уроки-путешествия;</a:t>
            </a:r>
            <a:endParaRPr lang="ru-RU" dirty="0">
              <a:solidFill>
                <a:schemeClr val="tx1"/>
              </a:solidFill>
              <a:latin typeface="Arial" pitchFamily="34" charset="0"/>
              <a:cs typeface="Arial" pitchFamily="34" charset="0"/>
            </a:endParaRPr>
          </a:p>
          <a:p>
            <a:pPr>
              <a:buClrTx/>
              <a:buFont typeface="Arial"/>
              <a:buChar char="•"/>
            </a:pPr>
            <a:r>
              <a:rPr lang="ru-RU" dirty="0" smtClean="0">
                <a:solidFill>
                  <a:schemeClr val="tx1"/>
                </a:solidFill>
                <a:latin typeface="Arial" pitchFamily="34" charset="0"/>
                <a:cs typeface="Arial" pitchFamily="34" charset="0"/>
              </a:rPr>
              <a:t>уроки-игры,</a:t>
            </a:r>
          </a:p>
          <a:p>
            <a:pPr>
              <a:buClrTx/>
              <a:buFont typeface="Arial"/>
              <a:buChar char="•"/>
            </a:pPr>
            <a:r>
              <a:rPr lang="ru-RU" dirty="0" smtClean="0">
                <a:solidFill>
                  <a:schemeClr val="tx1"/>
                </a:solidFill>
                <a:latin typeface="Arial" pitchFamily="34" charset="0"/>
                <a:cs typeface="Arial" pitchFamily="34" charset="0"/>
              </a:rPr>
              <a:t>уроки-викторины,</a:t>
            </a:r>
          </a:p>
          <a:p>
            <a:pPr>
              <a:buClrTx/>
              <a:buFont typeface="Arial"/>
              <a:buChar char="•"/>
            </a:pPr>
            <a:r>
              <a:rPr lang="ru-RU" dirty="0" smtClean="0">
                <a:solidFill>
                  <a:schemeClr val="tx1"/>
                </a:solidFill>
                <a:latin typeface="Arial" pitchFamily="34" charset="0"/>
                <a:cs typeface="Arial" pitchFamily="34" charset="0"/>
              </a:rPr>
              <a:t>уроки </a:t>
            </a:r>
            <a:r>
              <a:rPr lang="ru-RU" dirty="0">
                <a:solidFill>
                  <a:schemeClr val="tx1"/>
                </a:solidFill>
                <a:latin typeface="Arial" pitchFamily="34" charset="0"/>
                <a:cs typeface="Arial" pitchFamily="34" charset="0"/>
              </a:rPr>
              <a:t>– </a:t>
            </a:r>
            <a:r>
              <a:rPr lang="ru-RU" dirty="0" smtClean="0">
                <a:solidFill>
                  <a:schemeClr val="tx1"/>
                </a:solidFill>
                <a:latin typeface="Arial" pitchFamily="34" charset="0"/>
                <a:cs typeface="Arial" pitchFamily="34" charset="0"/>
              </a:rPr>
              <a:t>исследования,</a:t>
            </a:r>
          </a:p>
          <a:p>
            <a:pPr>
              <a:buClrTx/>
              <a:buFont typeface="Arial"/>
              <a:buChar char="•"/>
            </a:pPr>
            <a:r>
              <a:rPr lang="ru-RU" dirty="0" smtClean="0">
                <a:solidFill>
                  <a:schemeClr val="tx1"/>
                </a:solidFill>
                <a:latin typeface="Arial" pitchFamily="34" charset="0"/>
                <a:cs typeface="Arial" pitchFamily="34" charset="0"/>
              </a:rPr>
              <a:t>внеклассные мероприятия,</a:t>
            </a:r>
          </a:p>
          <a:p>
            <a:pPr>
              <a:buClrTx/>
              <a:buFont typeface="Arial"/>
              <a:buChar char="•"/>
            </a:pPr>
            <a:r>
              <a:rPr lang="ru-RU" dirty="0" smtClean="0">
                <a:solidFill>
                  <a:schemeClr val="tx1"/>
                </a:solidFill>
                <a:latin typeface="Arial" pitchFamily="34" charset="0"/>
                <a:cs typeface="Arial" pitchFamily="34" charset="0"/>
              </a:rPr>
              <a:t>интегрированные </a:t>
            </a:r>
            <a:r>
              <a:rPr lang="ru-RU" dirty="0">
                <a:solidFill>
                  <a:schemeClr val="tx1"/>
                </a:solidFill>
                <a:latin typeface="Arial" pitchFamily="34" charset="0"/>
                <a:cs typeface="Arial" pitchFamily="34" charset="0"/>
              </a:rPr>
              <a:t>уроки.</a:t>
            </a:r>
          </a:p>
          <a:p>
            <a:endParaRPr lang="ru-RU" dirty="0"/>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Заголовок 1"/>
          <p:cNvSpPr>
            <a:spLocks noGrp="1"/>
          </p:cNvSpPr>
          <p:nvPr>
            <p:ph type="title"/>
          </p:nvPr>
        </p:nvSpPr>
        <p:spPr>
          <a:xfrm>
            <a:off x="457200" y="338328"/>
            <a:ext cx="8229600" cy="1252728"/>
          </a:xfrm>
        </p:spPr>
        <p:txBody>
          <a:bodyPr>
            <a:normAutofit fontScale="90000"/>
          </a:bodyPr>
          <a:lstStyle/>
          <a:p>
            <a:r>
              <a:rPr lang="ru-RU" sz="3200" dirty="0" smtClean="0">
                <a:solidFill>
                  <a:schemeClr val="bg1"/>
                </a:solidFill>
                <a:latin typeface="Arial"/>
                <a:ea typeface="+mn-ea"/>
                <a:cs typeface="+mn-cs"/>
              </a:rPr>
              <a:t>Формирование </a:t>
            </a:r>
            <a:r>
              <a:rPr lang="ru-RU" sz="3200" dirty="0">
                <a:solidFill>
                  <a:schemeClr val="bg1"/>
                </a:solidFill>
                <a:latin typeface="Arial"/>
                <a:ea typeface="+mn-ea"/>
                <a:cs typeface="+mn-cs"/>
              </a:rPr>
              <a:t>учебной </a:t>
            </a:r>
            <a:r>
              <a:rPr lang="ru-RU" sz="3200" dirty="0" smtClean="0">
                <a:solidFill>
                  <a:schemeClr val="bg1"/>
                </a:solidFill>
                <a:latin typeface="Arial"/>
                <a:ea typeface="+mn-ea"/>
                <a:cs typeface="+mn-cs"/>
              </a:rPr>
              <a:t>мотивации</a:t>
            </a:r>
            <a:br>
              <a:rPr lang="ru-RU" sz="3200" dirty="0" smtClean="0">
                <a:solidFill>
                  <a:schemeClr val="bg1"/>
                </a:solidFill>
                <a:latin typeface="Arial"/>
                <a:ea typeface="+mn-ea"/>
                <a:cs typeface="+mn-cs"/>
              </a:rPr>
            </a:br>
            <a:r>
              <a:rPr lang="ru-RU" sz="3200" dirty="0" smtClean="0">
                <a:solidFill>
                  <a:schemeClr val="bg1"/>
                </a:solidFill>
                <a:latin typeface="Arial"/>
                <a:ea typeface="+mn-ea"/>
                <a:cs typeface="+mn-cs"/>
              </a:rPr>
              <a:t>у детей с интеллектуальной недостаточностью</a:t>
            </a:r>
            <a:r>
              <a:rPr lang="ru-RU" sz="3200" dirty="0">
                <a:solidFill>
                  <a:schemeClr val="bg1"/>
                </a:solidFill>
                <a:latin typeface="Arial"/>
                <a:ea typeface="+mn-ea"/>
                <a:cs typeface="+mn-cs"/>
              </a:rPr>
              <a:t> </a:t>
            </a:r>
            <a:endParaRPr lang="ru-RU" dirty="0">
              <a:solidFill>
                <a:schemeClr val="bg1"/>
              </a:solidFill>
            </a:endParaRPr>
          </a:p>
        </p:txBody>
      </p:sp>
    </p:spTree>
    <p:extLst>
      <p:ext uri="{BB962C8B-B14F-4D97-AF65-F5344CB8AC3E}">
        <p14:creationId xmlns:p14="http://schemas.microsoft.com/office/powerpoint/2010/main" val="34255578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556792"/>
            <a:ext cx="8352927" cy="4896544"/>
          </a:xfrm>
        </p:spPr>
        <p:txBody>
          <a:bodyPr>
            <a:normAutofit fontScale="92500"/>
          </a:bodyPr>
          <a:lstStyle/>
          <a:p>
            <a:pPr marL="0" indent="0">
              <a:buNone/>
            </a:pPr>
            <a:r>
              <a:rPr lang="ru-RU" b="1" dirty="0">
                <a:solidFill>
                  <a:schemeClr val="tx1"/>
                </a:solidFill>
                <a:latin typeface="Arial" pitchFamily="34" charset="0"/>
                <a:cs typeface="Arial" pitchFamily="34" charset="0"/>
              </a:rPr>
              <a:t>Развивать и сохранять учебную мотивацию, можно используя :</a:t>
            </a:r>
            <a:endParaRPr lang="ru-RU" dirty="0">
              <a:solidFill>
                <a:schemeClr val="tx1"/>
              </a:solidFill>
              <a:latin typeface="Arial" pitchFamily="34" charset="0"/>
              <a:cs typeface="Arial" pitchFamily="34" charset="0"/>
            </a:endParaRPr>
          </a:p>
          <a:p>
            <a:pPr>
              <a:buClrTx/>
              <a:buFont typeface="Arial"/>
              <a:buChar char="•"/>
            </a:pPr>
            <a:r>
              <a:rPr lang="ru-RU" dirty="0">
                <a:solidFill>
                  <a:schemeClr val="tx1"/>
                </a:solidFill>
                <a:latin typeface="Arial" pitchFamily="34" charset="0"/>
                <a:cs typeface="Arial" pitchFamily="34" charset="0"/>
              </a:rPr>
              <a:t>Дидактические игры (сюжетные, ролевые и т.д</a:t>
            </a:r>
            <a:r>
              <a:rPr lang="ru-RU" dirty="0" smtClean="0">
                <a:solidFill>
                  <a:schemeClr val="tx1"/>
                </a:solidFill>
                <a:latin typeface="Arial" pitchFamily="34" charset="0"/>
                <a:cs typeface="Arial" pitchFamily="34" charset="0"/>
              </a:rPr>
              <a:t>.);</a:t>
            </a:r>
          </a:p>
          <a:p>
            <a:pPr>
              <a:buClrTx/>
              <a:buFont typeface="Arial"/>
              <a:buChar char="•"/>
            </a:pPr>
            <a:r>
              <a:rPr lang="ru-RU" dirty="0" smtClean="0">
                <a:solidFill>
                  <a:schemeClr val="tx1"/>
                </a:solidFill>
                <a:latin typeface="Arial" pitchFamily="34" charset="0"/>
                <a:cs typeface="Arial" pitchFamily="34" charset="0"/>
              </a:rPr>
              <a:t>Занимательные задания, загадки, ребусы;</a:t>
            </a:r>
          </a:p>
          <a:p>
            <a:pPr>
              <a:buClrTx/>
              <a:buFont typeface="Arial"/>
              <a:buChar char="•"/>
            </a:pPr>
            <a:r>
              <a:rPr lang="ru-RU" dirty="0" smtClean="0">
                <a:solidFill>
                  <a:schemeClr val="tx1"/>
                </a:solidFill>
                <a:latin typeface="Arial" pitchFamily="34" charset="0"/>
                <a:cs typeface="Arial" pitchFamily="34" charset="0"/>
              </a:rPr>
              <a:t>Использование опорных схем, карточек-инструкций, таблиц;</a:t>
            </a:r>
          </a:p>
          <a:p>
            <a:pPr>
              <a:buClrTx/>
              <a:buFont typeface="Arial"/>
              <a:buChar char="•"/>
            </a:pPr>
            <a:r>
              <a:rPr lang="ru-RU" dirty="0" smtClean="0">
                <a:solidFill>
                  <a:schemeClr val="tx1"/>
                </a:solidFill>
                <a:latin typeface="Arial" pitchFamily="34" charset="0"/>
                <a:cs typeface="Arial" pitchFamily="34" charset="0"/>
              </a:rPr>
              <a:t>Упрощение материала до доступного;</a:t>
            </a:r>
          </a:p>
          <a:p>
            <a:pPr>
              <a:buClrTx/>
              <a:buFont typeface="Arial"/>
              <a:buChar char="•"/>
            </a:pPr>
            <a:r>
              <a:rPr lang="ru-RU" dirty="0" smtClean="0">
                <a:solidFill>
                  <a:schemeClr val="tx1"/>
                </a:solidFill>
                <a:latin typeface="Arial" pitchFamily="34" charset="0"/>
                <a:cs typeface="Arial" pitchFamily="34" charset="0"/>
              </a:rPr>
              <a:t>Работа в малых группах;</a:t>
            </a:r>
          </a:p>
          <a:p>
            <a:pPr>
              <a:buClrTx/>
              <a:buFont typeface="Arial"/>
              <a:buChar char="•"/>
            </a:pPr>
            <a:r>
              <a:rPr lang="ru-RU" dirty="0" smtClean="0">
                <a:solidFill>
                  <a:schemeClr val="tx1"/>
                </a:solidFill>
                <a:latin typeface="Arial" pitchFamily="34" charset="0"/>
                <a:cs typeface="Arial" pitchFamily="34" charset="0"/>
              </a:rPr>
              <a:t>Индивидуализация </a:t>
            </a:r>
            <a:r>
              <a:rPr lang="ru-RU" dirty="0">
                <a:solidFill>
                  <a:schemeClr val="tx1"/>
                </a:solidFill>
                <a:latin typeface="Arial" pitchFamily="34" charset="0"/>
                <a:cs typeface="Arial" pitchFamily="34" charset="0"/>
              </a:rPr>
              <a:t>(учёт не только способностей, но и интересов</a:t>
            </a:r>
            <a:r>
              <a:rPr lang="ru-RU" dirty="0" smtClean="0">
                <a:solidFill>
                  <a:schemeClr val="tx1"/>
                </a:solidFill>
                <a:latin typeface="Arial" pitchFamily="34" charset="0"/>
                <a:cs typeface="Arial" pitchFamily="34" charset="0"/>
              </a:rPr>
              <a:t>);</a:t>
            </a:r>
          </a:p>
          <a:p>
            <a:pPr>
              <a:buClrTx/>
              <a:buFont typeface="Arial"/>
              <a:buChar char="•"/>
            </a:pPr>
            <a:r>
              <a:rPr lang="ru-RU" dirty="0" smtClean="0">
                <a:solidFill>
                  <a:schemeClr val="tx1"/>
                </a:solidFill>
                <a:latin typeface="Arial" pitchFamily="34" charset="0"/>
                <a:cs typeface="Arial" pitchFamily="34" charset="0"/>
              </a:rPr>
              <a:t>Дифференциация </a:t>
            </a:r>
            <a:r>
              <a:rPr lang="ru-RU" dirty="0">
                <a:solidFill>
                  <a:schemeClr val="tx1"/>
                </a:solidFill>
                <a:latin typeface="Arial" pitchFamily="34" charset="0"/>
                <a:cs typeface="Arial" pitchFamily="34" charset="0"/>
              </a:rPr>
              <a:t>(</a:t>
            </a:r>
            <a:r>
              <a:rPr lang="ru-RU" dirty="0" err="1">
                <a:solidFill>
                  <a:schemeClr val="tx1"/>
                </a:solidFill>
                <a:latin typeface="Arial" pitchFamily="34" charset="0"/>
                <a:cs typeface="Arial" pitchFamily="34" charset="0"/>
              </a:rPr>
              <a:t>разноуровневые</a:t>
            </a:r>
            <a:r>
              <a:rPr lang="ru-RU" dirty="0">
                <a:solidFill>
                  <a:schemeClr val="tx1"/>
                </a:solidFill>
                <a:latin typeface="Arial" pitchFamily="34" charset="0"/>
                <a:cs typeface="Arial" pitchFamily="34" charset="0"/>
              </a:rPr>
              <a:t> задания</a:t>
            </a:r>
            <a:r>
              <a:rPr lang="ru-RU" dirty="0" smtClean="0">
                <a:solidFill>
                  <a:schemeClr val="tx1"/>
                </a:solidFill>
                <a:latin typeface="Arial" pitchFamily="34" charset="0"/>
                <a:cs typeface="Arial" pitchFamily="34" charset="0"/>
              </a:rPr>
              <a:t>);</a:t>
            </a:r>
          </a:p>
          <a:p>
            <a:pPr>
              <a:buClrTx/>
              <a:buFont typeface="Arial"/>
              <a:buChar char="•"/>
            </a:pPr>
            <a:r>
              <a:rPr lang="ru-RU" dirty="0" smtClean="0">
                <a:solidFill>
                  <a:schemeClr val="tx1"/>
                </a:solidFill>
                <a:latin typeface="Arial" pitchFamily="34" charset="0"/>
                <a:cs typeface="Arial" pitchFamily="34" charset="0"/>
              </a:rPr>
              <a:t>Самостоятельная работа;</a:t>
            </a:r>
          </a:p>
          <a:p>
            <a:pPr>
              <a:buClrTx/>
              <a:buFont typeface="Arial"/>
              <a:buChar char="•"/>
            </a:pPr>
            <a:r>
              <a:rPr lang="ru-RU" dirty="0" smtClean="0">
                <a:solidFill>
                  <a:schemeClr val="tx1"/>
                </a:solidFill>
                <a:latin typeface="Arial" pitchFamily="34" charset="0"/>
                <a:cs typeface="Arial" pitchFamily="34" charset="0"/>
              </a:rPr>
              <a:t>Сюрпризные моменты.</a:t>
            </a:r>
          </a:p>
          <a:p>
            <a:pPr>
              <a:buNone/>
            </a:pPr>
            <a:endParaRPr lang="ru-RU" sz="1800" dirty="0">
              <a:solidFill>
                <a:schemeClr val="tx1"/>
              </a:solidFill>
              <a:latin typeface="Arial" pitchFamily="34" charset="0"/>
              <a:cs typeface="Arial" pitchFamily="34" charset="0"/>
            </a:endParaRPr>
          </a:p>
          <a:p>
            <a:endParaRPr lang="ru-RU" dirty="0"/>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Заголовок 1"/>
          <p:cNvSpPr>
            <a:spLocks noGrp="1"/>
          </p:cNvSpPr>
          <p:nvPr>
            <p:ph type="title"/>
          </p:nvPr>
        </p:nvSpPr>
        <p:spPr>
          <a:xfrm>
            <a:off x="457200" y="338328"/>
            <a:ext cx="8229600" cy="1252728"/>
          </a:xfrm>
        </p:spPr>
        <p:txBody>
          <a:bodyPr>
            <a:normAutofit fontScale="90000"/>
          </a:bodyPr>
          <a:lstStyle/>
          <a:p>
            <a:r>
              <a:rPr lang="ru-RU" sz="3200" dirty="0" smtClean="0">
                <a:solidFill>
                  <a:schemeClr val="bg1"/>
                </a:solidFill>
                <a:latin typeface="Arial"/>
                <a:ea typeface="+mn-ea"/>
                <a:cs typeface="+mn-cs"/>
              </a:rPr>
              <a:t>Формирование </a:t>
            </a:r>
            <a:r>
              <a:rPr lang="ru-RU" sz="3200" dirty="0">
                <a:solidFill>
                  <a:schemeClr val="bg1"/>
                </a:solidFill>
                <a:latin typeface="Arial"/>
                <a:ea typeface="+mn-ea"/>
                <a:cs typeface="+mn-cs"/>
              </a:rPr>
              <a:t>учебной </a:t>
            </a:r>
            <a:r>
              <a:rPr lang="ru-RU" sz="3200" dirty="0" smtClean="0">
                <a:solidFill>
                  <a:schemeClr val="bg1"/>
                </a:solidFill>
                <a:latin typeface="Arial"/>
                <a:ea typeface="+mn-ea"/>
                <a:cs typeface="+mn-cs"/>
              </a:rPr>
              <a:t>мотивации</a:t>
            </a:r>
            <a:br>
              <a:rPr lang="ru-RU" sz="3200" dirty="0" smtClean="0">
                <a:solidFill>
                  <a:schemeClr val="bg1"/>
                </a:solidFill>
                <a:latin typeface="Arial"/>
                <a:ea typeface="+mn-ea"/>
                <a:cs typeface="+mn-cs"/>
              </a:rPr>
            </a:br>
            <a:r>
              <a:rPr lang="ru-RU" sz="3200" dirty="0" smtClean="0">
                <a:solidFill>
                  <a:schemeClr val="bg1"/>
                </a:solidFill>
                <a:latin typeface="Arial"/>
                <a:ea typeface="+mn-ea"/>
                <a:cs typeface="+mn-cs"/>
              </a:rPr>
              <a:t>у детей с интеллектуальной недостаточностью</a:t>
            </a:r>
            <a:r>
              <a:rPr lang="ru-RU" sz="3200" dirty="0">
                <a:solidFill>
                  <a:schemeClr val="bg1"/>
                </a:solidFill>
                <a:latin typeface="Arial"/>
                <a:ea typeface="+mn-ea"/>
                <a:cs typeface="+mn-cs"/>
              </a:rPr>
              <a:t> </a:t>
            </a:r>
            <a:endParaRPr lang="ru-RU" dirty="0">
              <a:solidFill>
                <a:schemeClr val="bg1"/>
              </a:solidFill>
            </a:endParaRPr>
          </a:p>
        </p:txBody>
      </p:sp>
    </p:spTree>
    <p:extLst>
      <p:ext uri="{BB962C8B-B14F-4D97-AF65-F5344CB8AC3E}">
        <p14:creationId xmlns:p14="http://schemas.microsoft.com/office/powerpoint/2010/main" val="17417846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714356"/>
            <a:ext cx="8424935" cy="5999695"/>
          </a:xfrm>
        </p:spPr>
        <p:txBody>
          <a:bodyPr>
            <a:noAutofit/>
          </a:bodyPr>
          <a:lstStyle/>
          <a:p>
            <a:pPr marL="0" algn="just">
              <a:lnSpc>
                <a:spcPct val="130000"/>
              </a:lnSpc>
              <a:spcBef>
                <a:spcPts val="0"/>
              </a:spcBef>
              <a:buNone/>
            </a:pPr>
            <a:r>
              <a:rPr lang="ru-RU" sz="1400" dirty="0" smtClean="0">
                <a:solidFill>
                  <a:schemeClr val="tx1"/>
                </a:solidFill>
                <a:latin typeface="Arial" pitchFamily="34" charset="0"/>
                <a:cs typeface="Arial" pitchFamily="34" charset="0"/>
              </a:rPr>
              <a:t>         Одним </a:t>
            </a:r>
            <a:r>
              <a:rPr lang="ru-RU" sz="1400" dirty="0">
                <a:solidFill>
                  <a:schemeClr val="tx1"/>
                </a:solidFill>
                <a:latin typeface="Arial" pitchFamily="34" charset="0"/>
                <a:cs typeface="Arial" pitchFamily="34" charset="0"/>
              </a:rPr>
              <a:t>из аспектов повышения мотивации обучающихся является поощрение. Слова одобрения, похвала взрослых помогает самоутверждению, уверенности в собственных </a:t>
            </a:r>
            <a:r>
              <a:rPr lang="ru-RU" sz="1400" dirty="0" smtClean="0">
                <a:solidFill>
                  <a:schemeClr val="tx1"/>
                </a:solidFill>
                <a:latin typeface="Arial" pitchFamily="34" charset="0"/>
                <a:cs typeface="Arial" pitchFamily="34" charset="0"/>
              </a:rPr>
              <a:t>поступках, создает ситуацию успеха для ребенка. </a:t>
            </a:r>
            <a:r>
              <a:rPr lang="ru-RU" sz="1400" dirty="0">
                <a:solidFill>
                  <a:schemeClr val="tx1"/>
                </a:solidFill>
                <a:latin typeface="Arial" pitchFamily="34" charset="0"/>
                <a:cs typeface="Arial" pitchFamily="34" charset="0"/>
              </a:rPr>
              <a:t>Поощрение должно быть </a:t>
            </a:r>
            <a:r>
              <a:rPr lang="ru-RU" sz="1400" dirty="0" smtClean="0">
                <a:solidFill>
                  <a:schemeClr val="tx1"/>
                </a:solidFill>
                <a:latin typeface="Arial" pitchFamily="34" charset="0"/>
                <a:cs typeface="Arial" pitchFamily="34" charset="0"/>
              </a:rPr>
              <a:t>заслуженным </a:t>
            </a:r>
            <a:r>
              <a:rPr lang="ru-RU" sz="1400" dirty="0">
                <a:solidFill>
                  <a:schemeClr val="tx1"/>
                </a:solidFill>
                <a:latin typeface="Arial" pitchFamily="34" charset="0"/>
                <a:cs typeface="Arial" pitchFamily="34" charset="0"/>
              </a:rPr>
              <a:t>(в пределах возможностей</a:t>
            </a:r>
            <a:r>
              <a:rPr lang="ru-RU" sz="1400" dirty="0" smtClean="0">
                <a:solidFill>
                  <a:schemeClr val="tx1"/>
                </a:solidFill>
                <a:latin typeface="Arial" pitchFamily="34" charset="0"/>
                <a:cs typeface="Arial" pitchFamily="34" charset="0"/>
              </a:rPr>
              <a:t>).</a:t>
            </a:r>
            <a:r>
              <a:rPr lang="ru-RU" sz="1400" dirty="0">
                <a:solidFill>
                  <a:schemeClr val="tx1"/>
                </a:solidFill>
                <a:latin typeface="Arial" pitchFamily="34" charset="0"/>
                <a:cs typeface="Arial" pitchFamily="34" charset="0"/>
              </a:rPr>
              <a:t> </a:t>
            </a:r>
            <a:endParaRPr lang="ru-RU" sz="1400" dirty="0" smtClean="0">
              <a:solidFill>
                <a:schemeClr val="tx1"/>
              </a:solidFill>
              <a:latin typeface="Arial" pitchFamily="34" charset="0"/>
              <a:cs typeface="Arial" pitchFamily="34" charset="0"/>
            </a:endParaRPr>
          </a:p>
          <a:p>
            <a:pPr marL="0" algn="just">
              <a:lnSpc>
                <a:spcPct val="130000"/>
              </a:lnSpc>
              <a:spcBef>
                <a:spcPts val="0"/>
              </a:spcBef>
              <a:buNone/>
            </a:pPr>
            <a:r>
              <a:rPr lang="ru-RU" sz="1400" b="1" dirty="0">
                <a:solidFill>
                  <a:schemeClr val="tx1"/>
                </a:solidFill>
                <a:latin typeface="Arial" pitchFamily="34" charset="0"/>
                <a:cs typeface="Arial" pitchFamily="34" charset="0"/>
              </a:rPr>
              <a:t> </a:t>
            </a:r>
            <a:r>
              <a:rPr lang="ru-RU" sz="1400" b="1" dirty="0" smtClean="0">
                <a:solidFill>
                  <a:schemeClr val="tx1"/>
                </a:solidFill>
                <a:latin typeface="Arial" pitchFamily="34" charset="0"/>
                <a:cs typeface="Arial" pitchFamily="34" charset="0"/>
              </a:rPr>
              <a:t>     1.  На </a:t>
            </a:r>
            <a:r>
              <a:rPr lang="ru-RU" sz="1400" b="1" dirty="0">
                <a:solidFill>
                  <a:schemeClr val="tx1"/>
                </a:solidFill>
                <a:latin typeface="Arial" pitchFamily="34" charset="0"/>
                <a:cs typeface="Arial" pitchFamily="34" charset="0"/>
              </a:rPr>
              <a:t>начальном этапе </a:t>
            </a:r>
            <a:r>
              <a:rPr lang="ru-RU" sz="1400" b="1" dirty="0" smtClean="0">
                <a:solidFill>
                  <a:schemeClr val="tx1"/>
                </a:solidFill>
                <a:latin typeface="Arial" pitchFamily="34" charset="0"/>
                <a:cs typeface="Arial" pitchFamily="34" charset="0"/>
              </a:rPr>
              <a:t>урока</a:t>
            </a:r>
          </a:p>
          <a:p>
            <a:pPr marL="0" algn="just">
              <a:lnSpc>
                <a:spcPct val="130000"/>
              </a:lnSpc>
              <a:spcBef>
                <a:spcPts val="0"/>
              </a:spcBef>
              <a:buNone/>
            </a:pPr>
            <a:r>
              <a:rPr lang="ru-RU" sz="1400" dirty="0">
                <a:solidFill>
                  <a:schemeClr val="tx1"/>
                </a:solidFill>
                <a:latin typeface="Arial" pitchFamily="34" charset="0"/>
                <a:cs typeface="Arial" pitchFamily="34" charset="0"/>
              </a:rPr>
              <a:t> </a:t>
            </a:r>
            <a:r>
              <a:rPr lang="ru-RU" sz="1400" dirty="0" smtClean="0">
                <a:solidFill>
                  <a:schemeClr val="tx1"/>
                </a:solidFill>
                <a:latin typeface="Arial" pitchFamily="34" charset="0"/>
                <a:cs typeface="Arial" pitchFamily="34" charset="0"/>
              </a:rPr>
              <a:t>     В начале урока необходимо использовать </a:t>
            </a:r>
            <a:r>
              <a:rPr lang="ru-RU" sz="1400" dirty="0" err="1" smtClean="0">
                <a:solidFill>
                  <a:schemeClr val="tx1"/>
                </a:solidFill>
                <a:latin typeface="Arial" pitchFamily="34" charset="0"/>
                <a:cs typeface="Arial" pitchFamily="34" charset="0"/>
              </a:rPr>
              <a:t>речевки</a:t>
            </a:r>
            <a:r>
              <a:rPr lang="ru-RU" sz="1400" dirty="0" smtClean="0">
                <a:solidFill>
                  <a:schemeClr val="tx1"/>
                </a:solidFill>
                <a:latin typeface="Arial" pitchFamily="34" charset="0"/>
                <a:cs typeface="Arial" pitchFamily="34" charset="0"/>
              </a:rPr>
              <a:t> и  </a:t>
            </a:r>
            <a:r>
              <a:rPr lang="ru-RU" sz="1400" dirty="0">
                <a:solidFill>
                  <a:schemeClr val="tx1"/>
                </a:solidFill>
                <a:latin typeface="Arial" pitchFamily="34" charset="0"/>
                <a:cs typeface="Arial" pitchFamily="34" charset="0"/>
              </a:rPr>
              <a:t>стихотворения с положительным настроем на урок, на весь учебный день. </a:t>
            </a:r>
            <a:r>
              <a:rPr lang="ru-RU" sz="1400" dirty="0" smtClean="0">
                <a:solidFill>
                  <a:schemeClr val="tx1"/>
                </a:solidFill>
                <a:latin typeface="Arial" pitchFamily="34" charset="0"/>
                <a:cs typeface="Arial" pitchFamily="34" charset="0"/>
              </a:rPr>
              <a:t>Вы можете их проговорить с детьми . Можете использовать мультик обучающего характера, песенку, ярких, красочных героев картонных или кукольный театр, с которыми детям будет с самого начала интересно начать урок. </a:t>
            </a:r>
          </a:p>
          <a:p>
            <a:pPr marL="0" indent="0" algn="just">
              <a:lnSpc>
                <a:spcPct val="130000"/>
              </a:lnSpc>
              <a:spcBef>
                <a:spcPts val="0"/>
              </a:spcBef>
              <a:buNone/>
            </a:pPr>
            <a:r>
              <a:rPr lang="ru-RU" sz="1400" b="1" dirty="0" smtClean="0">
                <a:solidFill>
                  <a:schemeClr val="tx1"/>
                </a:solidFill>
                <a:latin typeface="Arial" pitchFamily="34" charset="0"/>
                <a:cs typeface="Arial" pitchFamily="34" charset="0"/>
              </a:rPr>
              <a:t>      2.   Сообщаем цель урока</a:t>
            </a:r>
            <a:r>
              <a:rPr lang="ru-RU" sz="1400" dirty="0" smtClean="0">
                <a:solidFill>
                  <a:schemeClr val="tx1"/>
                </a:solidFill>
                <a:latin typeface="Arial" pitchFamily="34" charset="0"/>
                <a:cs typeface="Arial" pitchFamily="34" charset="0"/>
              </a:rPr>
              <a:t>: ее может сообщить герой, которого вы пригласили, цель урока может быть написана в письме, либо находиться в  волшебном сундучке. Можно акцентировать внимание на сюрпризном моменте, чтобы привлечь детей к активной поисковой работе на уроке. Так сообщить, что в конце урока всех ждет сюрприз.</a:t>
            </a:r>
          </a:p>
          <a:p>
            <a:pPr marL="0" indent="0" algn="just">
              <a:lnSpc>
                <a:spcPct val="130000"/>
              </a:lnSpc>
              <a:spcBef>
                <a:spcPts val="0"/>
              </a:spcBef>
              <a:buNone/>
            </a:pPr>
            <a:r>
              <a:rPr lang="ru-RU" sz="1400" dirty="0" smtClean="0">
                <a:solidFill>
                  <a:schemeClr val="tx1"/>
                </a:solidFill>
                <a:latin typeface="Arial" pitchFamily="34" charset="0"/>
                <a:cs typeface="Arial" pitchFamily="34" charset="0"/>
              </a:rPr>
              <a:t> </a:t>
            </a:r>
            <a:r>
              <a:rPr lang="ru-RU" sz="1400" b="1" dirty="0" smtClean="0">
                <a:solidFill>
                  <a:schemeClr val="tx1"/>
                </a:solidFill>
                <a:latin typeface="Arial" pitchFamily="34" charset="0"/>
                <a:cs typeface="Arial" pitchFamily="34" charset="0"/>
              </a:rPr>
              <a:t>3.  На </a:t>
            </a:r>
            <a:r>
              <a:rPr lang="ru-RU" sz="1400" b="1" dirty="0">
                <a:solidFill>
                  <a:schemeClr val="tx1"/>
                </a:solidFill>
                <a:latin typeface="Arial" pitchFamily="34" charset="0"/>
                <a:cs typeface="Arial" pitchFamily="34" charset="0"/>
              </a:rPr>
              <a:t>этапе повторение пройденного материала, </a:t>
            </a:r>
            <a:r>
              <a:rPr lang="ru-RU" sz="1400" dirty="0">
                <a:solidFill>
                  <a:schemeClr val="tx1"/>
                </a:solidFill>
                <a:latin typeface="Arial" pitchFamily="34" charset="0"/>
                <a:cs typeface="Arial" pitchFamily="34" charset="0"/>
              </a:rPr>
              <a:t>изучения нового, закрепления обязательным условием является использование наглядности</a:t>
            </a:r>
            <a:r>
              <a:rPr lang="ru-RU" sz="1400" dirty="0" smtClean="0">
                <a:solidFill>
                  <a:schemeClr val="tx1"/>
                </a:solidFill>
                <a:latin typeface="Arial" pitchFamily="34" charset="0"/>
                <a:cs typeface="Arial" pitchFamily="34" charset="0"/>
              </a:rPr>
              <a:t>, ИКТ, ярких пособий  что повышает </a:t>
            </a:r>
            <a:r>
              <a:rPr lang="ru-RU" sz="1400" dirty="0">
                <a:solidFill>
                  <a:schemeClr val="tx1"/>
                </a:solidFill>
                <a:latin typeface="Arial" pitchFamily="34" charset="0"/>
                <a:cs typeface="Arial" pitchFamily="34" charset="0"/>
              </a:rPr>
              <a:t>интерес обучающихся к изучаемым вопросам. </a:t>
            </a:r>
            <a:endParaRPr lang="ru-RU" sz="1400" dirty="0" smtClean="0">
              <a:solidFill>
                <a:schemeClr val="tx1"/>
              </a:solidFill>
              <a:latin typeface="Arial" pitchFamily="34" charset="0"/>
              <a:cs typeface="Arial" pitchFamily="34" charset="0"/>
            </a:endParaRPr>
          </a:p>
          <a:p>
            <a:pPr marL="0" indent="0" algn="just">
              <a:lnSpc>
                <a:spcPct val="130000"/>
              </a:lnSpc>
              <a:spcBef>
                <a:spcPts val="0"/>
              </a:spcBef>
              <a:buNone/>
            </a:pPr>
            <a:r>
              <a:rPr lang="ru-RU" sz="1400" dirty="0" smtClean="0">
                <a:solidFill>
                  <a:schemeClr val="tx1"/>
                </a:solidFill>
                <a:latin typeface="Arial" pitchFamily="34" charset="0"/>
                <a:cs typeface="Arial" pitchFamily="34" charset="0"/>
              </a:rPr>
              <a:t>Ребята могут идти по карте и выполнять задания. Такие способы прохождения этапов урока мотивируют детей, создают атмосферу простоты, радости при выполнении заданий, снимают эмоциональное напряжение.</a:t>
            </a:r>
          </a:p>
          <a:p>
            <a:pPr marL="0" indent="0" algn="just">
              <a:lnSpc>
                <a:spcPct val="130000"/>
              </a:lnSpc>
              <a:spcBef>
                <a:spcPts val="0"/>
              </a:spcBef>
              <a:buNone/>
            </a:pPr>
            <a:r>
              <a:rPr lang="ru-RU" sz="1600" dirty="0">
                <a:solidFill>
                  <a:schemeClr val="tx1"/>
                </a:solidFill>
                <a:latin typeface="Arial" pitchFamily="34" charset="0"/>
                <a:cs typeface="Arial" pitchFamily="34" charset="0"/>
              </a:rPr>
              <a:t/>
            </a:r>
            <a:br>
              <a:rPr lang="ru-RU" sz="1600" dirty="0">
                <a:solidFill>
                  <a:schemeClr val="tx1"/>
                </a:solidFill>
                <a:latin typeface="Arial" pitchFamily="34" charset="0"/>
                <a:cs typeface="Arial" pitchFamily="34" charset="0"/>
              </a:rPr>
            </a:br>
            <a:endParaRPr lang="ru-RU" sz="1600" dirty="0">
              <a:solidFill>
                <a:schemeClr val="tx1"/>
              </a:solidFill>
              <a:latin typeface="Arial" pitchFamily="34" charset="0"/>
              <a:cs typeface="Arial" pitchFamily="34" charset="0"/>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Заголовок 2"/>
          <p:cNvSpPr>
            <a:spLocks noGrp="1"/>
          </p:cNvSpPr>
          <p:nvPr>
            <p:ph type="title"/>
          </p:nvPr>
        </p:nvSpPr>
        <p:spPr>
          <a:xfrm>
            <a:off x="500034" y="142852"/>
            <a:ext cx="8229600" cy="571504"/>
          </a:xfrm>
        </p:spPr>
        <p:txBody>
          <a:bodyPr>
            <a:normAutofit/>
          </a:bodyPr>
          <a:lstStyle/>
          <a:p>
            <a:r>
              <a:rPr lang="ru-RU" sz="2800" b="1" dirty="0">
                <a:solidFill>
                  <a:schemeClr val="bg1"/>
                </a:solidFill>
                <a:latin typeface="Arial" pitchFamily="34" charset="0"/>
                <a:cs typeface="Arial" pitchFamily="34" charset="0"/>
              </a:rPr>
              <a:t>Мотивация на уроках</a:t>
            </a:r>
          </a:p>
        </p:txBody>
      </p:sp>
    </p:spTree>
    <p:extLst>
      <p:ext uri="{BB962C8B-B14F-4D97-AF65-F5344CB8AC3E}">
        <p14:creationId xmlns:p14="http://schemas.microsoft.com/office/powerpoint/2010/main" val="2466756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1285860"/>
            <a:ext cx="8715436" cy="5328592"/>
          </a:xfrm>
        </p:spPr>
        <p:txBody>
          <a:bodyPr>
            <a:normAutofit fontScale="92500" lnSpcReduction="10000"/>
          </a:bodyPr>
          <a:lstStyle/>
          <a:p>
            <a:pPr lvl="0" algn="just">
              <a:lnSpc>
                <a:spcPct val="150000"/>
              </a:lnSpc>
              <a:buClr>
                <a:srgbClr val="31B6FD"/>
              </a:buClr>
              <a:buNone/>
            </a:pPr>
            <a:r>
              <a:rPr lang="ru-RU" sz="1600" dirty="0" smtClean="0">
                <a:solidFill>
                  <a:schemeClr val="tx1"/>
                </a:solidFill>
                <a:latin typeface="Arial" pitchFamily="34" charset="0"/>
                <a:cs typeface="Arial" pitchFamily="34" charset="0"/>
              </a:rPr>
              <a:t>-   исключение </a:t>
            </a:r>
            <a:r>
              <a:rPr lang="ru-RU" sz="1600" dirty="0">
                <a:solidFill>
                  <a:schemeClr val="tx1"/>
                </a:solidFill>
                <a:latin typeface="Arial" pitchFamily="34" charset="0"/>
                <a:cs typeface="Arial" pitchFamily="34" charset="0"/>
              </a:rPr>
              <a:t>всех оттенков отрицательного подкрепления:  упрёки, насмешку, угрозы, отрицательно окрашенную интонацию голоса; в результате </a:t>
            </a:r>
            <a:r>
              <a:rPr lang="ru-RU" sz="1600" dirty="0" smtClean="0">
                <a:solidFill>
                  <a:schemeClr val="tx1"/>
                </a:solidFill>
                <a:latin typeface="Arial" pitchFamily="34" charset="0"/>
                <a:cs typeface="Arial" pitchFamily="34" charset="0"/>
              </a:rPr>
              <a:t>чего у школьника снижается </a:t>
            </a:r>
            <a:r>
              <a:rPr lang="ru-RU" sz="1600" dirty="0">
                <a:solidFill>
                  <a:schemeClr val="tx1"/>
                </a:solidFill>
                <a:latin typeface="Arial" pitchFamily="34" charset="0"/>
                <a:cs typeface="Arial" pitchFamily="34" charset="0"/>
              </a:rPr>
              <a:t>или полностью исключается страх </a:t>
            </a:r>
            <a:r>
              <a:rPr lang="ru-RU" sz="1600" dirty="0" smtClean="0">
                <a:solidFill>
                  <a:schemeClr val="tx1"/>
                </a:solidFill>
                <a:latin typeface="Arial" pitchFamily="34" charset="0"/>
                <a:cs typeface="Arial" pitchFamily="34" charset="0"/>
              </a:rPr>
              <a:t>перед </a:t>
            </a:r>
            <a:r>
              <a:rPr lang="ru-RU" sz="1600" dirty="0">
                <a:solidFill>
                  <a:schemeClr val="tx1"/>
                </a:solidFill>
                <a:latin typeface="Arial" pitchFamily="34" charset="0"/>
                <a:cs typeface="Arial" pitchFamily="34" charset="0"/>
              </a:rPr>
              <a:t>риском ошибиться, забыть, смешаться, неверно ответить;</a:t>
            </a:r>
          </a:p>
          <a:p>
            <a:pPr lvl="0" algn="just">
              <a:lnSpc>
                <a:spcPct val="150000"/>
              </a:lnSpc>
              <a:buClr>
                <a:srgbClr val="31B6FD"/>
              </a:buClr>
              <a:buNone/>
            </a:pPr>
            <a:r>
              <a:rPr lang="ru-RU" sz="1600" dirty="0">
                <a:solidFill>
                  <a:schemeClr val="tx1"/>
                </a:solidFill>
                <a:latin typeface="Arial" pitchFamily="34" charset="0"/>
                <a:cs typeface="Arial" pitchFamily="34" charset="0"/>
              </a:rPr>
              <a:t>- создание у ребёнка ситуации успеха в учебной деятельности, формирующей удовлетворённость, уверенность в себе, высокую самооценку и радость: «Ты можешь», «Ты молодец», «У тебя всё получится», «Когда ты стараешься, у тебя всегда хорошо получается», «Если ошибся, не расстраивайся, а исправь ошибку»;</a:t>
            </a:r>
          </a:p>
          <a:p>
            <a:pPr lvl="0" algn="just">
              <a:lnSpc>
                <a:spcPct val="150000"/>
              </a:lnSpc>
              <a:buClr>
                <a:srgbClr val="31B6FD"/>
              </a:buClr>
              <a:buNone/>
            </a:pPr>
            <a:r>
              <a:rPr lang="ru-RU" sz="1600" dirty="0">
                <a:solidFill>
                  <a:schemeClr val="tx1"/>
                </a:solidFill>
                <a:latin typeface="Arial" pitchFamily="34" charset="0"/>
                <a:cs typeface="Arial" pitchFamily="34" charset="0"/>
              </a:rPr>
              <a:t>- </a:t>
            </a:r>
            <a:r>
              <a:rPr lang="ru-RU" sz="1600" dirty="0" smtClean="0">
                <a:solidFill>
                  <a:schemeClr val="tx1"/>
                </a:solidFill>
                <a:latin typeface="Arial" pitchFamily="34" charset="0"/>
                <a:cs typeface="Arial" pitchFamily="34" charset="0"/>
              </a:rPr>
              <a:t> опора </a:t>
            </a:r>
            <a:r>
              <a:rPr lang="ru-RU" sz="1600" dirty="0">
                <a:solidFill>
                  <a:schemeClr val="tx1"/>
                </a:solidFill>
                <a:latin typeface="Arial" pitchFamily="34" charset="0"/>
                <a:cs typeface="Arial" pitchFamily="34" charset="0"/>
              </a:rPr>
              <a:t>на игру как ведущую деятельность ребёнка с нарушением интеллекта; игра становится формой организации детей на уроке и во внеурочной деятельности, используя игру на любом этапе работы или как целый урок;</a:t>
            </a:r>
          </a:p>
          <a:p>
            <a:pPr lvl="0" algn="just">
              <a:lnSpc>
                <a:spcPct val="150000"/>
              </a:lnSpc>
              <a:buClr>
                <a:srgbClr val="31B6FD"/>
              </a:buClr>
              <a:buNone/>
            </a:pPr>
            <a:r>
              <a:rPr lang="ru-RU" sz="1600" dirty="0" smtClean="0">
                <a:solidFill>
                  <a:schemeClr val="tx1"/>
                </a:solidFill>
                <a:latin typeface="Arial" pitchFamily="34" charset="0"/>
                <a:cs typeface="Arial" pitchFamily="34" charset="0"/>
              </a:rPr>
              <a:t>-  целенаправленное </a:t>
            </a:r>
            <a:r>
              <a:rPr lang="ru-RU" sz="1600" dirty="0">
                <a:solidFill>
                  <a:schemeClr val="tx1"/>
                </a:solidFill>
                <a:latin typeface="Arial" pitchFamily="34" charset="0"/>
                <a:cs typeface="Arial" pitchFamily="34" charset="0"/>
              </a:rPr>
              <a:t>эмоциональное стимулирование детей на уроке, формирование внутреннего оптимистического настроя, предупреждения чувства скуки, монотонности;</a:t>
            </a:r>
          </a:p>
          <a:p>
            <a:pPr lvl="0" algn="just">
              <a:lnSpc>
                <a:spcPct val="150000"/>
              </a:lnSpc>
              <a:buClr>
                <a:srgbClr val="31B6FD"/>
              </a:buClr>
              <a:buNone/>
            </a:pPr>
            <a:r>
              <a:rPr lang="ru-RU" sz="1600" dirty="0">
                <a:solidFill>
                  <a:schemeClr val="tx1"/>
                </a:solidFill>
                <a:latin typeface="Arial" pitchFamily="34" charset="0"/>
                <a:cs typeface="Arial" pitchFamily="34" charset="0"/>
              </a:rPr>
              <a:t>- </a:t>
            </a:r>
            <a:r>
              <a:rPr lang="ru-RU" sz="1600" dirty="0" smtClean="0">
                <a:solidFill>
                  <a:schemeClr val="tx1"/>
                </a:solidFill>
                <a:latin typeface="Arial" pitchFamily="34" charset="0"/>
                <a:cs typeface="Arial" pitchFamily="34" charset="0"/>
              </a:rPr>
              <a:t> создание </a:t>
            </a:r>
            <a:r>
              <a:rPr lang="ru-RU" sz="1600" dirty="0">
                <a:solidFill>
                  <a:schemeClr val="tx1"/>
                </a:solidFill>
                <a:latin typeface="Arial" pitchFamily="34" charset="0"/>
                <a:cs typeface="Arial" pitchFamily="34" charset="0"/>
              </a:rPr>
              <a:t>эмоционального тонуса познавательной деятельности учащихся при помощи эмоциональности самого учителя;</a:t>
            </a:r>
          </a:p>
          <a:p>
            <a:pPr lvl="0" algn="just">
              <a:buClr>
                <a:srgbClr val="31B6FD"/>
              </a:buClr>
            </a:pPr>
            <a:endParaRPr lang="ru-RU" sz="1600" dirty="0">
              <a:solidFill>
                <a:srgbClr val="002060"/>
              </a:solidFill>
              <a:latin typeface="New roman"/>
            </a:endParaRPr>
          </a:p>
          <a:p>
            <a:endParaRPr lang="ru-RU" dirty="0"/>
          </a:p>
        </p:txBody>
      </p:sp>
      <p:sp>
        <p:nvSpPr>
          <p:cNvPr id="3" name="Прямоугольник 2"/>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5" name="Заголовок 2"/>
          <p:cNvSpPr>
            <a:spLocks noGrp="1"/>
          </p:cNvSpPr>
          <p:nvPr>
            <p:ph type="title"/>
          </p:nvPr>
        </p:nvSpPr>
        <p:spPr>
          <a:xfrm>
            <a:off x="457200" y="338328"/>
            <a:ext cx="8229600" cy="661780"/>
          </a:xfrm>
        </p:spPr>
        <p:txBody>
          <a:bodyPr/>
          <a:lstStyle/>
          <a:p>
            <a:r>
              <a:rPr lang="ru-RU" sz="3200" b="1" dirty="0" smtClean="0">
                <a:solidFill>
                  <a:schemeClr val="bg1"/>
                </a:solidFill>
                <a:latin typeface="New roman"/>
              </a:rPr>
              <a:t>Средства мотивации</a:t>
            </a:r>
            <a:endParaRPr lang="ru-RU" b="1" dirty="0">
              <a:solidFill>
                <a:schemeClr val="bg1"/>
              </a:solidFill>
            </a:endParaRPr>
          </a:p>
        </p:txBody>
      </p:sp>
    </p:spTree>
    <p:extLst>
      <p:ext uri="{BB962C8B-B14F-4D97-AF65-F5344CB8AC3E}">
        <p14:creationId xmlns:p14="http://schemas.microsoft.com/office/powerpoint/2010/main" val="39702121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604944" cy="5904656"/>
          </a:xfrm>
        </p:spPr>
        <p:txBody>
          <a:bodyPr>
            <a:normAutofit lnSpcReduction="10000"/>
          </a:bodyPr>
          <a:lstStyle/>
          <a:p>
            <a:pPr marL="0" lvl="0" algn="just">
              <a:lnSpc>
                <a:spcPct val="150000"/>
              </a:lnSpc>
              <a:spcBef>
                <a:spcPts val="0"/>
              </a:spcBef>
              <a:buClr>
                <a:srgbClr val="31B6FD"/>
              </a:buClr>
              <a:buNone/>
            </a:pPr>
            <a:r>
              <a:rPr lang="ru-RU" sz="1800" dirty="0" smtClean="0">
                <a:solidFill>
                  <a:srgbClr val="000000"/>
                </a:solidFill>
                <a:latin typeface="New roman"/>
              </a:rPr>
              <a:t>   </a:t>
            </a:r>
            <a:r>
              <a:rPr lang="ru-RU" sz="1800" dirty="0" smtClean="0">
                <a:solidFill>
                  <a:schemeClr val="tx1"/>
                </a:solidFill>
                <a:latin typeface="Arial" pitchFamily="34" charset="0"/>
                <a:cs typeface="Arial" pitchFamily="34" charset="0"/>
              </a:rPr>
              <a:t>- </a:t>
            </a:r>
            <a:r>
              <a:rPr lang="ru-RU" sz="1800" dirty="0">
                <a:solidFill>
                  <a:schemeClr val="tx1"/>
                </a:solidFill>
                <a:latin typeface="Arial" pitchFamily="34" charset="0"/>
                <a:cs typeface="Arial" pitchFamily="34" charset="0"/>
              </a:rPr>
              <a:t>связь содержания обучения с личным опытом детей, избегая учебных перегрузок, переутомления</a:t>
            </a:r>
            <a:r>
              <a:rPr lang="ru-RU" sz="1800" dirty="0" smtClean="0">
                <a:solidFill>
                  <a:schemeClr val="tx1"/>
                </a:solidFill>
                <a:latin typeface="Arial" pitchFamily="34" charset="0"/>
                <a:cs typeface="Arial" pitchFamily="34" charset="0"/>
              </a:rPr>
              <a:t>;</a:t>
            </a:r>
          </a:p>
          <a:p>
            <a:pPr marL="0" lvl="0" algn="just">
              <a:lnSpc>
                <a:spcPct val="150000"/>
              </a:lnSpc>
              <a:spcBef>
                <a:spcPts val="0"/>
              </a:spcBef>
              <a:buClr>
                <a:srgbClr val="31B6FD"/>
              </a:buClr>
              <a:buNone/>
            </a:pPr>
            <a:r>
              <a:rPr lang="ru-RU" sz="1800" dirty="0" smtClean="0">
                <a:solidFill>
                  <a:schemeClr val="tx1"/>
                </a:solidFill>
                <a:latin typeface="Arial" pitchFamily="34" charset="0"/>
                <a:cs typeface="Arial" pitchFamily="34" charset="0"/>
              </a:rPr>
              <a:t>  - </a:t>
            </a:r>
            <a:r>
              <a:rPr lang="ru-RU" sz="1800" dirty="0">
                <a:solidFill>
                  <a:schemeClr val="tx1"/>
                </a:solidFill>
                <a:latin typeface="Arial" pitchFamily="34" charset="0"/>
                <a:cs typeface="Arial" pitchFamily="34" charset="0"/>
              </a:rPr>
              <a:t>использование достаточного числа современного наглядного и раздаточного  материала: презентации, интерактивные доски, проекторы, индивидуальные рабочие тетради, адаптированные рабочие тетради, средства ИКТ</a:t>
            </a:r>
            <a:r>
              <a:rPr lang="ru-RU" sz="1800" dirty="0" smtClean="0">
                <a:solidFill>
                  <a:schemeClr val="tx1"/>
                </a:solidFill>
                <a:latin typeface="Arial" pitchFamily="34" charset="0"/>
                <a:cs typeface="Arial" pitchFamily="34" charset="0"/>
              </a:rPr>
              <a:t>;</a:t>
            </a:r>
          </a:p>
          <a:p>
            <a:pPr marL="0" lvl="0" algn="just">
              <a:lnSpc>
                <a:spcPct val="150000"/>
              </a:lnSpc>
              <a:spcBef>
                <a:spcPts val="0"/>
              </a:spcBef>
              <a:buClr>
                <a:srgbClr val="31B6FD"/>
              </a:buClr>
              <a:buNone/>
            </a:pPr>
            <a:r>
              <a:rPr lang="ru-RU" sz="1800" dirty="0" smtClean="0">
                <a:solidFill>
                  <a:schemeClr val="tx1"/>
                </a:solidFill>
                <a:latin typeface="Arial" pitchFamily="34" charset="0"/>
                <a:cs typeface="Arial" pitchFamily="34" charset="0"/>
              </a:rPr>
              <a:t> - использование различных видов педагогической оценки, никогда не выносить ученику общей отрицательной оценки;</a:t>
            </a:r>
          </a:p>
          <a:p>
            <a:pPr marL="0" lvl="0" algn="just">
              <a:lnSpc>
                <a:spcPct val="150000"/>
              </a:lnSpc>
              <a:spcBef>
                <a:spcPts val="0"/>
              </a:spcBef>
              <a:buClrTx/>
              <a:buFontTx/>
              <a:buChar char="-"/>
            </a:pPr>
            <a:r>
              <a:rPr lang="ru-RU" sz="1800" dirty="0" smtClean="0">
                <a:solidFill>
                  <a:schemeClr val="tx1"/>
                </a:solidFill>
                <a:latin typeface="Arial" pitchFamily="34" charset="0"/>
                <a:cs typeface="Arial" pitchFamily="34" charset="0"/>
              </a:rPr>
              <a:t>использование любой возможности, чтобы на уроке каждый учащийся получил поддержку словом, взглядом или прикосновением педагога;</a:t>
            </a:r>
          </a:p>
          <a:p>
            <a:pPr marL="0" lvl="0" algn="just">
              <a:lnSpc>
                <a:spcPct val="150000"/>
              </a:lnSpc>
              <a:spcBef>
                <a:spcPts val="0"/>
              </a:spcBef>
              <a:buClrTx/>
              <a:buFontTx/>
              <a:buChar char="-"/>
            </a:pPr>
            <a:r>
              <a:rPr lang="ru-RU" sz="1800" dirty="0" smtClean="0">
                <a:solidFill>
                  <a:schemeClr val="tx1"/>
                </a:solidFill>
                <a:latin typeface="Arial" pitchFamily="34" charset="0"/>
                <a:cs typeface="Arial" pitchFamily="34" charset="0"/>
              </a:rPr>
              <a:t>включение в урок музыкального или звукового сопровождения, </a:t>
            </a:r>
            <a:r>
              <a:rPr lang="ru-RU" sz="1800" dirty="0" err="1" smtClean="0">
                <a:solidFill>
                  <a:schemeClr val="tx1"/>
                </a:solidFill>
                <a:latin typeface="Arial" pitchFamily="34" charset="0"/>
                <a:cs typeface="Arial" pitchFamily="34" charset="0"/>
              </a:rPr>
              <a:t>физминутки</a:t>
            </a:r>
            <a:r>
              <a:rPr lang="ru-RU" sz="1800" dirty="0" smtClean="0">
                <a:solidFill>
                  <a:schemeClr val="tx1"/>
                </a:solidFill>
                <a:latin typeface="Arial" pitchFamily="34" charset="0"/>
                <a:cs typeface="Arial" pitchFamily="34" charset="0"/>
              </a:rPr>
              <a:t>, релаксацию на этапе рефлексии;</a:t>
            </a:r>
          </a:p>
          <a:p>
            <a:pPr marL="0" algn="just">
              <a:lnSpc>
                <a:spcPct val="150000"/>
              </a:lnSpc>
              <a:spcBef>
                <a:spcPts val="0"/>
              </a:spcBef>
              <a:buClrTx/>
              <a:buFontTx/>
              <a:buChar char="-"/>
            </a:pPr>
            <a:r>
              <a:rPr lang="ru-RU" sz="1800" dirty="0" smtClean="0">
                <a:solidFill>
                  <a:schemeClr val="tx1"/>
                </a:solidFill>
                <a:latin typeface="Arial" pitchFamily="34" charset="0"/>
                <a:cs typeface="Arial" pitchFamily="34" charset="0"/>
              </a:rPr>
              <a:t>своевременное чередование и применение на разных этапах урока разнообразных форм и приёмов работы формирует учебную мотивацию, укрепляет желание детей овладеть знаниями. </a:t>
            </a:r>
          </a:p>
          <a:p>
            <a:pPr marL="0" lvl="0" algn="just">
              <a:lnSpc>
                <a:spcPct val="150000"/>
              </a:lnSpc>
              <a:spcBef>
                <a:spcPts val="0"/>
              </a:spcBef>
              <a:buClrTx/>
              <a:buFontTx/>
              <a:buChar char="-"/>
            </a:pPr>
            <a:endParaRPr lang="ru-RU" sz="1800" dirty="0" smtClean="0">
              <a:solidFill>
                <a:schemeClr val="tx1"/>
              </a:solidFill>
              <a:latin typeface="Arial" pitchFamily="34" charset="0"/>
              <a:cs typeface="Arial" pitchFamily="34" charset="0"/>
            </a:endParaRPr>
          </a:p>
          <a:p>
            <a:pPr marL="0" lvl="0" algn="just">
              <a:lnSpc>
                <a:spcPct val="150000"/>
              </a:lnSpc>
              <a:spcBef>
                <a:spcPts val="0"/>
              </a:spcBef>
              <a:buClr>
                <a:srgbClr val="31B6FD"/>
              </a:buClr>
              <a:buFontTx/>
              <a:buChar char="-"/>
            </a:pPr>
            <a:endParaRPr lang="ru-RU" sz="1800" dirty="0">
              <a:solidFill>
                <a:schemeClr val="tx1"/>
              </a:solidFill>
              <a:latin typeface="Arial" pitchFamily="34" charset="0"/>
              <a:cs typeface="Arial" pitchFamily="34" charset="0"/>
            </a:endParaRPr>
          </a:p>
          <a:p>
            <a:endParaRPr lang="ru-RU" dirty="0"/>
          </a:p>
        </p:txBody>
      </p:sp>
      <p:sp>
        <p:nvSpPr>
          <p:cNvPr id="3" name="Прямоугольник 2"/>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
        <p:nvSpPr>
          <p:cNvPr id="6" name="Заголовок 2"/>
          <p:cNvSpPr>
            <a:spLocks noGrp="1"/>
          </p:cNvSpPr>
          <p:nvPr>
            <p:ph type="title"/>
          </p:nvPr>
        </p:nvSpPr>
        <p:spPr>
          <a:xfrm>
            <a:off x="428596" y="214290"/>
            <a:ext cx="8229600" cy="518904"/>
          </a:xfrm>
        </p:spPr>
        <p:txBody>
          <a:bodyPr>
            <a:normAutofit fontScale="90000"/>
          </a:bodyPr>
          <a:lstStyle/>
          <a:p>
            <a:r>
              <a:rPr lang="ru-RU" sz="3200" b="1" dirty="0" smtClean="0">
                <a:solidFill>
                  <a:schemeClr val="bg1"/>
                </a:solidFill>
                <a:latin typeface="New roman"/>
              </a:rPr>
              <a:t>Средства мотивации</a:t>
            </a:r>
            <a:endParaRPr lang="ru-RU" b="1" dirty="0">
              <a:solidFill>
                <a:schemeClr val="bg1"/>
              </a:solidFill>
            </a:endParaRPr>
          </a:p>
        </p:txBody>
      </p:sp>
    </p:spTree>
    <p:extLst>
      <p:ext uri="{BB962C8B-B14F-4D97-AF65-F5344CB8AC3E}">
        <p14:creationId xmlns:p14="http://schemas.microsoft.com/office/powerpoint/2010/main" val="19142988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28800"/>
            <a:ext cx="8424935" cy="4896544"/>
          </a:xfrm>
        </p:spPr>
        <p:txBody>
          <a:bodyPr/>
          <a:lstStyle/>
          <a:p>
            <a:pPr marL="0" lvl="0" indent="0">
              <a:buClr>
                <a:srgbClr val="31B6FD"/>
              </a:buClr>
              <a:buNone/>
            </a:pPr>
            <a:r>
              <a:rPr lang="ru-RU" sz="1600" dirty="0" smtClean="0">
                <a:solidFill>
                  <a:schemeClr val="tx1"/>
                </a:solidFill>
                <a:latin typeface="Arial" pitchFamily="34" charset="0"/>
                <a:cs typeface="Arial" pitchFamily="34" charset="0"/>
              </a:rPr>
              <a:t>В </a:t>
            </a:r>
            <a:r>
              <a:rPr lang="ru-RU" sz="1600" dirty="0">
                <a:solidFill>
                  <a:schemeClr val="tx1"/>
                </a:solidFill>
                <a:latin typeface="Arial" pitchFamily="34" charset="0"/>
                <a:cs typeface="Arial" pitchFamily="34" charset="0"/>
              </a:rPr>
              <a:t>работу должны включаться не только учитель, но и все участники </a:t>
            </a:r>
            <a:r>
              <a:rPr lang="ru-RU" sz="1600" dirty="0" smtClean="0">
                <a:solidFill>
                  <a:schemeClr val="tx1"/>
                </a:solidFill>
                <a:latin typeface="Arial" pitchFamily="34" charset="0"/>
                <a:cs typeface="Arial" pitchFamily="34" charset="0"/>
              </a:rPr>
              <a:t>образовательного </a:t>
            </a:r>
            <a:r>
              <a:rPr lang="ru-RU" sz="1600" dirty="0">
                <a:solidFill>
                  <a:schemeClr val="tx1"/>
                </a:solidFill>
                <a:latin typeface="Arial" pitchFamily="34" charset="0"/>
                <a:cs typeface="Arial" pitchFamily="34" charset="0"/>
              </a:rPr>
              <a:t>процесса: </a:t>
            </a:r>
            <a:endParaRPr lang="ru-RU" sz="1600" dirty="0" smtClean="0">
              <a:solidFill>
                <a:schemeClr val="tx1"/>
              </a:solidFill>
              <a:latin typeface="Arial" pitchFamily="34" charset="0"/>
              <a:cs typeface="Arial" pitchFamily="34" charset="0"/>
            </a:endParaRPr>
          </a:p>
          <a:p>
            <a:pPr lvl="0">
              <a:buClrTx/>
              <a:buFontTx/>
              <a:buChar char="-"/>
            </a:pPr>
            <a:r>
              <a:rPr lang="ru-RU" sz="1600" dirty="0" smtClean="0">
                <a:solidFill>
                  <a:schemeClr val="tx1"/>
                </a:solidFill>
                <a:latin typeface="Arial" pitchFamily="34" charset="0"/>
                <a:cs typeface="Arial" pitchFamily="34" charset="0"/>
              </a:rPr>
              <a:t>педагог-психолог</a:t>
            </a:r>
            <a:r>
              <a:rPr lang="ru-RU" sz="1600" dirty="0">
                <a:solidFill>
                  <a:schemeClr val="tx1"/>
                </a:solidFill>
                <a:latin typeface="Arial" pitchFamily="34" charset="0"/>
                <a:cs typeface="Arial" pitchFamily="34" charset="0"/>
              </a:rPr>
              <a:t>, </a:t>
            </a:r>
            <a:endParaRPr lang="ru-RU" sz="1600" dirty="0" smtClean="0">
              <a:solidFill>
                <a:schemeClr val="tx1"/>
              </a:solidFill>
              <a:latin typeface="Arial" pitchFamily="34" charset="0"/>
              <a:cs typeface="Arial" pitchFamily="34" charset="0"/>
            </a:endParaRPr>
          </a:p>
          <a:p>
            <a:pPr lvl="0">
              <a:buClrTx/>
              <a:buFontTx/>
              <a:buChar char="-"/>
            </a:pPr>
            <a:r>
              <a:rPr lang="ru-RU" sz="1600" dirty="0" smtClean="0">
                <a:solidFill>
                  <a:schemeClr val="tx1"/>
                </a:solidFill>
                <a:latin typeface="Arial" pitchFamily="34" charset="0"/>
                <a:cs typeface="Arial" pitchFamily="34" charset="0"/>
              </a:rPr>
              <a:t>учитель-логопед</a:t>
            </a:r>
            <a:r>
              <a:rPr lang="ru-RU" sz="1600" dirty="0">
                <a:solidFill>
                  <a:schemeClr val="tx1"/>
                </a:solidFill>
                <a:latin typeface="Arial" pitchFamily="34" charset="0"/>
                <a:cs typeface="Arial" pitchFamily="34" charset="0"/>
              </a:rPr>
              <a:t>, </a:t>
            </a:r>
            <a:endParaRPr lang="ru-RU" sz="1600" dirty="0" smtClean="0">
              <a:solidFill>
                <a:schemeClr val="tx1"/>
              </a:solidFill>
              <a:latin typeface="Arial" pitchFamily="34" charset="0"/>
              <a:cs typeface="Arial" pitchFamily="34" charset="0"/>
            </a:endParaRPr>
          </a:p>
          <a:p>
            <a:pPr lvl="0">
              <a:buClrTx/>
              <a:buFontTx/>
              <a:buChar char="-"/>
            </a:pPr>
            <a:r>
              <a:rPr lang="ru-RU" sz="1600">
                <a:solidFill>
                  <a:schemeClr val="tx1"/>
                </a:solidFill>
                <a:latin typeface="Arial" pitchFamily="34" charset="0"/>
                <a:cs typeface="Arial" pitchFamily="34" charset="0"/>
              </a:rPr>
              <a:t>у</a:t>
            </a:r>
            <a:r>
              <a:rPr lang="ru-RU" sz="1600" smtClean="0">
                <a:solidFill>
                  <a:schemeClr val="tx1"/>
                </a:solidFill>
                <a:latin typeface="Arial" pitchFamily="34" charset="0"/>
                <a:cs typeface="Arial" pitchFamily="34" charset="0"/>
              </a:rPr>
              <a:t>читель </a:t>
            </a:r>
            <a:r>
              <a:rPr lang="ru-RU" sz="1600" dirty="0" smtClean="0">
                <a:solidFill>
                  <a:schemeClr val="tx1"/>
                </a:solidFill>
                <a:latin typeface="Arial" pitchFamily="34" charset="0"/>
                <a:cs typeface="Arial" pitchFamily="34" charset="0"/>
              </a:rPr>
              <a:t>– дефектолог,</a:t>
            </a:r>
          </a:p>
          <a:p>
            <a:pPr lvl="0">
              <a:buClrTx/>
              <a:buFontTx/>
              <a:buChar char="-"/>
            </a:pPr>
            <a:r>
              <a:rPr lang="ru-RU" sz="1600" dirty="0" smtClean="0">
                <a:solidFill>
                  <a:schemeClr val="tx1"/>
                </a:solidFill>
                <a:latin typeface="Arial" pitchFamily="34" charset="0"/>
                <a:cs typeface="Arial" pitchFamily="34" charset="0"/>
              </a:rPr>
              <a:t>родители</a:t>
            </a:r>
            <a:r>
              <a:rPr lang="ru-RU" sz="1600" dirty="0">
                <a:solidFill>
                  <a:schemeClr val="tx1"/>
                </a:solidFill>
                <a:latin typeface="Arial" pitchFamily="34" charset="0"/>
                <a:cs typeface="Arial" pitchFamily="34" charset="0"/>
              </a:rPr>
              <a:t>, </a:t>
            </a:r>
            <a:endParaRPr lang="ru-RU" sz="1600" dirty="0" smtClean="0">
              <a:solidFill>
                <a:schemeClr val="tx1"/>
              </a:solidFill>
              <a:latin typeface="Arial" pitchFamily="34" charset="0"/>
              <a:cs typeface="Arial" pitchFamily="34" charset="0"/>
            </a:endParaRPr>
          </a:p>
          <a:p>
            <a:pPr lvl="0">
              <a:buClrTx/>
              <a:buFontTx/>
              <a:buChar char="-"/>
            </a:pPr>
            <a:r>
              <a:rPr lang="ru-RU" sz="1600" dirty="0" smtClean="0">
                <a:solidFill>
                  <a:schemeClr val="tx1"/>
                </a:solidFill>
                <a:latin typeface="Arial" pitchFamily="34" charset="0"/>
                <a:cs typeface="Arial" pitchFamily="34" charset="0"/>
              </a:rPr>
              <a:t>сам ребенок.</a:t>
            </a:r>
          </a:p>
          <a:p>
            <a:pPr marL="0" lvl="0" indent="0" algn="just">
              <a:buClr>
                <a:srgbClr val="31B6FD"/>
              </a:buClr>
              <a:buNone/>
            </a:pPr>
            <a:r>
              <a:rPr lang="ru-RU" sz="1600" dirty="0">
                <a:solidFill>
                  <a:schemeClr val="tx1"/>
                </a:solidFill>
                <a:latin typeface="Arial" pitchFamily="34" charset="0"/>
                <a:cs typeface="Arial" pitchFamily="34" charset="0"/>
              </a:rPr>
              <a:t/>
            </a:r>
            <a:br>
              <a:rPr lang="ru-RU" sz="1600" dirty="0">
                <a:solidFill>
                  <a:schemeClr val="tx1"/>
                </a:solidFill>
                <a:latin typeface="Arial" pitchFamily="34" charset="0"/>
                <a:cs typeface="Arial" pitchFamily="34" charset="0"/>
              </a:rPr>
            </a:br>
            <a:r>
              <a:rPr lang="ru-RU" sz="1600" dirty="0" smtClean="0">
                <a:solidFill>
                  <a:schemeClr val="tx1"/>
                </a:solidFill>
                <a:latin typeface="Arial" pitchFamily="34" charset="0"/>
                <a:cs typeface="Arial" pitchFamily="34" charset="0"/>
              </a:rPr>
              <a:t>   Целенаправленное</a:t>
            </a:r>
            <a:r>
              <a:rPr lang="ru-RU" sz="1600" dirty="0">
                <a:solidFill>
                  <a:schemeClr val="tx1"/>
                </a:solidFill>
                <a:latin typeface="Arial" pitchFamily="34" charset="0"/>
                <a:cs typeface="Arial" pitchFamily="34" charset="0"/>
              </a:rPr>
              <a:t>, систематическое и терпеливое применение разнообразных форм и приёмов в работе с обучающимися с </a:t>
            </a:r>
            <a:r>
              <a:rPr lang="ru-RU" sz="1600" dirty="0" smtClean="0">
                <a:solidFill>
                  <a:schemeClr val="tx1"/>
                </a:solidFill>
                <a:latin typeface="Arial" pitchFamily="34" charset="0"/>
                <a:cs typeface="Arial" pitchFamily="34" charset="0"/>
              </a:rPr>
              <a:t>умственной отсталостью, </a:t>
            </a:r>
            <a:r>
              <a:rPr lang="ru-RU" sz="1600" dirty="0">
                <a:solidFill>
                  <a:schemeClr val="tx1"/>
                </a:solidFill>
                <a:latin typeface="Arial" pitchFamily="34" charset="0"/>
                <a:cs typeface="Arial" pitchFamily="34" charset="0"/>
              </a:rPr>
              <a:t>способствует не только формированию </a:t>
            </a:r>
            <a:r>
              <a:rPr lang="ru-RU" sz="1600" dirty="0" err="1" smtClean="0">
                <a:solidFill>
                  <a:schemeClr val="tx1"/>
                </a:solidFill>
                <a:latin typeface="Arial" pitchFamily="34" charset="0"/>
                <a:cs typeface="Arial" pitchFamily="34" charset="0"/>
              </a:rPr>
              <a:t>мотивационно-потребностной</a:t>
            </a:r>
            <a:r>
              <a:rPr lang="ru-RU" sz="1600" dirty="0" smtClean="0">
                <a:solidFill>
                  <a:schemeClr val="tx1"/>
                </a:solidFill>
                <a:latin typeface="Arial" pitchFamily="34" charset="0"/>
                <a:cs typeface="Arial" pitchFamily="34" charset="0"/>
              </a:rPr>
              <a:t> </a:t>
            </a:r>
            <a:r>
              <a:rPr lang="ru-RU" sz="1600" dirty="0">
                <a:solidFill>
                  <a:schemeClr val="tx1"/>
                </a:solidFill>
                <a:latin typeface="Arial" pitchFamily="34" charset="0"/>
                <a:cs typeface="Arial" pitchFamily="34" charset="0"/>
              </a:rPr>
              <a:t>сферы личности, но и укрепляет желание детей приобретать новые знания, формирует устойчивый интерес к новому, повышает качество </a:t>
            </a:r>
            <a:r>
              <a:rPr lang="ru-RU" sz="1600" dirty="0" smtClean="0">
                <a:solidFill>
                  <a:schemeClr val="tx1"/>
                </a:solidFill>
                <a:latin typeface="Arial" pitchFamily="34" charset="0"/>
                <a:cs typeface="Arial" pitchFamily="34" charset="0"/>
              </a:rPr>
              <a:t>обучения, помогает достичь основной  цели- социализации ребенка с умственной отсталостью  в окружающем мире.</a:t>
            </a:r>
            <a:endParaRPr lang="ru-RU" sz="1600" dirty="0">
              <a:solidFill>
                <a:schemeClr val="tx1"/>
              </a:solidFill>
              <a:latin typeface="Arial" pitchFamily="34" charset="0"/>
              <a:cs typeface="Arial" pitchFamily="34" charset="0"/>
            </a:endParaRPr>
          </a:p>
        </p:txBody>
      </p:sp>
      <p:sp>
        <p:nvSpPr>
          <p:cNvPr id="3" name="Заголовок 2"/>
          <p:cNvSpPr>
            <a:spLocks noGrp="1"/>
          </p:cNvSpPr>
          <p:nvPr>
            <p:ph type="title"/>
          </p:nvPr>
        </p:nvSpPr>
        <p:spPr/>
        <p:txBody>
          <a:bodyPr>
            <a:normAutofit/>
          </a:bodyPr>
          <a:lstStyle/>
          <a:p>
            <a:pPr algn="l"/>
            <a:r>
              <a:rPr lang="ru-RU" sz="3200" b="1" dirty="0" smtClean="0">
                <a:solidFill>
                  <a:schemeClr val="bg1"/>
                </a:solidFill>
                <a:latin typeface="Arial" pitchFamily="34" charset="0"/>
                <a:ea typeface="+mn-ea"/>
                <a:cs typeface="Arial" pitchFamily="34" charset="0"/>
              </a:rPr>
              <a:t>Вывод:</a:t>
            </a:r>
            <a:endParaRPr lang="ru-RU" sz="3200" b="1" dirty="0">
              <a:solidFill>
                <a:schemeClr val="bg1"/>
              </a:solidFill>
              <a:latin typeface="Arial" pitchFamily="34" charset="0"/>
              <a:cs typeface="Arial" pitchFamily="34" charset="0"/>
            </a:endParaRPr>
          </a:p>
        </p:txBody>
      </p:sp>
      <p:sp>
        <p:nvSpPr>
          <p:cNvPr id="4" name="Прямоугольник 3"/>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extLst>
      <p:ext uri="{BB962C8B-B14F-4D97-AF65-F5344CB8AC3E}">
        <p14:creationId xmlns:p14="http://schemas.microsoft.com/office/powerpoint/2010/main" val="19510566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643050"/>
            <a:ext cx="8643998" cy="3714776"/>
          </a:xfrm>
        </p:spPr>
        <p:txBody>
          <a:bodyPr>
            <a:normAutofit fontScale="90000"/>
          </a:bodyPr>
          <a:lstStyle/>
          <a:p>
            <a:pPr algn="l">
              <a:lnSpc>
                <a:spcPct val="150000"/>
              </a:lnSpc>
            </a:pPr>
            <a:r>
              <a:rPr lang="ru-RU" sz="1800" dirty="0" smtClean="0">
                <a:solidFill>
                  <a:srgbClr val="002060"/>
                </a:solidFill>
                <a:latin typeface="New roman"/>
              </a:rPr>
              <a:t/>
            </a:r>
            <a:br>
              <a:rPr lang="ru-RU" sz="1800" dirty="0" smtClean="0">
                <a:solidFill>
                  <a:srgbClr val="002060"/>
                </a:solidFill>
                <a:latin typeface="New roman"/>
              </a:rPr>
            </a:br>
            <a:r>
              <a:rPr lang="ru-RU" sz="1800" dirty="0">
                <a:solidFill>
                  <a:srgbClr val="002060"/>
                </a:solidFill>
                <a:latin typeface="New roman"/>
              </a:rPr>
              <a:t/>
            </a:r>
            <a:br>
              <a:rPr lang="ru-RU" sz="1800" dirty="0">
                <a:solidFill>
                  <a:srgbClr val="002060"/>
                </a:solidFill>
                <a:latin typeface="New roman"/>
              </a:rPr>
            </a:br>
            <a:r>
              <a:rPr lang="ru-RU" sz="1800" dirty="0" smtClean="0">
                <a:solidFill>
                  <a:srgbClr val="002060"/>
                </a:solidFill>
                <a:latin typeface="New roman"/>
              </a:rPr>
              <a:t/>
            </a:r>
            <a:br>
              <a:rPr lang="ru-RU" sz="1800" dirty="0" smtClean="0">
                <a:solidFill>
                  <a:srgbClr val="002060"/>
                </a:solidFill>
                <a:latin typeface="New roman"/>
              </a:rPr>
            </a:br>
            <a:r>
              <a:rPr lang="ru-RU" sz="1800" dirty="0" smtClean="0">
                <a:solidFill>
                  <a:schemeClr val="tx1"/>
                </a:solidFill>
                <a:latin typeface="Arial" pitchFamily="34" charset="0"/>
                <a:cs typeface="Arial" pitchFamily="34" charset="0"/>
              </a:rPr>
              <a:t>Итогом </a:t>
            </a:r>
            <a:r>
              <a:rPr lang="ru-RU" sz="1800" dirty="0">
                <a:solidFill>
                  <a:schemeClr val="tx1"/>
                </a:solidFill>
                <a:latin typeface="Arial" pitchFamily="34" charset="0"/>
                <a:cs typeface="Arial" pitchFamily="34" charset="0"/>
              </a:rPr>
              <a:t>образования человека с умственной </a:t>
            </a:r>
            <a:r>
              <a:rPr lang="ru-RU" sz="1800" dirty="0" smtClean="0">
                <a:solidFill>
                  <a:schemeClr val="tx1"/>
                </a:solidFill>
                <a:latin typeface="Arial" pitchFamily="34" charset="0"/>
                <a:cs typeface="Arial" pitchFamily="34" charset="0"/>
              </a:rPr>
              <a:t>отсталостью является </a:t>
            </a:r>
            <a:r>
              <a:rPr lang="ru-RU" sz="1800" dirty="0">
                <a:solidFill>
                  <a:schemeClr val="tx1"/>
                </a:solidFill>
                <a:latin typeface="Arial" pitchFamily="34" charset="0"/>
                <a:cs typeface="Arial" pitchFamily="34" charset="0"/>
              </a:rPr>
              <a:t>нормализация его жизни, т.е. образ жизни, который является привычным и необходимым для подавляющего большинства людей. Таким образом, ФГОС для обучающихся с тяжелыми и множественными нарушениями развития направлен на обеспечение доступности образования для всех детей, включение их в систему образования вне зависимости от тяжести нарушений развития, вида образовательного учреждения, места проживания; создание образовательной среды в соответствии с их </a:t>
            </a:r>
            <a:r>
              <a:rPr lang="ru-RU" sz="1800" dirty="0" smtClean="0">
                <a:solidFill>
                  <a:schemeClr val="tx1"/>
                </a:solidFill>
                <a:latin typeface="Arial" pitchFamily="34" charset="0"/>
                <a:cs typeface="Arial" pitchFamily="34" charset="0"/>
              </a:rPr>
              <a:t/>
            </a:r>
            <a:br>
              <a:rPr lang="ru-RU" sz="1800" dirty="0" smtClean="0">
                <a:solidFill>
                  <a:schemeClr val="tx1"/>
                </a:solidFill>
                <a:latin typeface="Arial" pitchFamily="34" charset="0"/>
                <a:cs typeface="Arial" pitchFamily="34" charset="0"/>
              </a:rPr>
            </a:br>
            <a:r>
              <a:rPr lang="ru-RU" sz="1800" dirty="0" smtClean="0">
                <a:solidFill>
                  <a:schemeClr val="tx1"/>
                </a:solidFill>
                <a:latin typeface="Arial" pitchFamily="34" charset="0"/>
                <a:cs typeface="Arial" pitchFamily="34" charset="0"/>
              </a:rPr>
              <a:t>возможностями </a:t>
            </a:r>
            <a:r>
              <a:rPr lang="ru-RU" sz="1800" dirty="0">
                <a:solidFill>
                  <a:schemeClr val="tx1"/>
                </a:solidFill>
                <a:latin typeface="Arial" pitchFamily="34" charset="0"/>
                <a:cs typeface="Arial" pitchFamily="34" charset="0"/>
              </a:rPr>
              <a:t>и </a:t>
            </a:r>
            <a:r>
              <a:rPr lang="ru-RU" sz="1800" dirty="0" smtClean="0">
                <a:solidFill>
                  <a:schemeClr val="tx1"/>
                </a:solidFill>
                <a:latin typeface="Arial" pitchFamily="34" charset="0"/>
                <a:cs typeface="Arial" pitchFamily="34" charset="0"/>
              </a:rPr>
              <a:t>потребностями.</a:t>
            </a:r>
            <a:br>
              <a:rPr lang="ru-RU" sz="1800" dirty="0" smtClean="0">
                <a:solidFill>
                  <a:schemeClr val="tx1"/>
                </a:solidFill>
                <a:latin typeface="Arial" pitchFamily="34" charset="0"/>
                <a:cs typeface="Arial" pitchFamily="34" charset="0"/>
              </a:rPr>
            </a:br>
            <a:r>
              <a:rPr lang="ru-RU" sz="1800" dirty="0" smtClean="0">
                <a:solidFill>
                  <a:schemeClr val="tx1"/>
                </a:solidFill>
                <a:latin typeface="Arial" pitchFamily="34" charset="0"/>
                <a:cs typeface="Arial" pitchFamily="34" charset="0"/>
              </a:rPr>
              <a:t>   </a:t>
            </a:r>
            <a:br>
              <a:rPr lang="ru-RU" sz="1800" dirty="0" smtClean="0">
                <a:solidFill>
                  <a:schemeClr val="tx1"/>
                </a:solidFill>
                <a:latin typeface="Arial" pitchFamily="34" charset="0"/>
                <a:cs typeface="Arial" pitchFamily="34" charset="0"/>
              </a:rPr>
            </a:br>
            <a:r>
              <a:rPr lang="ru-RU" sz="1800" dirty="0" smtClean="0">
                <a:solidFill>
                  <a:schemeClr val="tx1"/>
                </a:solidFill>
                <a:latin typeface="Arial" pitchFamily="34" charset="0"/>
                <a:cs typeface="Arial" pitchFamily="34" charset="0"/>
              </a:rPr>
              <a:t/>
            </a:r>
            <a:br>
              <a:rPr lang="ru-RU" sz="1800" dirty="0" smtClean="0">
                <a:solidFill>
                  <a:schemeClr val="tx1"/>
                </a:solidFill>
                <a:latin typeface="Arial" pitchFamily="34" charset="0"/>
                <a:cs typeface="Arial" pitchFamily="34" charset="0"/>
              </a:rPr>
            </a:br>
            <a:r>
              <a:rPr lang="ru-RU" sz="1800" dirty="0">
                <a:solidFill>
                  <a:srgbClr val="002060"/>
                </a:solidFill>
                <a:latin typeface="New roman"/>
              </a:rPr>
              <a:t/>
            </a:r>
            <a:br>
              <a:rPr lang="ru-RU" sz="1800" dirty="0">
                <a:solidFill>
                  <a:srgbClr val="002060"/>
                </a:solidFill>
                <a:latin typeface="New roman"/>
              </a:rPr>
            </a:br>
            <a:endParaRPr lang="ru-RU" dirty="0"/>
          </a:p>
        </p:txBody>
      </p:sp>
      <p:sp>
        <p:nvSpPr>
          <p:cNvPr id="3" name="Прямоугольник 2"/>
          <p:cNvSpPr/>
          <p:nvPr/>
        </p:nvSpPr>
        <p:spPr>
          <a:xfrm>
            <a:off x="500034" y="714356"/>
            <a:ext cx="8358246" cy="1077218"/>
          </a:xfrm>
          <a:prstGeom prst="rect">
            <a:avLst/>
          </a:prstGeom>
        </p:spPr>
        <p:txBody>
          <a:bodyPr wrap="square">
            <a:spAutoFit/>
          </a:bodyPr>
          <a:lstStyle/>
          <a:p>
            <a:pPr algn="ctr"/>
            <a:r>
              <a:rPr lang="ru-RU" sz="3200" b="1" dirty="0" smtClean="0">
                <a:solidFill>
                  <a:schemeClr val="bg1"/>
                </a:solidFill>
                <a:latin typeface="New roman"/>
              </a:rPr>
              <a:t>СПАСИБО ЗА ВНИМАНИЕ !</a:t>
            </a:r>
            <a:r>
              <a:rPr lang="ru-RU" sz="3200" dirty="0" smtClean="0">
                <a:solidFill>
                  <a:schemeClr val="bg1"/>
                </a:solidFill>
              </a:rPr>
              <a:t/>
            </a:r>
            <a:br>
              <a:rPr lang="ru-RU" sz="3200" dirty="0" smtClean="0">
                <a:solidFill>
                  <a:schemeClr val="bg1"/>
                </a:solidFill>
              </a:rPr>
            </a:br>
            <a:endParaRPr lang="ru-RU" sz="3200" dirty="0">
              <a:solidFill>
                <a:schemeClr val="bg1"/>
              </a:solidFill>
            </a:endParaRPr>
          </a:p>
        </p:txBody>
      </p:sp>
    </p:spTree>
    <p:extLst>
      <p:ext uri="{BB962C8B-B14F-4D97-AF65-F5344CB8AC3E}">
        <p14:creationId xmlns:p14="http://schemas.microsoft.com/office/powerpoint/2010/main" val="1778158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85728"/>
            <a:ext cx="3879139" cy="707886"/>
          </a:xfrm>
          <a:prstGeom prst="rect">
            <a:avLst/>
          </a:prstGeom>
        </p:spPr>
        <p:txBody>
          <a:bodyPr wrap="none">
            <a:spAutoFit/>
          </a:bodyPr>
          <a:lstStyle/>
          <a:p>
            <a:r>
              <a:rPr lang="ru-RU" sz="4000" dirty="0" smtClean="0">
                <a:solidFill>
                  <a:schemeClr val="bg1"/>
                </a:solidFill>
                <a:latin typeface="Arial"/>
              </a:rPr>
              <a:t>Работа </a:t>
            </a:r>
            <a:r>
              <a:rPr lang="ru-RU" sz="4000" dirty="0" err="1" smtClean="0">
                <a:solidFill>
                  <a:schemeClr val="bg1"/>
                </a:solidFill>
                <a:latin typeface="Arial"/>
              </a:rPr>
              <a:t>ШПМПк</a:t>
            </a:r>
            <a:endParaRPr lang="ru-RU" sz="4000" dirty="0"/>
          </a:p>
        </p:txBody>
      </p:sp>
      <p:graphicFrame>
        <p:nvGraphicFramePr>
          <p:cNvPr id="3" name="Таблица 2"/>
          <p:cNvGraphicFramePr>
            <a:graphicFrameLocks noGrp="1"/>
          </p:cNvGraphicFramePr>
          <p:nvPr/>
        </p:nvGraphicFramePr>
        <p:xfrm>
          <a:off x="214282" y="928670"/>
          <a:ext cx="8715436" cy="5357850"/>
        </p:xfrm>
        <a:graphic>
          <a:graphicData uri="http://schemas.openxmlformats.org/drawingml/2006/table">
            <a:tbl>
              <a:tblPr/>
              <a:tblGrid>
                <a:gridCol w="1643074"/>
                <a:gridCol w="2817391"/>
                <a:gridCol w="2128934"/>
                <a:gridCol w="2126037"/>
              </a:tblGrid>
              <a:tr h="114000">
                <a:tc>
                  <a:txBody>
                    <a:bodyPr/>
                    <a:lstStyle/>
                    <a:p>
                      <a:pPr>
                        <a:lnSpc>
                          <a:spcPct val="115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dirty="0">
                          <a:latin typeface="Arial" pitchFamily="34" charset="0"/>
                          <a:ea typeface="Times New Roman"/>
                          <a:cs typeface="Arial" pitchFamily="34" charset="0"/>
                        </a:rPr>
                        <a:t>Легкая умственная </a:t>
                      </a:r>
                      <a:endParaRPr lang="ru-RU" sz="1400" dirty="0">
                        <a:latin typeface="Arial" pitchFamily="34" charset="0"/>
                        <a:ea typeface="Times New Roman"/>
                        <a:cs typeface="Arial" pitchFamily="34" charset="0"/>
                      </a:endParaRPr>
                    </a:p>
                    <a:p>
                      <a:pPr algn="ctr">
                        <a:lnSpc>
                          <a:spcPct val="115000"/>
                        </a:lnSpc>
                        <a:spcAft>
                          <a:spcPts val="0"/>
                        </a:spcAft>
                      </a:pPr>
                      <a:r>
                        <a:rPr lang="ru-RU" sz="1400" i="1" dirty="0">
                          <a:latin typeface="Arial" pitchFamily="34" charset="0"/>
                          <a:ea typeface="Times New Roman"/>
                          <a:cs typeface="Arial" pitchFamily="34" charset="0"/>
                        </a:rPr>
                        <a:t>отсталость</a:t>
                      </a:r>
                      <a:endParaRPr lang="ru-RU" sz="1400" dirty="0">
                        <a:latin typeface="Arial" pitchFamily="34" charset="0"/>
                        <a:ea typeface="Times New Roman"/>
                        <a:cs typeface="Arial" pitchFamily="34" charset="0"/>
                      </a:endParaRPr>
                    </a:p>
                    <a:p>
                      <a:pPr algn="ctr">
                        <a:lnSpc>
                          <a:spcPct val="115000"/>
                        </a:lnSpc>
                        <a:spcAft>
                          <a:spcPts val="0"/>
                        </a:spcAft>
                      </a:pPr>
                      <a:r>
                        <a:rPr lang="en-US" sz="1400" b="1" dirty="0">
                          <a:latin typeface="Arial" pitchFamily="34" charset="0"/>
                          <a:ea typeface="Times New Roman"/>
                          <a:cs typeface="Arial" pitchFamily="34" charset="0"/>
                        </a:rPr>
                        <a:t>F - 7</a:t>
                      </a:r>
                      <a:r>
                        <a:rPr lang="ru-RU" sz="1400" b="1" dirty="0">
                          <a:latin typeface="Arial" pitchFamily="34" charset="0"/>
                          <a:ea typeface="Times New Roman"/>
                          <a:cs typeface="Arial" pitchFamily="34" charset="0"/>
                        </a:rPr>
                        <a:t>0</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Умеренная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- 71</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Тяжелая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2</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758">
                <a:tc>
                  <a:txBody>
                    <a:bodyPr/>
                    <a:lstStyle/>
                    <a:p>
                      <a:pPr marL="342900" lvl="0" indent="-342900">
                        <a:lnSpc>
                          <a:spcPct val="115000"/>
                        </a:lnSpc>
                        <a:spcAft>
                          <a:spcPts val="0"/>
                        </a:spcAft>
                        <a:buSzPts val="1400"/>
                        <a:buFont typeface="+mj-lt"/>
                        <a:buNone/>
                      </a:pPr>
                      <a:r>
                        <a:rPr lang="ru-RU" sz="1400" b="1" dirty="0" smtClean="0">
                          <a:latin typeface="Arial" pitchFamily="34" charset="0"/>
                          <a:ea typeface="Times New Roman"/>
                          <a:cs typeface="Arial" pitchFamily="34" charset="0"/>
                        </a:rPr>
                        <a:t>Социальный</a:t>
                      </a:r>
                    </a:p>
                    <a:p>
                      <a:pPr marL="342900" lvl="0" indent="-342900">
                        <a:lnSpc>
                          <a:spcPct val="115000"/>
                        </a:lnSpc>
                        <a:spcAft>
                          <a:spcPts val="0"/>
                        </a:spcAft>
                        <a:buSzPts val="1400"/>
                        <a:buFont typeface="+mj-lt"/>
                        <a:buNone/>
                      </a:pPr>
                      <a:r>
                        <a:rPr lang="ru-RU" sz="1400" b="1" dirty="0" smtClean="0">
                          <a:latin typeface="Arial" pitchFamily="34" charset="0"/>
                          <a:ea typeface="Times New Roman"/>
                          <a:cs typeface="Arial" pitchFamily="34" charset="0"/>
                        </a:rPr>
                        <a:t>опыт</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Испытывают трудности </a:t>
                      </a:r>
                      <a:r>
                        <a:rPr lang="ru-RU" sz="1400" dirty="0" smtClean="0">
                          <a:latin typeface="Arial" pitchFamily="34" charset="0"/>
                          <a:ea typeface="Times New Roman"/>
                          <a:cs typeface="Arial" pitchFamily="34" charset="0"/>
                        </a:rPr>
                        <a:t>при самостоятельной </a:t>
                      </a:r>
                      <a:r>
                        <a:rPr lang="ru-RU" sz="1400" dirty="0">
                          <a:latin typeface="Arial" pitchFamily="34" charset="0"/>
                          <a:ea typeface="Times New Roman"/>
                          <a:cs typeface="Arial" pitchFamily="34" charset="0"/>
                        </a:rPr>
                        <a:t>ориентировке в </a:t>
                      </a:r>
                      <a:r>
                        <a:rPr lang="ru-RU" sz="1400" dirty="0" smtClean="0">
                          <a:latin typeface="Arial" pitchFamily="34" charset="0"/>
                          <a:ea typeface="Times New Roman"/>
                          <a:cs typeface="Arial" pitchFamily="34" charset="0"/>
                        </a:rPr>
                        <a:t>окружающем:</a:t>
                      </a:r>
                    </a:p>
                    <a:p>
                      <a:pPr marL="342900" lvl="0" indent="-342900" algn="l">
                        <a:lnSpc>
                          <a:spcPct val="100000"/>
                        </a:lnSpc>
                        <a:spcAft>
                          <a:spcPts val="0"/>
                        </a:spcAft>
                        <a:buFont typeface="Wingdings"/>
                        <a:buChar char=""/>
                      </a:pPr>
                      <a:r>
                        <a:rPr lang="ru-RU" sz="1400" dirty="0">
                          <a:latin typeface="Arial" pitchFamily="34" charset="0"/>
                          <a:ea typeface="Times New Roman"/>
                          <a:cs typeface="Arial" pitchFamily="34" charset="0"/>
                        </a:rPr>
                        <a:t>знание дороги в школу, местонахождение класса, туалета, столовой;</a:t>
                      </a:r>
                    </a:p>
                    <a:p>
                      <a:pPr marL="342900" lvl="0" indent="-342900" algn="l">
                        <a:lnSpc>
                          <a:spcPct val="100000"/>
                        </a:lnSpc>
                        <a:spcAft>
                          <a:spcPts val="0"/>
                        </a:spcAft>
                        <a:buFont typeface="Wingdings"/>
                        <a:buChar char=""/>
                      </a:pPr>
                      <a:r>
                        <a:rPr lang="ru-RU" sz="1400" dirty="0" smtClean="0">
                          <a:latin typeface="Arial" pitchFamily="34" charset="0"/>
                          <a:ea typeface="Times New Roman"/>
                          <a:cs typeface="Arial" pitchFamily="34" charset="0"/>
                        </a:rPr>
                        <a:t>различение </a:t>
                      </a:r>
                      <a:r>
                        <a:rPr lang="ru-RU" sz="1400" dirty="0">
                          <a:latin typeface="Arial" pitchFamily="34" charset="0"/>
                          <a:ea typeface="Times New Roman"/>
                          <a:cs typeface="Arial" pitchFamily="34" charset="0"/>
                        </a:rPr>
                        <a:t>средств передвижения, соблюдение правил перехода улицы с учетом сигнала светофора;</a:t>
                      </a:r>
                    </a:p>
                    <a:p>
                      <a:pPr marL="342900" lvl="0" indent="-342900" algn="l">
                        <a:lnSpc>
                          <a:spcPct val="100000"/>
                        </a:lnSpc>
                        <a:spcAft>
                          <a:spcPts val="0"/>
                        </a:spcAft>
                        <a:buFont typeface="Wingdings"/>
                        <a:buChar char=""/>
                      </a:pPr>
                      <a:r>
                        <a:rPr lang="ru-RU" sz="1400" dirty="0">
                          <a:latin typeface="Arial" pitchFamily="34" charset="0"/>
                          <a:ea typeface="Times New Roman"/>
                          <a:cs typeface="Arial" pitchFamily="34" charset="0"/>
                        </a:rPr>
                        <a:t>использование предметов одежды с учетом сезона;</a:t>
                      </a:r>
                    </a:p>
                    <a:p>
                      <a:pPr algn="l">
                        <a:lnSpc>
                          <a:spcPct val="100000"/>
                        </a:lnSpc>
                        <a:spcAft>
                          <a:spcPts val="0"/>
                        </a:spcAft>
                      </a:pPr>
                      <a:r>
                        <a:rPr lang="ru-RU" sz="1400" dirty="0">
                          <a:latin typeface="Arial" pitchFamily="34" charset="0"/>
                          <a:ea typeface="Times New Roman"/>
                          <a:cs typeface="Arial" pitchFamily="34" charset="0"/>
                        </a:rPr>
                        <a:t>Трудности в установлении временных отношений (времена года, дни недели), определении времени по часам, последовательности событий.</a:t>
                      </a:r>
                    </a:p>
                    <a:p>
                      <a:pPr algn="l">
                        <a:lnSpc>
                          <a:spcPct val="100000"/>
                        </a:lnSpc>
                        <a:spcAft>
                          <a:spcPts val="0"/>
                        </a:spcAft>
                      </a:pPr>
                      <a:r>
                        <a:rPr lang="ru-RU" sz="1400" dirty="0">
                          <a:latin typeface="Arial" pitchFamily="34" charset="0"/>
                          <a:ea typeface="Times New Roman"/>
                          <a:cs typeface="Arial" pitchFamily="34" charset="0"/>
                        </a:rPr>
                        <a:t>Ограничены знания о себе, семье, ближайшем окружении.</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Низкий уровень ориентировки в окружающем. Требуется постоянная сопровождающая помощь взрослого:</a:t>
                      </a:r>
                    </a:p>
                    <a:p>
                      <a:pPr marL="342900" lvl="0" indent="-342900" algn="l">
                        <a:lnSpc>
                          <a:spcPct val="100000"/>
                        </a:lnSpc>
                        <a:spcAft>
                          <a:spcPts val="0"/>
                        </a:spcAft>
                        <a:buFont typeface="Wingdings"/>
                        <a:buChar char=""/>
                      </a:pPr>
                      <a:r>
                        <a:rPr lang="ru-RU" sz="1400" dirty="0">
                          <a:latin typeface="Arial" pitchFamily="34" charset="0"/>
                          <a:ea typeface="Times New Roman"/>
                          <a:cs typeface="Arial" pitchFamily="34" charset="0"/>
                        </a:rPr>
                        <a:t>напоминание дороги в школу</a:t>
                      </a:r>
                      <a:r>
                        <a:rPr lang="ru-RU" sz="1400" dirty="0" smtClean="0">
                          <a:latin typeface="Arial" pitchFamily="34" charset="0"/>
                          <a:ea typeface="Times New Roman"/>
                          <a:cs typeface="Arial" pitchFamily="34" charset="0"/>
                        </a:rPr>
                        <a:t>;</a:t>
                      </a:r>
                      <a:endParaRPr lang="ru-RU" sz="1400" dirty="0">
                        <a:latin typeface="Arial" pitchFamily="34" charset="0"/>
                        <a:ea typeface="Times New Roman"/>
                        <a:cs typeface="Arial" pitchFamily="34" charset="0"/>
                      </a:endParaRPr>
                    </a:p>
                    <a:p>
                      <a:pPr marL="342900" lvl="0" indent="-342900" algn="l">
                        <a:lnSpc>
                          <a:spcPct val="100000"/>
                        </a:lnSpc>
                        <a:spcAft>
                          <a:spcPts val="0"/>
                        </a:spcAft>
                        <a:buFont typeface="Wingdings"/>
                        <a:buChar char=""/>
                      </a:pPr>
                      <a:r>
                        <a:rPr lang="ru-RU" sz="1400" dirty="0">
                          <a:latin typeface="Arial" pitchFamily="34" charset="0"/>
                          <a:ea typeface="Times New Roman"/>
                          <a:cs typeface="Arial" pitchFamily="34" charset="0"/>
                        </a:rPr>
                        <a:t>помощь в соблюдении правил перехода улицы;</a:t>
                      </a:r>
                    </a:p>
                    <a:p>
                      <a:pPr marL="342900" lvl="0" indent="-342900" algn="l">
                        <a:lnSpc>
                          <a:spcPct val="100000"/>
                        </a:lnSpc>
                        <a:spcAft>
                          <a:spcPts val="0"/>
                        </a:spcAft>
                        <a:buFont typeface="Wingdings"/>
                        <a:buChar char=""/>
                      </a:pPr>
                      <a:r>
                        <a:rPr lang="ru-RU" sz="1400" dirty="0">
                          <a:latin typeface="Arial" pitchFamily="34" charset="0"/>
                          <a:ea typeface="Times New Roman"/>
                          <a:cs typeface="Arial" pitchFamily="34" charset="0"/>
                        </a:rPr>
                        <a:t>помощь  в использовании предметов одежды;</a:t>
                      </a:r>
                    </a:p>
                    <a:p>
                      <a:pPr algn="l">
                        <a:lnSpc>
                          <a:spcPct val="100000"/>
                        </a:lnSpc>
                        <a:spcAft>
                          <a:spcPts val="0"/>
                        </a:spcAft>
                      </a:pPr>
                      <a:r>
                        <a:rPr lang="ru-RU" sz="1400" dirty="0">
                          <a:latin typeface="Arial" pitchFamily="34" charset="0"/>
                          <a:ea typeface="Times New Roman"/>
                          <a:cs typeface="Arial" pitchFamily="34" charset="0"/>
                        </a:rPr>
                        <a:t>Крайне ограничены знания о себе, семье, ближайшем окружении.</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Times New Roman"/>
                          <a:cs typeface="Arial" pitchFamily="34" charset="0"/>
                        </a:rPr>
                        <a:t>Не ориентируются в окружающем.  </a:t>
                      </a:r>
                    </a:p>
                    <a:p>
                      <a:pPr algn="l">
                        <a:lnSpc>
                          <a:spcPct val="100000"/>
                        </a:lnSpc>
                        <a:spcAft>
                          <a:spcPts val="0"/>
                        </a:spcAft>
                      </a:pPr>
                      <a:r>
                        <a:rPr lang="ru-RU" sz="1400" dirty="0">
                          <a:latin typeface="Arial" pitchFamily="34" charset="0"/>
                          <a:ea typeface="Times New Roman"/>
                          <a:cs typeface="Arial" pitchFamily="34" charset="0"/>
                        </a:rPr>
                        <a:t>Помощь взрослого неэффективна.   </a:t>
                      </a:r>
                    </a:p>
                    <a:p>
                      <a:pPr algn="l">
                        <a:lnSpc>
                          <a:spcPct val="100000"/>
                        </a:lnSpc>
                        <a:spcAft>
                          <a:spcPts val="0"/>
                        </a:spcAft>
                      </a:pPr>
                      <a:r>
                        <a:rPr lang="ru-RU" sz="1400" dirty="0">
                          <a:latin typeface="Arial" pitchFamily="34" charset="0"/>
                          <a:ea typeface="Times New Roman"/>
                          <a:cs typeface="Arial" pitchFamily="34" charset="0"/>
                        </a:rPr>
                        <a:t>Частичное знание предметов обихода.</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85728"/>
            <a:ext cx="3879139" cy="707886"/>
          </a:xfrm>
          <a:prstGeom prst="rect">
            <a:avLst/>
          </a:prstGeom>
        </p:spPr>
        <p:txBody>
          <a:bodyPr wrap="none">
            <a:spAutoFit/>
          </a:bodyPr>
          <a:lstStyle/>
          <a:p>
            <a:r>
              <a:rPr lang="ru-RU" sz="4000" dirty="0" smtClean="0">
                <a:solidFill>
                  <a:schemeClr val="bg1"/>
                </a:solidFill>
                <a:latin typeface="Arial"/>
              </a:rPr>
              <a:t>Работа </a:t>
            </a:r>
            <a:r>
              <a:rPr lang="ru-RU" sz="4000" dirty="0" err="1" smtClean="0">
                <a:solidFill>
                  <a:schemeClr val="bg1"/>
                </a:solidFill>
                <a:latin typeface="Arial"/>
              </a:rPr>
              <a:t>ШПМПк</a:t>
            </a:r>
            <a:endParaRPr lang="ru-RU" sz="4000" dirty="0"/>
          </a:p>
        </p:txBody>
      </p:sp>
      <p:graphicFrame>
        <p:nvGraphicFramePr>
          <p:cNvPr id="3" name="Таблица 2"/>
          <p:cNvGraphicFramePr>
            <a:graphicFrameLocks noGrp="1"/>
          </p:cNvGraphicFramePr>
          <p:nvPr/>
        </p:nvGraphicFramePr>
        <p:xfrm>
          <a:off x="357158" y="1000108"/>
          <a:ext cx="8501122" cy="5643372"/>
        </p:xfrm>
        <a:graphic>
          <a:graphicData uri="http://schemas.openxmlformats.org/drawingml/2006/table">
            <a:tbl>
              <a:tblPr/>
              <a:tblGrid>
                <a:gridCol w="1826023"/>
                <a:gridCol w="2455587"/>
                <a:gridCol w="2111192"/>
                <a:gridCol w="2108320"/>
              </a:tblGrid>
              <a:tr h="114000">
                <a:tc>
                  <a:txBody>
                    <a:bodyPr/>
                    <a:lstStyle/>
                    <a:p>
                      <a:pPr>
                        <a:lnSpc>
                          <a:spcPct val="115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Легкая умственная </a:t>
                      </a:r>
                      <a:endParaRPr lang="ru-RU" sz="1400">
                        <a:latin typeface="Arial" pitchFamily="34" charset="0"/>
                        <a:ea typeface="Times New Roman"/>
                        <a:cs typeface="Arial" pitchFamily="34" charset="0"/>
                      </a:endParaRPr>
                    </a:p>
                    <a:p>
                      <a:pPr algn="ctr">
                        <a:lnSpc>
                          <a:spcPct val="115000"/>
                        </a:lnSpc>
                        <a:spcAft>
                          <a:spcPts val="0"/>
                        </a:spcAft>
                      </a:pPr>
                      <a:r>
                        <a:rPr lang="ru-RU" sz="1400" i="1">
                          <a:latin typeface="Arial" pitchFamily="34" charset="0"/>
                          <a:ea typeface="Times New Roman"/>
                          <a:cs typeface="Arial" pitchFamily="34" charset="0"/>
                        </a:rPr>
                        <a:t>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0</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Умеренная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- 71</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Тяжелая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2</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834">
                <a:tc>
                  <a:txBody>
                    <a:bodyPr/>
                    <a:lstStyle/>
                    <a:p>
                      <a:pPr marL="342900" lvl="0" indent="-342900" algn="ctr">
                        <a:lnSpc>
                          <a:spcPct val="115000"/>
                        </a:lnSpc>
                        <a:spcAft>
                          <a:spcPts val="0"/>
                        </a:spcAft>
                        <a:buSzPts val="1400"/>
                        <a:buFont typeface="+mj-lt"/>
                        <a:buNone/>
                      </a:pPr>
                      <a:r>
                        <a:rPr lang="ru-RU" sz="1400" b="1" dirty="0">
                          <a:latin typeface="Arial" pitchFamily="34" charset="0"/>
                          <a:ea typeface="Times New Roman"/>
                          <a:cs typeface="Arial" pitchFamily="34" charset="0"/>
                        </a:rPr>
                        <a:t>Способность </a:t>
                      </a:r>
                      <a:endParaRPr lang="ru-RU" sz="1400" b="1" dirty="0" smtClean="0">
                        <a:latin typeface="Arial" pitchFamily="34" charset="0"/>
                        <a:ea typeface="Times New Roman"/>
                        <a:cs typeface="Arial" pitchFamily="34" charset="0"/>
                      </a:endParaRPr>
                    </a:p>
                    <a:p>
                      <a:pPr marL="342900" lvl="0" indent="-342900" algn="ctr">
                        <a:lnSpc>
                          <a:spcPct val="115000"/>
                        </a:lnSpc>
                        <a:spcAft>
                          <a:spcPts val="0"/>
                        </a:spcAft>
                        <a:buSzPts val="1400"/>
                        <a:buFont typeface="+mj-lt"/>
                        <a:buNone/>
                      </a:pPr>
                      <a:r>
                        <a:rPr lang="ru-RU" sz="1400" b="1" dirty="0" smtClean="0">
                          <a:latin typeface="Arial" pitchFamily="34" charset="0"/>
                          <a:ea typeface="Times New Roman"/>
                          <a:cs typeface="Arial" pitchFamily="34" charset="0"/>
                        </a:rPr>
                        <a:t>к</a:t>
                      </a:r>
                      <a:r>
                        <a:rPr lang="ru-RU" sz="1400" b="1" baseline="0" dirty="0" smtClean="0">
                          <a:latin typeface="Arial" pitchFamily="34" charset="0"/>
                          <a:ea typeface="Times New Roman"/>
                          <a:cs typeface="Arial" pitchFamily="34" charset="0"/>
                        </a:rPr>
                        <a:t> </a:t>
                      </a:r>
                      <a:r>
                        <a:rPr lang="ru-RU" sz="1400" b="1" dirty="0" smtClean="0">
                          <a:latin typeface="Arial" pitchFamily="34" charset="0"/>
                          <a:ea typeface="Times New Roman"/>
                          <a:cs typeface="Arial" pitchFamily="34" charset="0"/>
                        </a:rPr>
                        <a:t>общению</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dirty="0">
                          <a:latin typeface="Arial" pitchFamily="34" charset="0"/>
                          <a:ea typeface="Times New Roman"/>
                          <a:cs typeface="Arial" pitchFamily="34" charset="0"/>
                        </a:rPr>
                        <a:t>Способны самостоятельно устанавливать взаимоотношения с взрослыми и детьми на вербальном уровне.</a:t>
                      </a:r>
                    </a:p>
                    <a:p>
                      <a:pPr algn="l">
                        <a:lnSpc>
                          <a:spcPct val="115000"/>
                        </a:lnSpc>
                        <a:spcAft>
                          <a:spcPts val="0"/>
                        </a:spcAft>
                      </a:pPr>
                      <a:r>
                        <a:rPr lang="ru-RU" sz="1400" dirty="0">
                          <a:latin typeface="Arial" pitchFamily="34" charset="0"/>
                          <a:ea typeface="Times New Roman"/>
                          <a:cs typeface="Arial" pitchFamily="34" charset="0"/>
                        </a:rPr>
                        <a:t>Могут длительное время поддерживать контакт со взрослыми, проявляя интерес к взаимодействию.</a:t>
                      </a:r>
                    </a:p>
                    <a:p>
                      <a:pPr algn="l">
                        <a:lnSpc>
                          <a:spcPct val="115000"/>
                        </a:lnSpc>
                        <a:spcAft>
                          <a:spcPts val="0"/>
                        </a:spcAft>
                      </a:pPr>
                      <a:r>
                        <a:rPr lang="ru-RU" sz="1400" dirty="0">
                          <a:latin typeface="Arial" pitchFamily="34" charset="0"/>
                          <a:ea typeface="Times New Roman"/>
                          <a:cs typeface="Arial" pitchFamily="34" charset="0"/>
                        </a:rPr>
                        <a:t>У некоторых детей возникают трудности при налаживании контакта, у других проявляется в ходе общения недостаточно адекватное реагирование, несоблюдение дистанции, </a:t>
                      </a:r>
                      <a:r>
                        <a:rPr lang="ru-RU" sz="1400" dirty="0" err="1">
                          <a:latin typeface="Arial" pitchFamily="34" charset="0"/>
                          <a:ea typeface="Times New Roman"/>
                          <a:cs typeface="Arial" pitchFamily="34" charset="0"/>
                        </a:rPr>
                        <a:t>некритичность</a:t>
                      </a:r>
                      <a:r>
                        <a:rPr lang="ru-RU" sz="1400" dirty="0">
                          <a:latin typeface="Arial" pitchFamily="34" charset="0"/>
                          <a:ea typeface="Times New Roman"/>
                          <a:cs typeface="Arial" pitchFamily="34" charset="0"/>
                        </a:rPr>
                        <a:t>.</a:t>
                      </a:r>
                    </a:p>
                    <a:p>
                      <a:pPr algn="l">
                        <a:lnSpc>
                          <a:spcPct val="115000"/>
                        </a:lnSpc>
                        <a:spcAft>
                          <a:spcPts val="0"/>
                        </a:spcAft>
                      </a:pPr>
                      <a:r>
                        <a:rPr lang="ru-RU" sz="1400" dirty="0">
                          <a:latin typeface="Arial" pitchFamily="34" charset="0"/>
                          <a:ea typeface="Times New Roman"/>
                          <a:cs typeface="Arial" pitchFamily="34" charset="0"/>
                        </a:rPr>
                        <a:t>Проявляется потребность в одобрении со стороны окружающих.</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dirty="0">
                          <a:latin typeface="Arial" pitchFamily="34" charset="0"/>
                          <a:ea typeface="Times New Roman"/>
                          <a:cs typeface="Arial" pitchFamily="34" charset="0"/>
                        </a:rPr>
                        <a:t>Контакт со взрослыми непродолжителен.  Требуется мимическое и жестовое подкрепление.  Для поддержания  контакта необходима положительная стимуляция.</a:t>
                      </a:r>
                    </a:p>
                    <a:p>
                      <a:pPr algn="l">
                        <a:lnSpc>
                          <a:spcPct val="115000"/>
                        </a:lnSpc>
                        <a:spcAft>
                          <a:spcPts val="0"/>
                        </a:spcAft>
                      </a:pPr>
                      <a:r>
                        <a:rPr lang="ru-RU" sz="1400" dirty="0">
                          <a:latin typeface="Arial" pitchFamily="34" charset="0"/>
                          <a:ea typeface="Times New Roman"/>
                          <a:cs typeface="Arial" pitchFamily="34" charset="0"/>
                        </a:rPr>
                        <a:t>Некоторые дети способны привлекать внимание к своим нуждам.</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dirty="0">
                          <a:latin typeface="Arial" pitchFamily="34" charset="0"/>
                          <a:ea typeface="Times New Roman"/>
                          <a:cs typeface="Arial" pitchFamily="34" charset="0"/>
                        </a:rPr>
                        <a:t>Контакт  крайне затруднен из-за непонимания обращенной речи.  Необходимо многократное мимическое и жестовое повторение.  Самостоятельно контакт не инициируют.  Иногда проявляют негативизм. Характерно пассивное подчинение.</a:t>
                      </a:r>
                    </a:p>
                    <a:p>
                      <a:pPr algn="l">
                        <a:lnSpc>
                          <a:spcPct val="115000"/>
                        </a:lnSpc>
                        <a:spcAft>
                          <a:spcPts val="0"/>
                        </a:spcAft>
                      </a:pPr>
                      <a:r>
                        <a:rPr lang="ru-RU" sz="1400" dirty="0">
                          <a:latin typeface="Arial" pitchFamily="34" charset="0"/>
                          <a:ea typeface="Times New Roman"/>
                          <a:cs typeface="Arial" pitchFamily="34" charset="0"/>
                        </a:rPr>
                        <a:t>Положительно реагируют на ласку, поощрение.</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85728"/>
            <a:ext cx="3879139" cy="707886"/>
          </a:xfrm>
          <a:prstGeom prst="rect">
            <a:avLst/>
          </a:prstGeom>
        </p:spPr>
        <p:txBody>
          <a:bodyPr wrap="none">
            <a:spAutoFit/>
          </a:bodyPr>
          <a:lstStyle/>
          <a:p>
            <a:r>
              <a:rPr lang="ru-RU" sz="4000" dirty="0" smtClean="0">
                <a:solidFill>
                  <a:schemeClr val="bg1"/>
                </a:solidFill>
                <a:latin typeface="Arial"/>
              </a:rPr>
              <a:t>Работа </a:t>
            </a:r>
            <a:r>
              <a:rPr lang="ru-RU" sz="4000" dirty="0" err="1" smtClean="0">
                <a:solidFill>
                  <a:schemeClr val="bg1"/>
                </a:solidFill>
                <a:latin typeface="Arial"/>
              </a:rPr>
              <a:t>ШПМПк</a:t>
            </a:r>
            <a:endParaRPr lang="ru-RU" sz="4000" dirty="0"/>
          </a:p>
        </p:txBody>
      </p:sp>
      <p:graphicFrame>
        <p:nvGraphicFramePr>
          <p:cNvPr id="3" name="Таблица 2"/>
          <p:cNvGraphicFramePr>
            <a:graphicFrameLocks noGrp="1"/>
          </p:cNvGraphicFramePr>
          <p:nvPr/>
        </p:nvGraphicFramePr>
        <p:xfrm>
          <a:off x="214281" y="1071546"/>
          <a:ext cx="8572562" cy="5292852"/>
        </p:xfrm>
        <a:graphic>
          <a:graphicData uri="http://schemas.openxmlformats.org/drawingml/2006/table">
            <a:tbl>
              <a:tblPr/>
              <a:tblGrid>
                <a:gridCol w="1841368"/>
                <a:gridCol w="2476223"/>
                <a:gridCol w="2128934"/>
                <a:gridCol w="2126037"/>
              </a:tblGrid>
              <a:tr h="114000">
                <a:tc>
                  <a:txBody>
                    <a:bodyPr/>
                    <a:lstStyle/>
                    <a:p>
                      <a:pPr>
                        <a:lnSpc>
                          <a:spcPct val="115000"/>
                        </a:lnSpc>
                        <a:spcAft>
                          <a:spcPts val="0"/>
                        </a:spcAft>
                      </a:pP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Легкая умственная </a:t>
                      </a:r>
                      <a:endParaRPr lang="ru-RU" sz="1400">
                        <a:latin typeface="Arial" pitchFamily="34" charset="0"/>
                        <a:ea typeface="Times New Roman"/>
                        <a:cs typeface="Arial" pitchFamily="34" charset="0"/>
                      </a:endParaRPr>
                    </a:p>
                    <a:p>
                      <a:pPr algn="ctr">
                        <a:lnSpc>
                          <a:spcPct val="115000"/>
                        </a:lnSpc>
                        <a:spcAft>
                          <a:spcPts val="0"/>
                        </a:spcAft>
                      </a:pPr>
                      <a:r>
                        <a:rPr lang="ru-RU" sz="1400" i="1">
                          <a:latin typeface="Arial" pitchFamily="34" charset="0"/>
                          <a:ea typeface="Times New Roman"/>
                          <a:cs typeface="Arial" pitchFamily="34" charset="0"/>
                        </a:rPr>
                        <a:t>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0</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Умеренная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- 71</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i="1">
                          <a:latin typeface="Arial" pitchFamily="34" charset="0"/>
                          <a:ea typeface="Times New Roman"/>
                          <a:cs typeface="Arial" pitchFamily="34" charset="0"/>
                        </a:rPr>
                        <a:t>Тяжелая умственная отсталость</a:t>
                      </a:r>
                      <a:endParaRPr lang="ru-RU" sz="1400">
                        <a:latin typeface="Arial" pitchFamily="34" charset="0"/>
                        <a:ea typeface="Times New Roman"/>
                        <a:cs typeface="Arial" pitchFamily="34" charset="0"/>
                      </a:endParaRPr>
                    </a:p>
                    <a:p>
                      <a:pPr algn="ctr">
                        <a:lnSpc>
                          <a:spcPct val="115000"/>
                        </a:lnSpc>
                        <a:spcAft>
                          <a:spcPts val="0"/>
                        </a:spcAft>
                      </a:pPr>
                      <a:r>
                        <a:rPr lang="en-US" sz="1400" b="1">
                          <a:latin typeface="Arial" pitchFamily="34" charset="0"/>
                          <a:ea typeface="Times New Roman"/>
                          <a:cs typeface="Arial" pitchFamily="34" charset="0"/>
                        </a:rPr>
                        <a:t>F - 7</a:t>
                      </a:r>
                      <a:r>
                        <a:rPr lang="ru-RU" sz="1400" b="1">
                          <a:latin typeface="Arial" pitchFamily="34" charset="0"/>
                          <a:ea typeface="Times New Roman"/>
                          <a:cs typeface="Arial" pitchFamily="34" charset="0"/>
                        </a:rPr>
                        <a:t>2</a:t>
                      </a:r>
                      <a:endParaRPr lang="ru-RU" sz="140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69">
                <a:tc>
                  <a:txBody>
                    <a:bodyPr/>
                    <a:lstStyle/>
                    <a:p>
                      <a:pPr marL="342900" lvl="0" indent="-342900" algn="ctr">
                        <a:lnSpc>
                          <a:spcPct val="115000"/>
                        </a:lnSpc>
                        <a:spcAft>
                          <a:spcPts val="0"/>
                        </a:spcAft>
                        <a:buSzPts val="1400"/>
                        <a:buFont typeface="+mj-lt"/>
                        <a:buNone/>
                      </a:pPr>
                      <a:r>
                        <a:rPr lang="ru-RU" sz="1400" b="1" dirty="0">
                          <a:latin typeface="Arial" pitchFamily="34" charset="0"/>
                          <a:ea typeface="Times New Roman"/>
                          <a:cs typeface="Arial" pitchFamily="34" charset="0"/>
                        </a:rPr>
                        <a:t>Способность </a:t>
                      </a:r>
                      <a:endParaRPr lang="ru-RU" sz="1400" b="1" dirty="0" smtClean="0">
                        <a:latin typeface="Arial" pitchFamily="34" charset="0"/>
                        <a:ea typeface="Times New Roman"/>
                        <a:cs typeface="Arial" pitchFamily="34" charset="0"/>
                      </a:endParaRPr>
                    </a:p>
                    <a:p>
                      <a:pPr marL="342900" lvl="0" indent="-342900" algn="ctr">
                        <a:lnSpc>
                          <a:spcPct val="115000"/>
                        </a:lnSpc>
                        <a:spcAft>
                          <a:spcPts val="0"/>
                        </a:spcAft>
                        <a:buSzPts val="1400"/>
                        <a:buFont typeface="+mj-lt"/>
                        <a:buNone/>
                      </a:pPr>
                      <a:r>
                        <a:rPr lang="ru-RU" sz="1400" b="1" dirty="0" smtClean="0">
                          <a:latin typeface="Arial" pitchFamily="34" charset="0"/>
                          <a:ea typeface="Times New Roman"/>
                          <a:cs typeface="Arial" pitchFamily="34" charset="0"/>
                        </a:rPr>
                        <a:t>к</a:t>
                      </a:r>
                      <a:r>
                        <a:rPr lang="ru-RU" sz="1400" b="1" baseline="0" dirty="0" smtClean="0">
                          <a:latin typeface="Arial" pitchFamily="34" charset="0"/>
                          <a:ea typeface="Times New Roman"/>
                          <a:cs typeface="Arial" pitchFamily="34" charset="0"/>
                        </a:rPr>
                        <a:t>  </a:t>
                      </a:r>
                      <a:r>
                        <a:rPr lang="ru-RU" sz="1400" b="1" dirty="0" smtClean="0">
                          <a:latin typeface="Arial" pitchFamily="34" charset="0"/>
                          <a:ea typeface="Times New Roman"/>
                          <a:cs typeface="Arial" pitchFamily="34" charset="0"/>
                        </a:rPr>
                        <a:t>деятельности</a:t>
                      </a:r>
                      <a:endParaRPr lang="ru-RU" sz="1400" dirty="0">
                        <a:latin typeface="Arial" pitchFamily="34" charset="0"/>
                        <a:ea typeface="Times New Roman"/>
                        <a:cs typeface="Arial" pitchFamily="34" charset="0"/>
                      </a:endParaRP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300" baseline="0" dirty="0">
                          <a:latin typeface="Arial" pitchFamily="34" charset="0"/>
                          <a:ea typeface="Times New Roman"/>
                          <a:cs typeface="Arial" pitchFamily="34" charset="0"/>
                        </a:rPr>
                        <a:t>Проявляет интерес к предлагаемой деятельности, но он носит неустойчивый характер</a:t>
                      </a:r>
                      <a:r>
                        <a:rPr lang="ru-RU" sz="1300" baseline="0" dirty="0" smtClean="0">
                          <a:latin typeface="Arial" pitchFamily="34" charset="0"/>
                          <a:ea typeface="Times New Roman"/>
                          <a:cs typeface="Arial" pitchFamily="34" charset="0"/>
                        </a:rPr>
                        <a:t>.</a:t>
                      </a:r>
                      <a:endParaRPr lang="ru-RU" sz="1300" baseline="0" dirty="0">
                        <a:latin typeface="Arial" pitchFamily="34" charset="0"/>
                        <a:ea typeface="Times New Roman"/>
                        <a:cs typeface="Arial" pitchFamily="34" charset="0"/>
                      </a:endParaRPr>
                    </a:p>
                    <a:p>
                      <a:pPr algn="l">
                        <a:lnSpc>
                          <a:spcPct val="100000"/>
                        </a:lnSpc>
                        <a:spcAft>
                          <a:spcPts val="0"/>
                        </a:spcAft>
                      </a:pPr>
                      <a:r>
                        <a:rPr lang="ru-RU" sz="1300" baseline="0" dirty="0">
                          <a:latin typeface="Arial" pitchFamily="34" charset="0"/>
                          <a:ea typeface="Times New Roman"/>
                          <a:cs typeface="Arial" pitchFamily="34" charset="0"/>
                        </a:rPr>
                        <a:t>Способны действовать по образцу, пошаговой инструкции. Возможны простейшие самостоятельные действия. В процессе деятельности требуется организующая и направляющая помощь.</a:t>
                      </a:r>
                    </a:p>
                    <a:p>
                      <a:pPr algn="l">
                        <a:lnSpc>
                          <a:spcPct val="100000"/>
                        </a:lnSpc>
                        <a:spcAft>
                          <a:spcPts val="0"/>
                        </a:spcAft>
                      </a:pPr>
                      <a:r>
                        <a:rPr lang="ru-RU" sz="1300" baseline="0" dirty="0">
                          <a:latin typeface="Arial" pitchFamily="34" charset="0"/>
                          <a:ea typeface="Times New Roman"/>
                          <a:cs typeface="Arial" pitchFamily="34" charset="0"/>
                        </a:rPr>
                        <a:t>Самоконтроль при выполнении задания отсутствует.  </a:t>
                      </a:r>
                    </a:p>
                    <a:p>
                      <a:pPr algn="l">
                        <a:lnSpc>
                          <a:spcPct val="100000"/>
                        </a:lnSpc>
                        <a:spcAft>
                          <a:spcPts val="0"/>
                        </a:spcAft>
                      </a:pPr>
                      <a:r>
                        <a:rPr lang="ru-RU" sz="1300" baseline="0" dirty="0">
                          <a:latin typeface="Arial" pitchFamily="34" charset="0"/>
                          <a:ea typeface="Times New Roman"/>
                          <a:cs typeface="Arial" pitchFamily="34" charset="0"/>
                        </a:rPr>
                        <a:t>Эмоционально реагируют на оценку их деятельности.</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300" baseline="0" dirty="0">
                          <a:latin typeface="Arial" pitchFamily="34" charset="0"/>
                          <a:ea typeface="Times New Roman"/>
                          <a:cs typeface="Arial" pitchFamily="34" charset="0"/>
                        </a:rPr>
                        <a:t>Интерес  к  деятельности взрослого слабо выражен   и неустойчив.   Интерес вызывает не сама деятельность, а отдельные признаки  предметов  (</a:t>
                      </a:r>
                      <a:r>
                        <a:rPr lang="ru-RU" sz="1300" i="1" baseline="0" dirty="0">
                          <a:latin typeface="Arial" pitchFamily="34" charset="0"/>
                          <a:ea typeface="Times New Roman"/>
                          <a:cs typeface="Arial" pitchFamily="34" charset="0"/>
                        </a:rPr>
                        <a:t>звучание, цвет</a:t>
                      </a:r>
                      <a:r>
                        <a:rPr lang="ru-RU" sz="1300" baseline="0" dirty="0">
                          <a:latin typeface="Arial" pitchFamily="34" charset="0"/>
                          <a:ea typeface="Times New Roman"/>
                          <a:cs typeface="Arial" pitchFamily="34" charset="0"/>
                        </a:rPr>
                        <a:t>). </a:t>
                      </a:r>
                    </a:p>
                    <a:p>
                      <a:pPr algn="l">
                        <a:lnSpc>
                          <a:spcPct val="100000"/>
                        </a:lnSpc>
                        <a:spcAft>
                          <a:spcPts val="0"/>
                        </a:spcAft>
                      </a:pPr>
                      <a:r>
                        <a:rPr lang="ru-RU" sz="1300" baseline="0" dirty="0">
                          <a:latin typeface="Arial" pitchFamily="34" charset="0"/>
                          <a:ea typeface="Times New Roman"/>
                          <a:cs typeface="Arial" pitchFamily="34" charset="0"/>
                        </a:rPr>
                        <a:t>Требуется многократное повторение инструкции с показом того, что следует сделать.  В процессе работы предлагаемая программа действий не удерживается.</a:t>
                      </a:r>
                    </a:p>
                    <a:p>
                      <a:pPr algn="l">
                        <a:lnSpc>
                          <a:spcPct val="100000"/>
                        </a:lnSpc>
                        <a:spcAft>
                          <a:spcPts val="0"/>
                        </a:spcAft>
                      </a:pPr>
                      <a:r>
                        <a:rPr lang="ru-RU" sz="1300" baseline="0" dirty="0">
                          <a:latin typeface="Arial" pitchFamily="34" charset="0"/>
                          <a:ea typeface="Times New Roman"/>
                          <a:cs typeface="Arial" pitchFamily="34" charset="0"/>
                        </a:rPr>
                        <a:t>Способны к подражанию и совместным действиям   со взрослым. </a:t>
                      </a:r>
                      <a:r>
                        <a:rPr lang="ru-RU" sz="1300" baseline="0" dirty="0" smtClean="0">
                          <a:latin typeface="Arial" pitchFamily="34" charset="0"/>
                          <a:ea typeface="Times New Roman"/>
                          <a:cs typeface="Arial" pitchFamily="34" charset="0"/>
                        </a:rPr>
                        <a:t>Волевых </a:t>
                      </a:r>
                      <a:r>
                        <a:rPr lang="ru-RU" sz="1300" baseline="0" dirty="0">
                          <a:latin typeface="Arial" pitchFamily="34" charset="0"/>
                          <a:ea typeface="Times New Roman"/>
                          <a:cs typeface="Arial" pitchFamily="34" charset="0"/>
                        </a:rPr>
                        <a:t>усилий не проявляют.</a:t>
                      </a:r>
                    </a:p>
                    <a:p>
                      <a:pPr algn="l">
                        <a:lnSpc>
                          <a:spcPct val="100000"/>
                        </a:lnSpc>
                        <a:spcAft>
                          <a:spcPts val="0"/>
                        </a:spcAft>
                      </a:pPr>
                      <a:r>
                        <a:rPr lang="ru-RU" sz="1300" baseline="0" dirty="0">
                          <a:latin typeface="Arial" pitchFamily="34" charset="0"/>
                          <a:ea typeface="Times New Roman"/>
                          <a:cs typeface="Arial" pitchFamily="34" charset="0"/>
                        </a:rPr>
                        <a:t>Эмоциональное реагирование в процессе работы не всегда адекватно.</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300" baseline="0" dirty="0">
                          <a:latin typeface="Arial" pitchFamily="34" charset="0"/>
                          <a:ea typeface="Times New Roman"/>
                          <a:cs typeface="Arial" pitchFamily="34" charset="0"/>
                        </a:rPr>
                        <a:t>Интерес к  действиям  взрослого не проявляет.   </a:t>
                      </a:r>
                    </a:p>
                    <a:p>
                      <a:pPr algn="l">
                        <a:lnSpc>
                          <a:spcPct val="100000"/>
                        </a:lnSpc>
                        <a:spcAft>
                          <a:spcPts val="0"/>
                        </a:spcAft>
                      </a:pPr>
                      <a:r>
                        <a:rPr lang="ru-RU" sz="1300" baseline="0" dirty="0">
                          <a:latin typeface="Arial" pitchFamily="34" charset="0"/>
                          <a:ea typeface="Times New Roman"/>
                          <a:cs typeface="Arial" pitchFamily="34" charset="0"/>
                        </a:rPr>
                        <a:t>Пассивны в принятии предлагаемого взрослым   задания.</a:t>
                      </a:r>
                    </a:p>
                    <a:p>
                      <a:pPr algn="l">
                        <a:lnSpc>
                          <a:spcPct val="100000"/>
                        </a:lnSpc>
                        <a:spcAft>
                          <a:spcPts val="0"/>
                        </a:spcAft>
                      </a:pPr>
                      <a:r>
                        <a:rPr lang="ru-RU" sz="1300" baseline="0" dirty="0">
                          <a:latin typeface="Arial" pitchFamily="34" charset="0"/>
                          <a:ea typeface="Times New Roman"/>
                          <a:cs typeface="Arial" pitchFamily="34" charset="0"/>
                        </a:rPr>
                        <a:t>Простейшие действия при совместной пошаговой помощи взрослого выполняются лишь частично.  Не удерживают внимание при выполнении действий. Не сформированы регуляторные механизмы. Организующая, направляющая, разъясняющая помощь не эффективна.  Необходимо совместное со взрослым поэтапное выполнение задания.</a:t>
                      </a:r>
                    </a:p>
                    <a:p>
                      <a:pPr algn="l">
                        <a:lnSpc>
                          <a:spcPct val="100000"/>
                        </a:lnSpc>
                        <a:spcAft>
                          <a:spcPts val="0"/>
                        </a:spcAft>
                      </a:pPr>
                      <a:r>
                        <a:rPr lang="ru-RU" sz="1300" baseline="0" dirty="0">
                          <a:latin typeface="Arial" pitchFamily="34" charset="0"/>
                          <a:ea typeface="Times New Roman"/>
                          <a:cs typeface="Arial" pitchFamily="34" charset="0"/>
                        </a:rPr>
                        <a:t>Безразличны к оценке результатов работы.</a:t>
                      </a:r>
                    </a:p>
                  </a:txBody>
                  <a:tcPr marL="11948" marR="11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14282" y="0"/>
            <a:ext cx="8643998" cy="276999"/>
          </a:xfrm>
          <a:prstGeom prst="rect">
            <a:avLst/>
          </a:prstGeom>
        </p:spPr>
        <p:txBody>
          <a:bodyPr wrap="square">
            <a:spAutoFit/>
          </a:bodyPr>
          <a:lstStyle/>
          <a:p>
            <a:pPr algn="ctr"/>
            <a:r>
              <a:rPr lang="ru-RU" sz="1200" dirty="0" smtClean="0">
                <a:solidFill>
                  <a:srgbClr val="000000"/>
                </a:solidFill>
                <a:latin typeface="Arial"/>
              </a:rPr>
              <a:t>КГБОУ «Дудинская школа – интернат»</a:t>
            </a:r>
            <a:endParaRPr lang="ru-RU" sz="1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1162</TotalTime>
  <Words>8283</Words>
  <Application>Microsoft Office PowerPoint</Application>
  <PresentationFormat>Экран (4:3)</PresentationFormat>
  <Paragraphs>1115</Paragraphs>
  <Slides>69</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69</vt:i4>
      </vt:variant>
    </vt:vector>
  </HeadingPairs>
  <TitlesOfParts>
    <vt:vector size="82" baseType="lpstr">
      <vt:lpstr>Microsoft YaHei</vt:lpstr>
      <vt:lpstr>Arial</vt:lpstr>
      <vt:lpstr>Batang</vt:lpstr>
      <vt:lpstr>Calibri</vt:lpstr>
      <vt:lpstr>Candara</vt:lpstr>
      <vt:lpstr>Comic Sans MS</vt:lpstr>
      <vt:lpstr>Monotype Corsiva</vt:lpstr>
      <vt:lpstr>New roman</vt:lpstr>
      <vt:lpstr>Symbol</vt:lpstr>
      <vt:lpstr>Times New Roman</vt:lpstr>
      <vt:lpstr>Verdana</vt:lpstr>
      <vt:lpstr>Wingdings</vt:lpstr>
      <vt:lpstr>Волна</vt:lpstr>
      <vt:lpstr>Презентация PowerPoint</vt:lpstr>
      <vt:lpstr>Содержательные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Личностные и предметные результаты освоения учебного предмета</vt:lpstr>
      <vt:lpstr>Личностные результаты освоения учебного предмета «Речевая практика»</vt:lpstr>
      <vt:lpstr>Уровни овладения предметными результатами </vt:lpstr>
      <vt:lpstr>Предметные результаты освоения учебного предмета «Речевая практика»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Формирование учебной мотивации у детей с интеллектуальной недостаточностью </vt:lpstr>
      <vt:lpstr>Формирование учебной мотивации у детей с интеллектуальной недостаточностью </vt:lpstr>
      <vt:lpstr>Мотивация на уроках</vt:lpstr>
      <vt:lpstr>Средства мотивации</vt:lpstr>
      <vt:lpstr>Средства мотивации</vt:lpstr>
      <vt:lpstr>Вывод:</vt:lpstr>
      <vt:lpstr>   Итогом образования человека с умственной отсталостью является нормализация его жизни, т.е. образ жизни, который является привычным и необходимым для подавляющего большинства людей. Таким образом, ФГОС для обучающихся с тяжелыми и множественными нарушениями развития направлен на обеспечение доступности образования для всех детей, включение их в систему образования вне зависимости от тяжести нарушений развития, вида образовательного учреждения, места проживания; создание образовательной среды в соответствии с их  возможностями и потребностями.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Информатика</cp:lastModifiedBy>
  <cp:revision>169</cp:revision>
  <dcterms:created xsi:type="dcterms:W3CDTF">2016-12-02T03:36:10Z</dcterms:created>
  <dcterms:modified xsi:type="dcterms:W3CDTF">2021-12-06T01:47:55Z</dcterms:modified>
</cp:coreProperties>
</file>