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0"/>
  </p:notesMasterIdLst>
  <p:sldIdLst>
    <p:sldId id="261" r:id="rId3"/>
    <p:sldId id="259" r:id="rId4"/>
    <p:sldId id="258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EFEF9-19E8-44AB-B4FB-E78E80AF7493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9F48-3E31-4F3B-92F9-81DAF2037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9F48-3E31-4F3B-92F9-81DAF20370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4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9F48-3E31-4F3B-92F9-81DAF20370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8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6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4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4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9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3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3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5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7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8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19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6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5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9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12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835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04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1AC5-EC05-409A-BC04-110A150F8BAB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BF18-2140-44CB-8EC0-76E70215A6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1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5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62B6A-96D4-4504-8F3B-3470D32861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C15782-FE19-4B67-8D8E-A13809EA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1644" y="1535289"/>
            <a:ext cx="7552267" cy="104986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Дефектологическое сопровождение обучающихся в соответствии с ФГОС на 2020/21 учебный год.  </a:t>
            </a:r>
            <a:b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(индивидуальные занятия)</a:t>
            </a:r>
            <a:endParaRPr lang="ru-RU" sz="2000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Основные направления коррекционно-развивающей работы  учителя дефектолога </a:t>
            </a:r>
            <a:r>
              <a:rPr lang="ru-RU" dirty="0" err="1" smtClean="0">
                <a:latin typeface="Bookman Old Style" panose="02050604050505020204" pitchFamily="18" charset="0"/>
              </a:rPr>
              <a:t>Гарматиной</a:t>
            </a:r>
            <a:r>
              <a:rPr lang="ru-RU" dirty="0" smtClean="0">
                <a:latin typeface="Bookman Old Style" panose="02050604050505020204" pitchFamily="18" charset="0"/>
              </a:rPr>
              <a:t> О.А.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889"/>
            <a:ext cx="11604978" cy="6745111"/>
          </a:xfrm>
        </p:spPr>
        <p:txBody>
          <a:bodyPr>
            <a:normAutofit fontScale="47500" lnSpcReduction="20000"/>
          </a:bodyPr>
          <a:lstStyle/>
          <a:p>
            <a:pPr marL="514350" indent="-285750" algn="ctr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Коррекционный курс «Сенсорное развитие»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sz="2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является </a:t>
            </a:r>
            <a:r>
              <a:rPr lang="ru-RU" sz="29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обогащение чувственного опыта в процессе целенаправленного систематического воздействия на сохранные анализаторы. </a:t>
            </a:r>
            <a:endParaRPr lang="ru-RU" sz="2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                                   Кинестетическое восприятие                                               </a:t>
            </a:r>
            <a:r>
              <a:rPr lang="ru-RU" sz="2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вкуса 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 запаха                                           Слуховое восприятие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2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Коррекционный курс «Предметно-практические действия»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обучения является </a:t>
            </a:r>
            <a:r>
              <a:rPr lang="ru-RU" sz="29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целенаправленных произвольных действий с различными предметами и материалами.</a:t>
            </a:r>
            <a:endParaRPr lang="ru-RU" sz="2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с материалами </a:t>
            </a: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с предметами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крупной и мелкой моторики, </a:t>
            </a:r>
            <a:r>
              <a:rPr lang="ru-RU" sz="2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навыков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Коррекционный курс «Развитие психомоторики и сенсорных процессов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2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создания оптимальных условий познания каждого объекта в совокупности сенсорных свойств, качеств и признаков дать ребенку правильное представление об окружающей действительности, способствующее оптимизации его психического развития и более эффективной социализации в обществе.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сенсорных эталонов цвета, формы, величины; конструирование предметов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крупной и мелкой моторики,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Кинестетическое и кинетическое развитие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Тактильно-двигательное восприятие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восприятия и слуховой памяти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пространства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восприятия и зрительной памяти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времени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операций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62255"/>
            <a:ext cx="11692890" cy="58356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Bookman Old Style" pitchFamily="18" charset="0"/>
              </a:rPr>
              <a:t>Комплектование групп учителя – дефектолога </a:t>
            </a:r>
            <a:r>
              <a:rPr lang="ru-RU" sz="1800" dirty="0" err="1" smtClean="0">
                <a:latin typeface="Bookman Old Style" pitchFamily="18" charset="0"/>
              </a:rPr>
              <a:t>Гарматиной</a:t>
            </a:r>
            <a:r>
              <a:rPr lang="ru-RU" sz="1800" dirty="0" smtClean="0">
                <a:latin typeface="Bookman Old Style" pitchFamily="18" charset="0"/>
              </a:rPr>
              <a:t> О.А.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на 2020/21 учебный год. </a:t>
            </a:r>
            <a:endParaRPr lang="ru-RU" sz="1800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48496"/>
              </p:ext>
            </p:extLst>
          </p:nvPr>
        </p:nvGraphicFramePr>
        <p:xfrm>
          <a:off x="1458383" y="845820"/>
          <a:ext cx="9622866" cy="495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46"/>
                <a:gridCol w="2583002"/>
                <a:gridCol w="2457450"/>
                <a:gridCol w="2325268"/>
              </a:tblGrid>
              <a:tr h="46401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коррекционного курса (учитель-дефектолог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Гарматина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О.А.)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86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Индивидуальные занятия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78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Сенсорное развитие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для обучающихся по АООП для детей с умственной отсталостью интеллектуальными нарушениями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(вариант 2)</a:t>
                      </a:r>
                    </a:p>
                    <a:p>
                      <a:pPr algn="ctr"/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Предметно-практические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действия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для обучающихся по АООП для детей с умственной отсталостью интеллектуальными нарушениями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(вариант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Развитие психомоторики и сенсорных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процессов для обучающихся по АООП вариант  8.3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Предметно-практические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действия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для обучающихся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 по АООП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Bookman Old Style" pitchFamily="18" charset="0"/>
                        </a:rPr>
                        <a:t>вариант  8.4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8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3-4 класс – 5 чел.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4 класс – 1 чел.</a:t>
                      </a:r>
                    </a:p>
                    <a:p>
                      <a:pPr algn="ctr"/>
                      <a:endParaRPr lang="ru-RU" sz="1400" dirty="0" smtClean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1-2 класс – 1 чел.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класс «У» – 3 чел.</a:t>
                      </a:r>
                    </a:p>
                    <a:p>
                      <a:pPr algn="ctr"/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1-2 класс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– 1 чел.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1-2 класс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– 1 чел.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Bookman Old Style" pitchFamily="18" charset="0"/>
                        </a:rPr>
                        <a:t>класс «У» – 2 чел.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8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Итого: 6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Итого:</a:t>
                      </a:r>
                      <a:r>
                        <a:rPr lang="ru-RU" sz="1400" baseline="0" dirty="0" smtClean="0">
                          <a:latin typeface="Bookman Old Style" pitchFamily="18" charset="0"/>
                        </a:rPr>
                        <a:t> 4 человека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itchFamily="18" charset="0"/>
                          <a:ea typeface="+mn-ea"/>
                          <a:cs typeface="+mn-cs"/>
                        </a:rPr>
                        <a:t>Итого: 1 человек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Итого: 3 человека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8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Всего зачислено: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</a:rPr>
                        <a:t>Индивидуальные занятия - 14 человек 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82221" y="654756"/>
          <a:ext cx="11435646" cy="6044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623"/>
                <a:gridCol w="1907823"/>
                <a:gridCol w="1422400"/>
                <a:gridCol w="1569155"/>
                <a:gridCol w="2231573"/>
                <a:gridCol w="1990472"/>
                <a:gridCol w="1625600"/>
              </a:tblGrid>
              <a:tr h="2966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Ф.И.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Форма занятий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Дни недели/ Время занятий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Нагрузка в неделю (мин)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коррекционного курса </a:t>
                      </a:r>
                      <a:endParaRPr lang="ru-RU" sz="1200" dirty="0"/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 М.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1д.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Развитие психомоторики и сенсорных</a:t>
                      </a:r>
                      <a:r>
                        <a:rPr lang="ru-RU" sz="1200" baseline="0" dirty="0" smtClean="0">
                          <a:latin typeface="+mn-lt"/>
                        </a:rPr>
                        <a:t> процессов 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раза в неделю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/20 мин. 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Ямкин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Семушева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Айгисинов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Найвоседо С.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Лампай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3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Лукин В.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Сигуней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Сенсорное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Кошкарев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раза в неделю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/20 мин. 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Воробъев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Короткевич Д.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Конюхова А.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Стороженко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Индивидуальная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Предметно-практическая деятельность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раза в неделю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мин.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</a:t>
                      </a:r>
                      <a:endParaRPr lang="ru-RU" sz="1200" dirty="0"/>
                    </a:p>
                  </a:txBody>
                  <a:tcPr marL="51953" marR="51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937440"/>
              </p:ext>
            </p:extLst>
          </p:nvPr>
        </p:nvGraphicFramePr>
        <p:xfrm>
          <a:off x="1" y="0"/>
          <a:ext cx="11976098" cy="6784126"/>
        </p:xfrm>
        <a:graphic>
          <a:graphicData uri="http://schemas.openxmlformats.org/drawingml/2006/table">
            <a:tbl>
              <a:tblPr firstRow="1" firstCol="1" bandRow="1"/>
              <a:tblGrid>
                <a:gridCol w="979312"/>
                <a:gridCol w="2666998"/>
                <a:gridCol w="1563451"/>
                <a:gridCol w="1721616"/>
                <a:gridCol w="5044721"/>
              </a:tblGrid>
              <a:tr h="63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 учащегося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обучаемости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(Динамика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развития по итогам 1 полугодия 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52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 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Несформированность мотивационно-целевой основы деятельности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Нестабильный эмоциональный фон.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Незначительная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 на совместную деятельность в процессе обучения и воспитания  путем</a:t>
                      </a:r>
                      <a:r>
                        <a:rPr lang="ru-RU" sz="1400" spc="-75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«встраивания» </a:t>
                      </a:r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умения выражать свою просьбу.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целенаправленным действиям по  плану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(использование пиктограмм)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режима учебной деятельности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помощью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педагога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Предотвращение агрессивных проявлений (наблюдение,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изучение)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78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Кошкарев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развития и поведения 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 на совместную деятельность в процессе обучения и воспитания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умения выражать свою просьбу жестом, словом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целенаправленным действиям по образцу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78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Воробьев 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 поведения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Незначительная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значимых стимулов для снижения протестных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проявлений. Построение совместной деятельности с использованием значимых стимулов.</a:t>
                      </a: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1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Семушева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развития и поведения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 на совместную деятельность в процессе обучения и воспитания.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целенаправленным действиям по  плану.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режима учебной деятельности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помощью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педагога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186105"/>
              </p:ext>
            </p:extLst>
          </p:nvPr>
        </p:nvGraphicFramePr>
        <p:xfrm>
          <a:off x="0" y="0"/>
          <a:ext cx="12191999" cy="6683021"/>
        </p:xfrm>
        <a:graphic>
          <a:graphicData uri="http://schemas.openxmlformats.org/drawingml/2006/table">
            <a:tbl>
              <a:tblPr firstRow="1" firstCol="1" bandRow="1"/>
              <a:tblGrid>
                <a:gridCol w="812800"/>
                <a:gridCol w="2912533"/>
                <a:gridCol w="1578348"/>
                <a:gridCol w="1887341"/>
                <a:gridCol w="5000977"/>
              </a:tblGrid>
              <a:tr h="82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 учащегося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обучаемости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(Динамика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развития по итогам 1 полугодия 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68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Стороженко 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и речевого  развития, поведения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и речевого  развития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Соблюдение режима учебной деятельности, формирование умений коллективной работы под контролем и с помощью учителя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Обучение целенаправленным действиям по инструкции, плану, учить </a:t>
                      </a:r>
                      <a:r>
                        <a:rPr lang="ru-RU" sz="1400" spc="-7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оречевлять</a:t>
                      </a:r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свои действия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89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Короткевич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и речевого  развития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Соблюдение режима учебной деятельности, формирование умений коллективной работы под контролем и с помощью учителя.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Обучение целенаправленным действиям по инструкции, плану, </a:t>
                      </a:r>
                      <a:r>
                        <a:rPr lang="ru-RU" sz="1400" spc="-75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оречевлять</a:t>
                      </a:r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свои действия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41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Ямкин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Нарушения интеллектуальной работоспособности</a:t>
                      </a:r>
                      <a:r>
                        <a:rPr lang="ru-RU" sz="1400" u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40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падением по мере утомления),</a:t>
                      </a:r>
                      <a:r>
                        <a:rPr lang="ru-RU" sz="1400" u="non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нарастание психической медлительности. </a:t>
                      </a:r>
                      <a:endParaRPr lang="ru-RU" sz="1400" u="non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Достаточный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на основе активизации работы всех органов чувств адекватного восприятия явлений и объектов окружающей действительности в совокупности их свойств;</a:t>
                      </a:r>
                      <a:endParaRPr lang="ru-RU" sz="1400" dirty="0" smtClean="0">
                        <a:effectLst/>
                      </a:endParaRPr>
                    </a:p>
                    <a:p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Обогащение словарного запаса </a:t>
                      </a:r>
                    </a:p>
                    <a:p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Формировании точности и целенаправленности движений и действий.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655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Конюхова 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развития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Несформированность смысловой стороны речи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 на совместную деятельность в процессе обучения и воспитания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умения выражать свою просьбу жестом, словом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целенаправленным действиям по образцу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6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71705"/>
              </p:ext>
            </p:extLst>
          </p:nvPr>
        </p:nvGraphicFramePr>
        <p:xfrm>
          <a:off x="0" y="1"/>
          <a:ext cx="12191999" cy="5528972"/>
        </p:xfrm>
        <a:graphic>
          <a:graphicData uri="http://schemas.openxmlformats.org/drawingml/2006/table">
            <a:tbl>
              <a:tblPr firstRow="1" firstCol="1" bandRow="1"/>
              <a:tblGrid>
                <a:gridCol w="812800"/>
                <a:gridCol w="2912533"/>
                <a:gridCol w="1578348"/>
                <a:gridCol w="1887341"/>
                <a:gridCol w="5000977"/>
              </a:tblGrid>
              <a:tr h="63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обучения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 учащегося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обучаемости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(Динамика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развития по итогам 1 полугодия 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79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Айгисинов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Найвоседо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и речевого  развития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Незначительная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целенаправленным действиям по инструкции, плану,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оречевлению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аргументации своих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действий.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режима учебной деятельности. </a:t>
                      </a: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20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Лампай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Лукин 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Выраженные нарушения интеллектуального развития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Несформированность смысловой стороны речи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Незначительная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целенаправленным действиям по инструкции, плану,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оречевлению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аргументации своих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действий.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режима учебной деятельности. </a:t>
                      </a:r>
                      <a:endParaRPr lang="ru-RU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10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Сигуней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</a:t>
                      </a: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Достаточный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на основе активизации работы всех органов чувств адекватного восприятия явлений и объектов окружающей действительности в совокупности их свойств;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 словарного запаса </a:t>
                      </a:r>
                    </a:p>
                    <a:p>
                      <a:r>
                        <a:rPr lang="ru-RU" sz="1400" spc="-75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Формировании точности и целенаправленности движений и действий.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797" marR="20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5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1060</Words>
  <Application>Microsoft Office PowerPoint</Application>
  <PresentationFormat>Широкоэкранный</PresentationFormat>
  <Paragraphs>270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Batang</vt:lpstr>
      <vt:lpstr>Bookman Old Style</vt:lpstr>
      <vt:lpstr>Calibri</vt:lpstr>
      <vt:lpstr>Calibri Light</vt:lpstr>
      <vt:lpstr>Garamond</vt:lpstr>
      <vt:lpstr>Times New Roman</vt:lpstr>
      <vt:lpstr>Wingdings</vt:lpstr>
      <vt:lpstr>1_Тема Office</vt:lpstr>
      <vt:lpstr>Натуральные материалы</vt:lpstr>
      <vt:lpstr>Дефектологическое сопровождение обучающихся в соответствии с ФГОС на 2020/21 учебный год.   (индивидуальные занятия)</vt:lpstr>
      <vt:lpstr>Презентация PowerPoint</vt:lpstr>
      <vt:lpstr>Комплектование групп учителя – дефектолога Гарматиной О.А.  на 2020/21 учебный год.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Дефектологическое сопровождение обучающихся в соответствии с ФГОС на 2020/21 учебный год.   (индивидуальные занятия)</dc:title>
  <dc:creator>1</dc:creator>
  <cp:lastModifiedBy>Ольга</cp:lastModifiedBy>
  <cp:revision>28</cp:revision>
  <dcterms:created xsi:type="dcterms:W3CDTF">2020-12-28T15:33:31Z</dcterms:created>
  <dcterms:modified xsi:type="dcterms:W3CDTF">2021-02-04T10:47:56Z</dcterms:modified>
</cp:coreProperties>
</file>