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56" r:id="rId4"/>
    <p:sldId id="273" r:id="rId5"/>
    <p:sldId id="269" r:id="rId6"/>
    <p:sldId id="266" r:id="rId7"/>
    <p:sldId id="274" r:id="rId8"/>
    <p:sldId id="276" r:id="rId9"/>
    <p:sldId id="277" r:id="rId10"/>
    <p:sldId id="27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71A9-4653-417F-9DF3-675F0CBF8A01}" type="datetimeFigureOut">
              <a:rPr lang="ru-RU" smtClean="0"/>
              <a:t>20.02.2021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E59-5F09-4637-A4F4-B744BDF95B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2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71A9-4653-417F-9DF3-675F0CBF8A01}" type="datetimeFigureOut">
              <a:rPr lang="ru-RU" smtClean="0"/>
              <a:t>20.02.2021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E59-5F09-4637-A4F4-B744BDF95B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94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71A9-4653-417F-9DF3-675F0CBF8A01}" type="datetimeFigureOut">
              <a:rPr lang="ru-RU" smtClean="0"/>
              <a:t>20.02.2021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E59-5F09-4637-A4F4-B744BDF95B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0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71A9-4653-417F-9DF3-675F0CBF8A01}" type="datetimeFigureOut">
              <a:rPr lang="ru-RU" smtClean="0"/>
              <a:t>20.02.2021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E59-5F09-4637-A4F4-B744BDF95B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50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71A9-4653-417F-9DF3-675F0CBF8A01}" type="datetimeFigureOut">
              <a:rPr lang="ru-RU" smtClean="0"/>
              <a:t>20.02.2021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E59-5F09-4637-A4F4-B744BDF95B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621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71A9-4653-417F-9DF3-675F0CBF8A01}" type="datetimeFigureOut">
              <a:rPr lang="ru-RU" smtClean="0"/>
              <a:t>20.02.2021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E59-5F09-4637-A4F4-B744BDF95B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33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71A9-4653-417F-9DF3-675F0CBF8A01}" type="datetimeFigureOut">
              <a:rPr lang="ru-RU" smtClean="0"/>
              <a:t>20.02.2021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E59-5F09-4637-A4F4-B744BDF95B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61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71A9-4653-417F-9DF3-675F0CBF8A01}" type="datetimeFigureOut">
              <a:rPr lang="ru-RU" smtClean="0"/>
              <a:t>20.02.2021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E59-5F09-4637-A4F4-B744BDF95B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05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71A9-4653-417F-9DF3-675F0CBF8A01}" type="datetimeFigureOut">
              <a:rPr lang="ru-RU" smtClean="0"/>
              <a:t>20.02.2021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E59-5F09-4637-A4F4-B744BDF95B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46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71A9-4653-417F-9DF3-675F0CBF8A01}" type="datetimeFigureOut">
              <a:rPr lang="ru-RU" smtClean="0"/>
              <a:t>20.02.2021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E59-5F09-4637-A4F4-B744BDF95B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97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71A9-4653-417F-9DF3-675F0CBF8A01}" type="datetimeFigureOut">
              <a:rPr lang="ru-RU" smtClean="0"/>
              <a:t>20.02.2021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4E59-5F09-4637-A4F4-B744BDF95B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4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171A9-4653-417F-9DF3-675F0CBF8A01}" type="datetimeFigureOut">
              <a:rPr lang="ru-RU" smtClean="0"/>
              <a:t>20.02.2021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4E59-5F09-4637-A4F4-B744BDF95B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19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5481" y="1557196"/>
            <a:ext cx="9144000" cy="3374161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latin typeface="+mn-lt"/>
              </a:rPr>
              <a:t>Психолого</a:t>
            </a:r>
            <a:r>
              <a:rPr lang="ru-RU" sz="3200" dirty="0" smtClean="0">
                <a:latin typeface="+mn-lt"/>
              </a:rPr>
              <a:t>  - педагогический семинар по теме: </a:t>
            </a:r>
            <a:r>
              <a:rPr lang="ru-RU" sz="3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Оценка </a:t>
            </a:r>
            <a:r>
              <a:rPr lang="ru-RU" sz="32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эффективности и анализ коррекционно-развивающей работы с обучающимися, находящихся под динамическим наблюдением за I полугодие. </a:t>
            </a:r>
            <a:r>
              <a:rPr lang="ru-RU" sz="3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</a:br>
            <a:endParaRPr lang="ru-RU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676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095014"/>
              </p:ext>
            </p:extLst>
          </p:nvPr>
        </p:nvGraphicFramePr>
        <p:xfrm>
          <a:off x="135798" y="68956"/>
          <a:ext cx="11841936" cy="6040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0484"/>
                <a:gridCol w="2960484"/>
                <a:gridCol w="2960484"/>
                <a:gridCol w="2960484"/>
              </a:tblGrid>
              <a:tr h="24167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Шнайдер Роман </a:t>
                      </a:r>
                      <a:endParaRPr lang="ru-RU" sz="1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+mn-lt"/>
                        </a:rPr>
                        <a:t>Чибиркин</a:t>
                      </a:r>
                      <a:r>
                        <a:rPr lang="ru-RU" sz="1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+mn-lt"/>
                        </a:rPr>
                        <a:t> Артем</a:t>
                      </a:r>
                      <a:endParaRPr lang="ru-RU" sz="1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1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Начало года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данный момент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Начало года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данный момент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67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Саморегуляция и самоконтроль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100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Самоконтроль 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саморегуляция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 доступны, ошибки самостоятельно не замечаются.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 постоянный контроль и все виды помощи.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Самоконтроль 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саморегуляция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низком уровне, до­пускает многочисленные ошибки, частично исправляет, но требуется обучающая помощь, либо направляющая (постановка цели, повторение инструкции), внешний контроль.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 постоянный контроль и стимуляция.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278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Целенаправленность деятельности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96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Нецеленаправленная деятельность, действует неадекватно, бесцельно, хаотично.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Присутствуют орудийные действия (открыть замочек, насыпать песок в ведерко, забить «гвоздик» молоточком).  На уроке за партой сидит при условии, что с ним работают «рука в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руке».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Целенаправленность резко снижена из-за низкой работоспособности и повышенной отвлекаемости.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начале задания отказывается выполнять его, интерес появляется в процессе. Стал более усидчив, может выдержать работу в классе 8-10 минут, необходимы частые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физминутки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смена деятельности.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98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выполнять задание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96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Отказ от совместной деятельности.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Работает по подражанию, начинает выполнять задание, но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заинтересован в результате своей деятельности, установка на результат отсутствует.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Отказ от совместной деятельности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Может выполнять действия по образцу и подражанию в течение определенного периода времени.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5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9299"/>
            <a:ext cx="10515600" cy="5787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семинара: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диагностических данных уровня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обучаемости учащихся находящихся под наблюдением. </a:t>
            </a:r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Ответственные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Классный руководители - 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Челбогашева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И.Г;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Мурикова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.А.,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тьютор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 Иванова М.Ю..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эффективности коррекционно-развивающей работы. 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Ответственные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специалисты школы.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Педагогическая характеристика учащегося 4 класса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Асьмирко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Ивана.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Ответственный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 Вишневская О.В..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1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148591"/>
            <a:ext cx="10515600" cy="2316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/>
              <a:t>Организация дефектологического сопровождения учащихся </a:t>
            </a:r>
            <a:r>
              <a:rPr lang="ru-RU" sz="1800" dirty="0" smtClean="0"/>
              <a:t>1-2  класса, класса «Особый ребенок»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566214"/>
              </p:ext>
            </p:extLst>
          </p:nvPr>
        </p:nvGraphicFramePr>
        <p:xfrm>
          <a:off x="171450" y="271605"/>
          <a:ext cx="11914926" cy="6365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03"/>
                <a:gridCol w="1316459"/>
                <a:gridCol w="1913217"/>
                <a:gridCol w="1691712"/>
                <a:gridCol w="1519827"/>
                <a:gridCol w="1664573"/>
                <a:gridCol w="1682665"/>
                <a:gridCol w="1546970"/>
              </a:tblGrid>
              <a:tr h="823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п\п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Ф.И. обучающегося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 получения образования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образовательной программы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обучения /класс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Коррекционный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курс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 занятий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Периодичность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9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Яр Матвей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классе/совместно с другими обучающимися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АООП для детей с РАС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вар.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год обучения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д. класс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психомоторики и сенсорных процессов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раза в неделю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мин.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1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Стороженко Софья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классе/совместно с другими обучающимися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АООП для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детей с У/О  (И/Н)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вар. 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обучения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д. класс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83992A"/>
                        </a:buClr>
                        <a:buSzPct val="11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Предметно-практические действия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Индивидуальная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раза в неделю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мин.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98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Кошкарев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В.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классе/совместно с другими обучающимися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АООП для детей с РАС вар. 8.3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год обучения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д. класс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Предметно-практические действия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раза в неделю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мин.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4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Ямкин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А.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классе/совместно с другими обучающимися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АООП для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детей с У/О  (И/Н)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вар. 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год обучения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класс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83992A"/>
                        </a:buClr>
                        <a:buSzPct val="11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Предметно-практические действия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раза в неделю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мин.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6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Шнайдер Роман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классе/совместно с другими обучающимися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АООП для детей с У/О  (И/Н) вар.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1год обучения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психомоторики и сенсорных процессов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раза в неделю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Чибиркин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Артем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классе/совместно с другими обучающимися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АООП для детей с У/О  (И/Н) вар.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1год обучения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психомоторики и сенсорных процессов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раза в неделю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689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205182"/>
              </p:ext>
            </p:extLst>
          </p:nvPr>
        </p:nvGraphicFramePr>
        <p:xfrm>
          <a:off x="352425" y="334963"/>
          <a:ext cx="11598276" cy="617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983"/>
                <a:gridCol w="3802455"/>
                <a:gridCol w="48618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Название курса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Цель: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Разделы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программы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435749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«Развитие психомоторики и сенсорных процессов</a:t>
                      </a:r>
                      <a:b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Создание оптимальных условий для  познания объекта в совокупности сенсорных свойств, качеств и признаков;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Формирование правильного представления об окружающей действительности;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Оптимизация  психического развития ребенка для  более эффективной социализации его в обществе.</a:t>
                      </a:r>
                      <a:endParaRPr lang="ru-RU" sz="14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i="1" u="none" dirty="0" smtClean="0"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Формирование сенсорных эталонов цвета, формы, величины; конструирование предметов;</a:t>
                      </a:r>
                      <a:endParaRPr kumimoji="0" lang="ru-RU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Развитие крупной и мелкой моторики, </a:t>
                      </a:r>
                      <a:r>
                        <a:rPr kumimoji="0" lang="ru-RU" sz="1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графомоторных</a:t>
                      </a: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навыков;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Кинестетическое и кинетическое развитие;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Тактильно-двигательное восприятие;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Развитие слухового восприятия и слуховой памяти;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Восприятие пространства;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Развитие зрительного восприятия и зрительной памяти;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Восприятие времени;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Развитие мыслительных операций.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860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83992A"/>
                        </a:buClr>
                        <a:buSzPct val="11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«Сенсорное развитие»</a:t>
                      </a:r>
                    </a:p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143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11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Обогащение чувственного опыта в процессе целенаправленного систематического воздействия на сохранные анализаторы. 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Зрительное восприятие  </a:t>
                      </a:r>
                      <a:endParaRPr kumimoji="0" lang="ru-RU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1"/>
                        </a:buClr>
                        <a:buSzPct val="11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Кинестетическое восприятие</a:t>
                      </a:r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1"/>
                        </a:buClr>
                        <a:buSzPct val="11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Восприятие вкуса </a:t>
                      </a:r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1"/>
                        </a:buClr>
                        <a:buSzPct val="11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Восприятие запаха                                           </a:t>
                      </a:r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1"/>
                        </a:buClr>
                        <a:buSzPct val="11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Слуховое восприятие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83992A"/>
                        </a:buClr>
                        <a:buSzPct val="11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«Предметно-практические действия»</a:t>
                      </a:r>
                    </a:p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1"/>
                        </a:buClr>
                        <a:buSzPct val="11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Формирование целенаправленных произвольных действий с различными предметами и материалами.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1"/>
                        </a:buClr>
                        <a:buSzPct val="11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Действия с материалами                                                                      </a:t>
                      </a:r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11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Действия с предметами</a:t>
                      </a:r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1"/>
                        </a:buClr>
                        <a:buSzPct val="11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Развитие крупной и мелкой моторики, </a:t>
                      </a:r>
                      <a:r>
                        <a:rPr kumimoji="0" lang="ru-RU" sz="1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графомоторных</a:t>
                      </a: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навыков</a:t>
                      </a:r>
                    </a:p>
                    <a:p>
                      <a:pPr marL="285750" indent="-285750" algn="just">
                        <a:buClr>
                          <a:schemeClr val="tx1"/>
                        </a:buClr>
                        <a:buFont typeface="Wingdings" panose="05000000000000000000" pitchFamily="2" charset="2"/>
                        <a:buChar char="ü"/>
                      </a:pP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357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272795"/>
              </p:ext>
            </p:extLst>
          </p:nvPr>
        </p:nvGraphicFramePr>
        <p:xfrm>
          <a:off x="138820" y="109049"/>
          <a:ext cx="12162388" cy="6734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032"/>
                <a:gridCol w="2106559"/>
                <a:gridCol w="1886744"/>
                <a:gridCol w="2335532"/>
                <a:gridCol w="3602521"/>
              </a:tblGrid>
              <a:tr h="502293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Уровень социально-значимых качеств и познавательной активности учащегося: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 Яр Матвей – 2 год обучения/ 1д. класс.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45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Базовые навыки целенаправленного взаимодействия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Результат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коррекционно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– развивающей работы.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912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Речевое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развитие/ способность к коммуникации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Познавательная активность</a:t>
                      </a:r>
                      <a:endParaRPr lang="ru-RU" sz="14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Особенности поведения  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Сенсомоторное и 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сенсорное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развитие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288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Обращенную речь понимает,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ситуативно выполняет простую речевую инструкцию, 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обращается за помощью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(берет за руку)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Речевой активности в процессе взаимодействия не проявляет.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Находится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группе детей, вступает в коммуникацию (прикасается), в совместных играх не участвует.</a:t>
                      </a: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Крайне</a:t>
                      </a:r>
                      <a:r>
                        <a:rPr lang="ru-RU" sz="1400" baseline="0" dirty="0" smtClean="0"/>
                        <a:t> низкий уровень познавательной активности, не проявляет интереса  к игровому, дидактическому материалу. Вязкие материалы: пластилин, кинетический песок – брезгливо отвергает. Предпочитает  виды деятельности требующие составления упорядоченных рядов, сортировки, перекладывания мелких предметов. </a:t>
                      </a:r>
                      <a:endParaRPr lang="ru-RU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Проявляет</a:t>
                      </a:r>
                      <a:r>
                        <a:rPr lang="ru-RU" sz="1400" b="0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агрессию и </a:t>
                      </a:r>
                      <a:r>
                        <a:rPr lang="ru-RU" sz="1400" b="0" baseline="0" dirty="0" err="1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аутоагрессию</a:t>
                      </a:r>
                      <a:r>
                        <a:rPr lang="ru-RU" sz="1400" b="0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(кусает,  царапает).  Наблюдаются стереотипии: прикосновения к лицу, облизывание кончиков пальцев. </a:t>
                      </a:r>
                      <a:endParaRPr lang="ru-RU" sz="14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Крупная и мелкая  моторика развита достаточно. Цвета и формы  не определяет, сортирует. Письменные принадлежности (карандаш, ручка) удерживает правильно.  Испытывает потребность в тактильных ощущениях (поглаживание, покалывание, пощипывание).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1400" b="1" dirty="0" smtClean="0"/>
                        <a:t>Ориентируется </a:t>
                      </a:r>
                      <a:r>
                        <a:rPr lang="ru-RU" sz="1400" dirty="0" smtClean="0"/>
                        <a:t>в пространстве школы с помощью педагога; 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1400" b="1" baseline="0" dirty="0" smtClean="0"/>
                        <a:t>Обучен</a:t>
                      </a:r>
                      <a:r>
                        <a:rPr lang="ru-RU" sz="1400" baseline="0" dirty="0" smtClean="0"/>
                        <a:t> некоторым способам обследования объекта;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1400" b="1" baseline="0" dirty="0" smtClean="0"/>
                        <a:t>Определяет</a:t>
                      </a:r>
                      <a:r>
                        <a:rPr lang="ru-RU" sz="1400" baseline="0" dirty="0" smtClean="0"/>
                        <a:t> цвет по инструкции  (покажи….),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Выполняет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рисование «дорожек» по точкам,  обводку по контуру;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Зрительно воспринимает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схемы-инструкции, может выполнять действия по плану (1-2 ступени) с использованием  пиктограмм;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Наблюдается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увлечение деятельностью (собирание,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сортировка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продолжительное время;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Допускает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 участию в своей деятельности педагога в качестве зрителя, эпизодически принимает помощь.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2367"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Заключение/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Рекомендации: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Имеются базовые навыки для формирования целенаправленных действий с предметами.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Прогноз дальнейшего развития и обучения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лагоприятный 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(при условии медикаментозной коррекции поведения)</a:t>
                      </a: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9996"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Работа с родителями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Проведены консультации по организации режима обучения, по вопросам коррекции поведения, приучения ребенка к ситуации обучения.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033867" y="63375"/>
            <a:ext cx="10391605" cy="4345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16904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072770"/>
              </p:ext>
            </p:extLst>
          </p:nvPr>
        </p:nvGraphicFramePr>
        <p:xfrm>
          <a:off x="0" y="0"/>
          <a:ext cx="1209543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9292"/>
                <a:gridCol w="1991762"/>
                <a:gridCol w="1729212"/>
                <a:gridCol w="2172832"/>
                <a:gridCol w="3612333"/>
              </a:tblGrid>
              <a:tr h="536019">
                <a:tc gridSpan="5">
                  <a:txBody>
                    <a:bodyPr/>
                    <a:lstStyle/>
                    <a:p>
                      <a:pPr algn="ctr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j-ea"/>
                          <a:cs typeface="+mj-cs"/>
                        </a:rPr>
                        <a:t>Уровень социально-значимых качеств и познавательной активности учащейся:</a:t>
                      </a:r>
                      <a:b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j-ea"/>
                          <a:cs typeface="+mj-cs"/>
                        </a:rPr>
                      </a:b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j-ea"/>
                          <a:cs typeface="+mj-cs"/>
                        </a:rPr>
                        <a:t>  Стороженко Софья – 1 год обучения/ 1д. класс.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77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Базовые навыки целенаправленного взаимодействия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Результат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коррекционно</a:t>
                      </a: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– развивающей работы.</a:t>
                      </a:r>
                      <a:endParaRPr lang="ru-RU" sz="13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3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3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32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Речевое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развитие/ способность к коммуникации </a:t>
                      </a:r>
                      <a:endParaRPr lang="ru-RU" sz="13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Познавательная активность</a:t>
                      </a:r>
                      <a:endParaRPr lang="ru-RU" sz="13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Особенности поведения   </a:t>
                      </a:r>
                      <a:endParaRPr lang="ru-RU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Сенсомоторное и </a:t>
                      </a:r>
                      <a:endParaRPr lang="ru-RU" sz="13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сенсорное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развитие</a:t>
                      </a:r>
                      <a:endParaRPr lang="ru-RU" sz="13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187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поступления в школу посещала детский сад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Контактна. Понимает обращенную речь на бытовом уровне,  выполняет простую речевую инструкцию после многократного повторения, самостоятельно за помощью не обращается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Собственная речь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ru-RU" sz="13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слабо развита, невнятная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представлена в виде отдельных «шепотных» слов,   фраз,  малопонятна для окружающих.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/>
                        <a:t>Низкий уровень познавательной активности,</a:t>
                      </a:r>
                      <a:r>
                        <a:rPr lang="ru-RU" sz="1300" baseline="0" dirty="0" smtClean="0"/>
                        <a:t> не проявляет выраженного интереса к новым видам деятельности, к игровому и дидактическому материалу. </a:t>
                      </a:r>
                      <a:endParaRPr lang="ru-RU" sz="13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300" b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Выделяется импульсивностью ,</a:t>
                      </a:r>
                      <a:r>
                        <a:rPr lang="ru-RU" altLang="ru-RU" sz="1300" b="0" baseline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ru-RU" sz="1300" b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неорганизованностью,</a:t>
                      </a:r>
                      <a:r>
                        <a:rPr lang="ru-RU" altLang="ru-RU" sz="1300" b="0" baseline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преобладает   возбужденное состояние,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неадекватные эмоциональные реакции (дурашливость)</a:t>
                      </a:r>
                      <a:endParaRPr lang="ru-RU" sz="13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Нарушена крупная моторика,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двигательно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расторможена, не регулирует силу мышц при захватывании, удержании, открывании предмета (действует импульсивно, хаотично).  Цвет и форму предмета не выделяет. Графомоторные навыки не сформированы.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1300" b="1" dirty="0" smtClean="0"/>
                        <a:t>Ориентируется </a:t>
                      </a:r>
                      <a:r>
                        <a:rPr lang="ru-RU" sz="1300" dirty="0" smtClean="0"/>
                        <a:t>в пространстве школы с помощью педагога;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1300" b="1" dirty="0" smtClean="0"/>
                        <a:t>Принимает </a:t>
                      </a:r>
                      <a:r>
                        <a:rPr lang="ru-RU" sz="1300" dirty="0" smtClean="0"/>
                        <a:t>деятельность;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1300" b="1" baseline="0" dirty="0" smtClean="0"/>
                        <a:t>Обучена</a:t>
                      </a:r>
                      <a:r>
                        <a:rPr lang="ru-RU" sz="1300" baseline="0" dirty="0" smtClean="0"/>
                        <a:t> некоторым способам обследования объекта;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1300" b="1" baseline="0" dirty="0" smtClean="0"/>
                        <a:t>Определяет</a:t>
                      </a:r>
                      <a:r>
                        <a:rPr lang="ru-RU" sz="1300" baseline="0" dirty="0" smtClean="0"/>
                        <a:t> цвет по инструкции  (покажи….);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1300" b="1" baseline="0" dirty="0" smtClean="0"/>
                        <a:t>Называет </a:t>
                      </a:r>
                      <a:r>
                        <a:rPr lang="ru-RU" sz="1300" baseline="0" dirty="0" smtClean="0"/>
                        <a:t>некоторые цвета.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1300" b="1" baseline="0" dirty="0" smtClean="0"/>
                        <a:t>Повысилась </a:t>
                      </a:r>
                      <a:r>
                        <a:rPr lang="ru-RU" sz="1300" baseline="0" dirty="0" smtClean="0"/>
                        <a:t>речевая активность в процессе деятельности;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1300" b="1" baseline="0" dirty="0" smtClean="0"/>
                        <a:t>Закреплены </a:t>
                      </a:r>
                      <a:r>
                        <a:rPr lang="ru-RU" sz="1300" baseline="0" dirty="0" smtClean="0"/>
                        <a:t>навыки учебного поведения;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1300" baseline="0" dirty="0" smtClean="0"/>
                        <a:t> </a:t>
                      </a:r>
                      <a:r>
                        <a:rPr lang="ru-RU" sz="1300" b="1" baseline="0" dirty="0" smtClean="0"/>
                        <a:t>В стадии формирования: </a:t>
                      </a:r>
                      <a:r>
                        <a:rPr lang="ru-RU" sz="1300" baseline="0" dirty="0" smtClean="0"/>
                        <a:t>санитарно- гигиенические , коммуникативные,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графомоторные</a:t>
                      </a:r>
                      <a:r>
                        <a:rPr lang="ru-RU" sz="1300" baseline="0" dirty="0" smtClean="0"/>
                        <a:t> навыки, навыки конструктивной деятельности. </a:t>
                      </a:r>
                      <a:r>
                        <a:rPr lang="ru-RU" sz="1300" dirty="0" smtClean="0"/>
                        <a:t> </a:t>
                      </a:r>
                      <a:endParaRPr lang="ru-RU" sz="13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19333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Заключение/Рекомендации: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Динамика развития академических и жизненных компетенций положительная. Прогноз дальнейшего развития и обучения б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лагоприятный /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Соблюдение требований по организации процесса обучения в соответствии с индивидуальными особенностями (охранительного педагогического режима, предотвращение перегрузок, частая смена видов деятельности).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Наблюдение  за  соматическим  и психическим  здоровьем .</a:t>
                      </a: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Требуется </a:t>
                      </a:r>
                      <a:r>
                        <a:rPr lang="ru-RU" sz="1300" baseline="0" dirty="0" smtClean="0"/>
                        <a:t>коррекция поведения (медикаментозная/социально-бытовая). </a:t>
                      </a:r>
                      <a:endParaRPr lang="ru-RU" sz="13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774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Работа с родителями 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Проведены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индивидуальные консультации (рекомендации) по вопросам  коррекции поведения.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653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30596"/>
              </p:ext>
            </p:extLst>
          </p:nvPr>
        </p:nvGraphicFramePr>
        <p:xfrm>
          <a:off x="63373" y="1"/>
          <a:ext cx="12128626" cy="6802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0484"/>
                <a:gridCol w="1837854"/>
                <a:gridCol w="1738265"/>
                <a:gridCol w="2064190"/>
                <a:gridCol w="3527833"/>
              </a:tblGrid>
              <a:tr h="50693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Уровень социально-значимых качеств и познавательной активности учащегося:</a:t>
                      </a:r>
                      <a:b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Кошкарёв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Виктор – 2 год обучения/ 1д. класс.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819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Базовые навыки целенаправленного взаимодействия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Результат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коррекционно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– развивающей работы.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32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Речевое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развитие/ способность к коммуникации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Познавательная активность</a:t>
                      </a:r>
                      <a:endParaRPr lang="ru-RU" sz="14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Особенности поведения  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Сенсомоторное и 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сенсорное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развитие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604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300" b="0" i="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Идет на контакт с педагогами, называет свое имя,  ситуативно реагирует на обращение по имени. Кратковременно ф</a:t>
                      </a:r>
                      <a:r>
                        <a:rPr lang="ru-RU" sz="1300" b="0" i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иксирует</a:t>
                      </a:r>
                      <a:r>
                        <a:rPr lang="ru-RU" sz="1300" b="0" i="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взгляд на лице говорящего, поднимает взгляд,  смотрит в глаза. </a:t>
                      </a:r>
                      <a:r>
                        <a:rPr lang="ru-RU" sz="1300" b="0" i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Понимает простые инструкции (дай, возьми, иди, сядь). Собственная речь представлена в виде вокализаций,  стереотипно произносимых</a:t>
                      </a:r>
                      <a:r>
                        <a:rPr lang="ru-RU" sz="1300" b="0" i="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300" b="0" i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отдельных слов, несвязанных</a:t>
                      </a:r>
                      <a:r>
                        <a:rPr lang="ru-RU" sz="1300" b="0" i="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по смыслу фраз.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В контакт с детьми не вступает.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При обращении за помощью пользуется 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невербальными средствами: берет за рук (сформирован прием «рука в руке»), сообщает о своих желаниях (посещение туалета).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b="0" i="0" dirty="0" smtClean="0">
                          <a:effectLst/>
                          <a:latin typeface="+mn-lt"/>
                        </a:rPr>
                        <a:t>Низкий уровень познавательной активности,</a:t>
                      </a:r>
                      <a:r>
                        <a:rPr lang="ru-RU" sz="1300" b="0" i="0" baseline="0" dirty="0" smtClean="0">
                          <a:effectLst/>
                          <a:latin typeface="+mn-lt"/>
                        </a:rPr>
                        <a:t> избирателен в деятельности,  не проявляет выраженного интереса к игровому и дидактическому материалу. </a:t>
                      </a:r>
                    </a:p>
                    <a:p>
                      <a:pPr algn="just"/>
                      <a:r>
                        <a:rPr lang="ru-RU" sz="1300" b="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Хорошая слуховая и  зрительная память.</a:t>
                      </a:r>
                    </a:p>
                    <a:p>
                      <a:pPr algn="just"/>
                      <a:r>
                        <a:rPr lang="ru-RU" sz="1300" b="0" i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Можно заинтересовать новыми видами деятельности</a:t>
                      </a:r>
                      <a:r>
                        <a:rPr lang="ru-RU" sz="1300" b="0" i="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300" b="0" i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проявляя настойчивость и повторы. </a:t>
                      </a:r>
                      <a:endParaRPr lang="ru-RU" sz="1300" b="0" i="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проявляет бурных протестных реакций. Может уйти от организованной деятельности, проявить недовольство в виде агрессии, </a:t>
                      </a:r>
                      <a:r>
                        <a:rPr kumimoji="0" lang="ru-RU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аутоагрессии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(щипание, </a:t>
                      </a:r>
                      <a:r>
                        <a:rPr kumimoji="0" lang="ru-RU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кусание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 Любит передвигаться  по школе в сопровождении педагога.  Избирателен в пище, восприимчив к запахам.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Крупная моторика развита достаточно, физической активности и  интереса к занятиям с использованием спортивных снарядов не проявляет. Мелкая моторика слабо развита, захват письменных принадлежностей выполняет неправильно, нажим слабый, деятельность хаотична. Узнает и называет цифры 1-10, буквы алфавита.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Самостоятельно в пространстве школы не ориентируется.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Удерживает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учебное поведение  до 10-15 мин.;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Узнает и называет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некоторые цвета (синий, зеленый, красный, желтый), геометрические фигуры (круг, квадрат). </a:t>
                      </a: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1300" b="1" i="0" baseline="0" dirty="0" smtClean="0">
                          <a:effectLst/>
                          <a:latin typeface="+mn-lt"/>
                        </a:rPr>
                        <a:t>Повысилась</a:t>
                      </a:r>
                      <a:r>
                        <a:rPr lang="ru-RU" sz="1300" b="0" i="0" baseline="0" dirty="0" smtClean="0">
                          <a:effectLst/>
                          <a:latin typeface="+mn-lt"/>
                        </a:rPr>
                        <a:t> речевая активность в процессе деятельности (повторяет за педагогом название предметов по изучаемой теме);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1300" b="1" i="0" baseline="0" dirty="0" smtClean="0">
                          <a:effectLst/>
                          <a:latin typeface="+mn-lt"/>
                        </a:rPr>
                        <a:t> Выполняет </a:t>
                      </a:r>
                      <a:r>
                        <a:rPr lang="ru-RU" sz="1300" b="0" i="0" baseline="0" dirty="0" smtClean="0">
                          <a:effectLst/>
                          <a:latin typeface="+mn-lt"/>
                        </a:rPr>
                        <a:t>задания по инструкции состоящей из 2 звеньев после многократного повторения.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1300" b="1" i="0" baseline="0" dirty="0" smtClean="0">
                          <a:effectLst/>
                          <a:latin typeface="+mn-lt"/>
                        </a:rPr>
                        <a:t>Расширено</a:t>
                      </a:r>
                      <a:r>
                        <a:rPr lang="ru-RU" sz="1300" b="0" i="0" baseline="0" dirty="0" smtClean="0">
                          <a:effectLst/>
                          <a:latin typeface="+mn-lt"/>
                        </a:rPr>
                        <a:t> «поле» для  организации  познавательной деятельности; 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1300" b="1" i="0" baseline="0" dirty="0" smtClean="0">
                          <a:effectLst/>
                          <a:latin typeface="+mn-lt"/>
                        </a:rPr>
                        <a:t>Приобретены</a:t>
                      </a:r>
                      <a:r>
                        <a:rPr lang="ru-RU" sz="1300" b="0" i="0" baseline="0" dirty="0" smtClean="0">
                          <a:effectLst/>
                          <a:latin typeface="+mn-lt"/>
                        </a:rPr>
                        <a:t> навыки по выполнению закрашивания готовых изображений  акварельными красками;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300" b="1" i="0" baseline="0" dirty="0" smtClean="0">
                          <a:effectLst/>
                          <a:latin typeface="+mn-lt"/>
                        </a:rPr>
                        <a:t>Закрепляются</a:t>
                      </a:r>
                      <a:r>
                        <a:rPr lang="ru-RU" sz="1300" b="0" i="0" baseline="0" dirty="0" smtClean="0">
                          <a:effectLst/>
                          <a:latin typeface="+mn-lt"/>
                        </a:rPr>
                        <a:t> санитарно- гигиенические и бытовые навыки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6825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Заключение/Рекомендации: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aseline="0" dirty="0" smtClean="0"/>
                        <a:t>Динамика развития познавательной активности в предметно-практической деятельности  незначительная.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Прогноз дальнейшего развития и обучения б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лагоприятный /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Соблюдение требований по организации процесса обучения в соответствии с индивидуальными особенностями (охранительного педагогического режима, предотвращение перегрузок, частая смена видов деятельности).Наблюдение  за  соматическим  и психическим  здоровьем .</a:t>
                      </a:r>
                      <a:endParaRPr lang="ru-RU" sz="13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1662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Работа с родителями 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Консультация по организации обучения, динамике развития.</a:t>
                      </a:r>
                    </a:p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079135" y="157328"/>
            <a:ext cx="10391605" cy="280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53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4704791"/>
              </p:ext>
            </p:extLst>
          </p:nvPr>
        </p:nvGraphicFramePr>
        <p:xfrm>
          <a:off x="63373" y="0"/>
          <a:ext cx="12128626" cy="6712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314"/>
                <a:gridCol w="1910281"/>
                <a:gridCol w="1865014"/>
                <a:gridCol w="3087232"/>
                <a:gridCol w="3011785"/>
              </a:tblGrid>
              <a:tr h="53154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Уровень социально-значимых качеств и познавательной активности учащегося:</a:t>
                      </a:r>
                      <a:b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Ямкин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Альберт– 3 год обучения/ 2  класс.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67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Базовые навыки целенаправленного взаимодействия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Результат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коррекционно</a:t>
                      </a: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– развивающей работы.</a:t>
                      </a:r>
                      <a:endParaRPr lang="ru-RU" sz="13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3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Речевое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развитие/ способность к коммуникации</a:t>
                      </a:r>
                      <a:endParaRPr lang="ru-RU" sz="13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Познавательная активность</a:t>
                      </a:r>
                      <a:endParaRPr lang="ru-RU" sz="13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Особенности поведения   </a:t>
                      </a:r>
                      <a:endParaRPr lang="ru-RU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Сенсомоторное и </a:t>
                      </a:r>
                      <a:endParaRPr lang="ru-RU" sz="13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сенсорное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развитие</a:t>
                      </a:r>
                      <a:endParaRPr lang="ru-RU" sz="1300" b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1232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Владеет</a:t>
                      </a:r>
                      <a:r>
                        <a:rPr lang="ru-RU" sz="1300" b="0" i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средствами вербальной и невербальной коммуникации, охотно идет на контакт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детьми и педагогами,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300" b="0" i="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ктивен</a:t>
                      </a:r>
                      <a:r>
                        <a:rPr lang="ru-RU" sz="1300" b="0" i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речевом диалоге, эмоционально  отвечает на поставленные вопросы, может рассказать о себе и ближайшем окружении. </a:t>
                      </a: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Выполняет действия по простой инструкции</a:t>
                      </a: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Проявляет выраженный интерес к новым видам деятельности к игровому и дидактическому материалу. Интерес удерживает непродолжительное время, наступает пресыщение деятельностью, утомляемость, требуется стимуляция познавательной активности.  </a:t>
                      </a:r>
                    </a:p>
                    <a:p>
                      <a:pPr algn="just"/>
                      <a:endParaRPr lang="ru-RU" sz="1300" b="0" i="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Учебное поведение сформировано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Наблюдаются неадекватные реакции  при эмоциональных перегрузках (истерика, плач, агрессия).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Крупная моторика слабо развита, отмечается  неловкость походки. В пространстве школы ориентируется самостоятельно. Мышечный тонус пальцев рук слабый, захват письменных принадлежностей выполняет, удерживает правильно, теряет силу «нажима» и моторную координацию при выполнении графических и письменных заданий  при длительном напряжении. Слуховое восприятие развито хорошо воспроизводит ритмические упражнения под музыку. Называет цвета и некоторые оттенки, геометрические фигуры, осуществляет пересчет предметов, сравнивает группы предметов в отношениях «больше»/»меньше».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Повысилась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речевая активность в процессе деятельности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Отвечает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поставленный вопрос (употребляемые в процессе деятельности слова и выражения наделены смыслом и соответствуют ситуации обучения) 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Владеет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прямым счетом в пределах 10., решает примеры в доступном пределе с использованием счетного материала;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Переносит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 рукописного текста, овладел способом </a:t>
                      </a:r>
                      <a:r>
                        <a:rPr kumimoji="0" lang="ru-RU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послогового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чтения, определяет сюжет по картинке;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Применяет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социально-бытовые и гигиенические навыки.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965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Заключение/Рекомендации: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Динамика развития академических и жизненных компетенций положительная. Прогноз дальнейшего развития и обучения б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лагоприятный /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Times New Roman" panose="02020603050405020304" pitchFamily="18" charset="0"/>
                        </a:rPr>
                        <a:t>Соблюдение требований по организации процесса обучения в соответствии с индивидуальными особенностями (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охранительного педагогического режима, предотвращение перегрузок, частая смена видов деятельности).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Наблюдение  за  соматическим  и психическим  здоровьем .</a:t>
                      </a: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696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Работа с родителями 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Консультация по организации обучения, динамике развития.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079135" y="157328"/>
            <a:ext cx="10391605" cy="280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140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415376"/>
              </p:ext>
            </p:extLst>
          </p:nvPr>
        </p:nvGraphicFramePr>
        <p:xfrm>
          <a:off x="90533" y="72430"/>
          <a:ext cx="12013952" cy="6662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1677"/>
                <a:gridCol w="2675299"/>
                <a:gridCol w="3003488"/>
                <a:gridCol w="3003488"/>
              </a:tblGrid>
              <a:tr h="20992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Шнайдер Роман </a:t>
                      </a:r>
                      <a:endParaRPr lang="ru-RU" sz="1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+mn-lt"/>
                        </a:rPr>
                        <a:t>Чибиркин</a:t>
                      </a:r>
                      <a:r>
                        <a:rPr lang="ru-RU" sz="1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+mn-lt"/>
                        </a:rPr>
                        <a:t> Артем</a:t>
                      </a:r>
                      <a:endParaRPr lang="ru-RU" sz="1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0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Начало года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данный момент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Начало года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данный момент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858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На­хождение и обучение в среде сверстников, а также эмоциональное,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ко­м­му­ни­ка­ти­вное взаимодействие с учителем и группой обучающихся.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514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Очень низкий уровень: отрицательное, либо безразличное отношение к школе, к учебному режиму, к одноклассникам; часто проявляет негативизм и отказ от деятельности, как с учителем, так и с одноклассниками. Посещал школу редко, до сих пор идет адаптация к учебной деятельности. Принятие новой роли ученика затрудненно вследствие особенностей поведения. Не сформирован навык правильного соблюдения учебного режима. Редко проявляет инициативу. Демонстративный тип поведения.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Может кратковременно поучаствовать в игре, но его необходимо в игру вовлечь.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Либо «играет» (манипулирует предметами) самостоятельно.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Очень низкий уровень: отрицательное отношение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организованной деятельности,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часто проявляется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диструктивное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поведение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проявляет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негативизм и отказ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нецензурная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лексика, плевки).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сформирован навык правильного соблюдения учебного режима.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Демонстративный тип поведения.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(СДВГ?)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Меньше проявляет фамильярность в общении со взрослыми. Может менять свое поведение в соответствии с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договоренностью. </a:t>
                      </a: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Периодически проявляет активность к взаимодействию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Удается организовать коллективные виды деятельности с использование значимых стимулов (любимая игра).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6091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Понимание инструкции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73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Внимание рассеянное, повышенная отвлекаемость,  самостоятельно организовать деятельность не может,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алгоритм действия не удерживает, в процесс выполнения заданий под контролем и с помощью педагога не включается.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Инструкцию понимает на бытовом уровне.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Включается в учебную деятельность эпизодически, может выполнить 1-2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звенную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учебную инструкцию под контролем и с помощью учителя.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Работоспособность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низкая , интерес слабовыраженный, проявляет равнодушие и безучастие к любому виду деятельности, н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аблюдается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недостаточная активность, зависимость внимания от внешних воздействий, нарушения переключаемости, ребёнок нуждается во внешней стимуляции и организации деятельности.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Понимает 1-2 уровневую инструкцию на бытовом уровне.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Учебную инструкцию теряет в процессе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деятельности, необходимо повторять и разъяснять.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7186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8909</TotalTime>
  <Words>2188</Words>
  <Application>Microsoft Office PowerPoint</Application>
  <PresentationFormat>Широкоэкранный</PresentationFormat>
  <Paragraphs>255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Тема Office</vt:lpstr>
      <vt:lpstr>Психолого  - педагогический семинар по теме: Оценка эффективности и анализ коррекционно-развивающей работы с обучающимися, находящихся под динамическим наблюдением за I полугодие.  </vt:lpstr>
      <vt:lpstr>Презентация PowerPoint</vt:lpstr>
      <vt:lpstr>Организация дефектологического сопровождения учащихся 1-2  класса, класса «Особый ребенок»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дефектологического сопровождения учащихся 3 «У»  класса </dc:title>
  <dc:creator>1</dc:creator>
  <cp:lastModifiedBy>Ольга</cp:lastModifiedBy>
  <cp:revision>136</cp:revision>
  <dcterms:created xsi:type="dcterms:W3CDTF">2020-02-19T01:55:20Z</dcterms:created>
  <dcterms:modified xsi:type="dcterms:W3CDTF">2021-02-20T06:47:22Z</dcterms:modified>
</cp:coreProperties>
</file>