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8" r:id="rId6"/>
    <p:sldId id="289" r:id="rId7"/>
    <p:sldId id="290"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9" r:id="rId25"/>
    <p:sldId id="280" r:id="rId26"/>
    <p:sldId id="291" r:id="rId27"/>
    <p:sldId id="292" r:id="rId28"/>
    <p:sldId id="293" r:id="rId29"/>
    <p:sldId id="294" r:id="rId30"/>
    <p:sldId id="285" r:id="rId31"/>
    <p:sldId id="295" r:id="rId32"/>
    <p:sldId id="296" r:id="rId33"/>
    <p:sldId id="287"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143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19.03.2020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19.03.2020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19.03.2020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19.03.2020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19.03.2020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2071670" y="928670"/>
            <a:ext cx="6715141" cy="3416320"/>
          </a:xfrm>
          <a:prstGeom prst="rect">
            <a:avLst/>
          </a:prstGeom>
          <a:solidFill>
            <a:schemeClr val="accent2">
              <a:lumMod val="40000"/>
              <a:lumOff val="60000"/>
            </a:schemeClr>
          </a:solidFill>
          <a:ln>
            <a:noFill/>
          </a:ln>
        </p:spPr>
        <p:txBody>
          <a:bodyPr wrap="square" lIns="91440" tIns="45720" rIns="91440" bIns="45720">
            <a:spAutoFit/>
          </a:bodyPr>
          <a:lstStyle/>
          <a:p>
            <a:pPr algn="ct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Выявление особых </a:t>
            </a:r>
          </a:p>
          <a:p>
            <a:pPr algn="ct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образовательных </a:t>
            </a:r>
          </a:p>
          <a:p>
            <a:pPr algn="ct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потребностей </a:t>
            </a:r>
          </a:p>
          <a:p>
            <a:pPr algn="ct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 школьников с тяжелыми множественными нарушениями развития </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Прямоугольник 5"/>
          <p:cNvSpPr/>
          <p:nvPr/>
        </p:nvSpPr>
        <p:spPr>
          <a:xfrm>
            <a:off x="3857620" y="5429264"/>
            <a:ext cx="4970656" cy="1015663"/>
          </a:xfrm>
          <a:prstGeom prst="rect">
            <a:avLst/>
          </a:prstGeom>
        </p:spPr>
        <p:txBody>
          <a:bodyPr wrap="none">
            <a:spAutoFit/>
          </a:bodyPr>
          <a:lstStyle/>
          <a:p>
            <a:r>
              <a:rPr lang="ru-RU" sz="2000" dirty="0" smtClean="0">
                <a:latin typeface="Arial" pitchFamily="34" charset="0"/>
                <a:cs typeface="Arial" pitchFamily="34" charset="0"/>
              </a:rPr>
              <a:t>Подготовили: </a:t>
            </a:r>
          </a:p>
          <a:p>
            <a:r>
              <a:rPr lang="ru-RU" sz="2000" dirty="0" smtClean="0">
                <a:latin typeface="Arial" pitchFamily="34" charset="0"/>
                <a:cs typeface="Arial" pitchFamily="34" charset="0"/>
              </a:rPr>
              <a:t>Учитель – дефектолог – О.А. </a:t>
            </a:r>
            <a:r>
              <a:rPr lang="ru-RU" sz="2000" dirty="0" err="1" smtClean="0">
                <a:latin typeface="Arial" pitchFamily="34" charset="0"/>
                <a:cs typeface="Arial" pitchFamily="34" charset="0"/>
              </a:rPr>
              <a:t>Гарматина</a:t>
            </a:r>
            <a:endParaRPr lang="ru-RU" sz="2000" dirty="0" smtClean="0">
              <a:latin typeface="Arial" pitchFamily="34" charset="0"/>
              <a:cs typeface="Arial" pitchFamily="34" charset="0"/>
            </a:endParaRPr>
          </a:p>
          <a:p>
            <a:r>
              <a:rPr lang="ru-RU" sz="2000" dirty="0" smtClean="0">
                <a:latin typeface="Arial" pitchFamily="34" charset="0"/>
                <a:cs typeface="Arial" pitchFamily="34" charset="0"/>
              </a:rPr>
              <a:t>Педагог – психолог – И.И. Ошева</a:t>
            </a:r>
            <a:endParaRPr lang="ru-RU" sz="2000" dirty="0">
              <a:latin typeface="Arial" pitchFamily="34" charset="0"/>
              <a:cs typeface="Arial" pitchFamily="34" charset="0"/>
            </a:endParaRPr>
          </a:p>
        </p:txBody>
      </p:sp>
      <p:sp>
        <p:nvSpPr>
          <p:cNvPr id="7" name="Прямоугольник 6"/>
          <p:cNvSpPr/>
          <p:nvPr/>
        </p:nvSpPr>
        <p:spPr>
          <a:xfrm>
            <a:off x="2786050" y="214290"/>
            <a:ext cx="4936223" cy="400110"/>
          </a:xfrm>
          <a:prstGeom prst="rect">
            <a:avLst/>
          </a:prstGeom>
        </p:spPr>
        <p:txBody>
          <a:bodyPr wrap="none">
            <a:spAutoFit/>
          </a:bodyPr>
          <a:lstStyle/>
          <a:p>
            <a:r>
              <a:rPr lang="ru-RU" sz="2000" dirty="0" smtClean="0">
                <a:latin typeface="Arial" pitchFamily="34" charset="0"/>
                <a:cs typeface="Arial" pitchFamily="34" charset="0"/>
              </a:rPr>
              <a:t>КГБОУ «Дудинская школа – интернат» </a:t>
            </a:r>
            <a:endParaRPr lang="ru-RU" sz="20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143240" y="357166"/>
            <a:ext cx="5715040" cy="6215106"/>
          </a:xfrm>
          <a:prstGeom prst="borderCallout1">
            <a:avLst>
              <a:gd name="adj1" fmla="val -484"/>
              <a:gd name="adj2" fmla="val -432"/>
              <a:gd name="adj3" fmla="val 68206"/>
              <a:gd name="adj4" fmla="val -4882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Дети с ТМНР должны научиться понимать, что существуют также и другие люди, которые ведут себя по-иному.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С </a:t>
            </a:r>
            <a:r>
              <a:rPr lang="ru-RU" dirty="0" smtClean="0">
                <a:solidFill>
                  <a:schemeClr val="tx1"/>
                </a:solidFill>
                <a:latin typeface="Arial" pitchFamily="34" charset="0"/>
                <a:cs typeface="Arial" pitchFamily="34" charset="0"/>
              </a:rPr>
              <a:t>ними можно вступать в контакт, чтобы привлечь к себе внимание, сообщить о своих желаниях и самочувствии, получить радость от общения.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Р</a:t>
            </a:r>
            <a:r>
              <a:rPr lang="ru-RU" dirty="0" smtClean="0">
                <a:solidFill>
                  <a:schemeClr val="tx1"/>
                </a:solidFill>
                <a:latin typeface="Arial" pitchFamily="34" charset="0"/>
                <a:cs typeface="Arial" pitchFamily="34" charset="0"/>
              </a:rPr>
              <a:t>ебёнок может знать </a:t>
            </a:r>
            <a:r>
              <a:rPr lang="ru-RU" dirty="0" smtClean="0">
                <a:solidFill>
                  <a:schemeClr val="tx1"/>
                </a:solidFill>
                <a:latin typeface="Arial" pitchFamily="34" charset="0"/>
                <a:cs typeface="Arial" pitchFamily="34" charset="0"/>
              </a:rPr>
              <a:t>и различать людей, осуществляющих уход;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Реагирует </a:t>
            </a:r>
            <a:r>
              <a:rPr lang="ru-RU" dirty="0" smtClean="0">
                <a:solidFill>
                  <a:schemeClr val="tx1"/>
                </a:solidFill>
                <a:latin typeface="Arial" pitchFamily="34" charset="0"/>
                <a:cs typeface="Arial" pitchFamily="34" charset="0"/>
              </a:rPr>
              <a:t>на обращения окружающих</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Устанавливать </a:t>
            </a:r>
            <a:r>
              <a:rPr lang="ru-RU" dirty="0" smtClean="0">
                <a:solidFill>
                  <a:schemeClr val="tx1"/>
                </a:solidFill>
                <a:latin typeface="Arial" pitchFamily="34" charset="0"/>
                <a:cs typeface="Arial" pitchFamily="34" charset="0"/>
              </a:rPr>
              <a:t>зрительный контакт с ними</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Понимает </a:t>
            </a:r>
            <a:r>
              <a:rPr lang="ru-RU" dirty="0" smtClean="0">
                <a:solidFill>
                  <a:schemeClr val="tx1"/>
                </a:solidFill>
                <a:latin typeface="Arial" pitchFamily="34" charset="0"/>
                <a:cs typeface="Arial" pitchFamily="34" charset="0"/>
              </a:rPr>
              <a:t>настроение партнёра по общению</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Применяет </a:t>
            </a:r>
            <a:r>
              <a:rPr lang="ru-RU" dirty="0" smtClean="0">
                <a:solidFill>
                  <a:schemeClr val="tx1"/>
                </a:solidFill>
                <a:latin typeface="Arial" pitchFamily="34" charset="0"/>
                <a:cs typeface="Arial" pitchFamily="34" charset="0"/>
              </a:rPr>
              <a:t>доступные вербальные и невербальные средства общения сообразно повседневным жизненным </a:t>
            </a:r>
            <a:r>
              <a:rPr lang="ru-RU" dirty="0" smtClean="0">
                <a:solidFill>
                  <a:schemeClr val="tx1"/>
                </a:solidFill>
                <a:latin typeface="Arial" pitchFamily="34" charset="0"/>
                <a:cs typeface="Arial" pitchFamily="34" charset="0"/>
              </a:rPr>
              <a:t>ситуациям </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89224">
            <a:off x="-802398" y="1455789"/>
            <a:ext cx="4567368"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Осознание другой личности </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607479" y="3714752"/>
            <a:ext cx="5214958" cy="646331"/>
          </a:xfrm>
          <a:prstGeom prst="rect">
            <a:avLst/>
          </a:prstGeom>
        </p:spPr>
        <p:txBody>
          <a:bodyPr wrap="square">
            <a:spAutoFit/>
          </a:bodyPr>
          <a:lstStyle/>
          <a:p>
            <a:endParaRPr lang="ru-RU" dirty="0" smtClean="0"/>
          </a:p>
          <a:p>
            <a:endParaRPr lang="ru-RU" dirty="0"/>
          </a:p>
        </p:txBody>
      </p:sp>
      <p:sp>
        <p:nvSpPr>
          <p:cNvPr id="4" name="Выноска 1 3"/>
          <p:cNvSpPr/>
          <p:nvPr/>
        </p:nvSpPr>
        <p:spPr>
          <a:xfrm>
            <a:off x="3143240" y="357166"/>
            <a:ext cx="5715040" cy="6215106"/>
          </a:xfrm>
          <a:prstGeom prst="borderCallout1">
            <a:avLst>
              <a:gd name="adj1" fmla="val -484"/>
              <a:gd name="adj2" fmla="val -432"/>
              <a:gd name="adj3" fmla="val 68206"/>
              <a:gd name="adj4" fmla="val -4882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П</a:t>
            </a:r>
            <a:r>
              <a:rPr lang="ru-RU" dirty="0" smtClean="0">
                <a:solidFill>
                  <a:schemeClr val="tx1"/>
                </a:solidFill>
                <a:latin typeface="Arial" pitchFamily="34" charset="0"/>
                <a:cs typeface="Arial" pitchFamily="34" charset="0"/>
              </a:rPr>
              <a:t>ознание </a:t>
            </a:r>
            <a:r>
              <a:rPr lang="ru-RU" dirty="0" smtClean="0">
                <a:solidFill>
                  <a:schemeClr val="tx1"/>
                </a:solidFill>
                <a:latin typeface="Arial" pitchFamily="34" charset="0"/>
                <a:cs typeface="Arial" pitchFamily="34" charset="0"/>
              </a:rPr>
              <a:t>предметов окружающего мира и их функций на сенсорной основе;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Р</a:t>
            </a:r>
            <a:r>
              <a:rPr lang="ru-RU" dirty="0" smtClean="0">
                <a:solidFill>
                  <a:schemeClr val="tx1"/>
                </a:solidFill>
                <a:latin typeface="Arial" pitchFamily="34" charset="0"/>
                <a:cs typeface="Arial" pitchFamily="34" charset="0"/>
              </a:rPr>
              <a:t>азличение </a:t>
            </a:r>
            <a:r>
              <a:rPr lang="ru-RU" dirty="0" smtClean="0">
                <a:solidFill>
                  <a:schemeClr val="tx1"/>
                </a:solidFill>
                <a:latin typeface="Arial" pitchFamily="34" charset="0"/>
                <a:cs typeface="Arial" pitchFamily="34" charset="0"/>
              </a:rPr>
              <a:t>и выделение внешних признаков предметов (величина, форма, цвет и др</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Выполнение </a:t>
            </a:r>
            <a:r>
              <a:rPr lang="ru-RU" dirty="0" smtClean="0">
                <a:solidFill>
                  <a:schemeClr val="tx1"/>
                </a:solidFill>
                <a:latin typeface="Arial" pitchFamily="34" charset="0"/>
                <a:cs typeface="Arial" pitchFamily="34" charset="0"/>
              </a:rPr>
              <a:t>элементарных бытовых и трудовых действий;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О</a:t>
            </a:r>
            <a:r>
              <a:rPr lang="ru-RU" dirty="0" smtClean="0">
                <a:solidFill>
                  <a:schemeClr val="tx1"/>
                </a:solidFill>
                <a:latin typeface="Arial" pitchFamily="34" charset="0"/>
                <a:cs typeface="Arial" pitchFamily="34" charset="0"/>
              </a:rPr>
              <a:t>существление </a:t>
            </a:r>
            <a:r>
              <a:rPr lang="ru-RU" dirty="0" smtClean="0">
                <a:solidFill>
                  <a:schemeClr val="tx1"/>
                </a:solidFill>
                <a:latin typeface="Arial" pitchFamily="34" charset="0"/>
                <a:cs typeface="Arial" pitchFamily="34" charset="0"/>
              </a:rPr>
              <a:t>элементарной продуктивной деятельности с бумагой, картоном, пластическими и др. материалами;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Р</a:t>
            </a:r>
            <a:r>
              <a:rPr lang="ru-RU" dirty="0" smtClean="0">
                <a:solidFill>
                  <a:schemeClr val="tx1"/>
                </a:solidFill>
                <a:latin typeface="Arial" pitchFamily="34" charset="0"/>
                <a:cs typeface="Arial" pitchFamily="34" charset="0"/>
              </a:rPr>
              <a:t>азвитие </a:t>
            </a:r>
            <a:r>
              <a:rPr lang="ru-RU" dirty="0" smtClean="0">
                <a:solidFill>
                  <a:schemeClr val="tx1"/>
                </a:solidFill>
                <a:latin typeface="Arial" pitchFamily="34" charset="0"/>
                <a:cs typeface="Arial" pitchFamily="34" charset="0"/>
              </a:rPr>
              <a:t>практической ориентировки в пространстве и во </a:t>
            </a:r>
            <a:r>
              <a:rPr lang="ru-RU" dirty="0" smtClean="0">
                <a:solidFill>
                  <a:schemeClr val="tx1"/>
                </a:solidFill>
                <a:latin typeface="Arial" pitchFamily="34" charset="0"/>
                <a:cs typeface="Arial" pitchFamily="34" charset="0"/>
              </a:rPr>
              <a:t>времени.</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89224">
            <a:off x="-911282" y="1149053"/>
            <a:ext cx="4567368" cy="138499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Осознание окружающего предметного мира</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2928990" y="3000372"/>
            <a:ext cx="4572000" cy="923330"/>
          </a:xfrm>
          <a:prstGeom prst="rect">
            <a:avLst/>
          </a:prstGeom>
        </p:spPr>
        <p:txBody>
          <a:bodyPr>
            <a:spAutoFit/>
          </a:bodyPr>
          <a:lstStyle/>
          <a:p>
            <a:endParaRPr lang="ru-RU" dirty="0" smtClean="0"/>
          </a:p>
          <a:p>
            <a:endParaRPr lang="ru-RU" dirty="0" smtClean="0"/>
          </a:p>
          <a:p>
            <a:endParaRPr lang="ru-RU" dirty="0" smtClean="0"/>
          </a:p>
        </p:txBody>
      </p:sp>
      <p:sp>
        <p:nvSpPr>
          <p:cNvPr id="3" name="Выноска 1 2"/>
          <p:cNvSpPr/>
          <p:nvPr/>
        </p:nvSpPr>
        <p:spPr>
          <a:xfrm>
            <a:off x="3143240" y="357166"/>
            <a:ext cx="5715040" cy="5500726"/>
          </a:xfrm>
          <a:prstGeom prst="borderCallout1">
            <a:avLst>
              <a:gd name="adj1" fmla="val -484"/>
              <a:gd name="adj2" fmla="val -432"/>
              <a:gd name="adj3" fmla="val 69868"/>
              <a:gd name="adj4" fmla="val -4589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Дети с ТМНР нуждаются в объяснении социальных явлений жизни и общепринятых норм поведения.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Умение понимать, распознавать </a:t>
            </a:r>
            <a:r>
              <a:rPr lang="ru-RU" dirty="0" smtClean="0">
                <a:solidFill>
                  <a:schemeClr val="tx1"/>
                </a:solidFill>
                <a:latin typeface="Arial" pitchFamily="34" charset="0"/>
                <a:cs typeface="Arial" pitchFamily="34" charset="0"/>
              </a:rPr>
              <a:t>и </a:t>
            </a:r>
            <a:r>
              <a:rPr lang="ru-RU" dirty="0" smtClean="0">
                <a:solidFill>
                  <a:schemeClr val="tx1"/>
                </a:solidFill>
                <a:latin typeface="Arial" pitchFamily="34" charset="0"/>
                <a:cs typeface="Arial" pitchFamily="34" charset="0"/>
              </a:rPr>
              <a:t>выражать эмоции; </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Проигрывание </a:t>
            </a:r>
            <a:r>
              <a:rPr lang="ru-RU" dirty="0" smtClean="0">
                <a:solidFill>
                  <a:schemeClr val="tx1"/>
                </a:solidFill>
                <a:latin typeface="Arial" pitchFamily="34" charset="0"/>
                <a:cs typeface="Arial" pitchFamily="34" charset="0"/>
              </a:rPr>
              <a:t>и </a:t>
            </a:r>
            <a:r>
              <a:rPr lang="ru-RU" dirty="0" smtClean="0">
                <a:solidFill>
                  <a:schemeClr val="tx1"/>
                </a:solidFill>
                <a:latin typeface="Arial" pitchFamily="34" charset="0"/>
                <a:cs typeface="Arial" pitchFamily="34" charset="0"/>
              </a:rPr>
              <a:t>исполнение </a:t>
            </a:r>
            <a:r>
              <a:rPr lang="ru-RU" dirty="0" smtClean="0">
                <a:solidFill>
                  <a:schemeClr val="tx1"/>
                </a:solidFill>
                <a:latin typeface="Arial" pitchFamily="34" charset="0"/>
                <a:cs typeface="Arial" pitchFamily="34" charset="0"/>
              </a:rPr>
              <a:t>социальных ролей</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Выполнение </a:t>
            </a:r>
            <a:r>
              <a:rPr lang="ru-RU" dirty="0" smtClean="0">
                <a:solidFill>
                  <a:schemeClr val="tx1"/>
                </a:solidFill>
                <a:latin typeface="Arial" pitchFamily="34" charset="0"/>
                <a:cs typeface="Arial" pitchFamily="34" charset="0"/>
              </a:rPr>
              <a:t>требований взрослого и социальных правил;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С</a:t>
            </a:r>
            <a:r>
              <a:rPr lang="ru-RU" dirty="0" smtClean="0">
                <a:solidFill>
                  <a:schemeClr val="tx1"/>
                </a:solidFill>
                <a:latin typeface="Arial" pitchFamily="34" charset="0"/>
                <a:cs typeface="Arial" pitchFamily="34" charset="0"/>
              </a:rPr>
              <a:t>облюдением </a:t>
            </a:r>
            <a:r>
              <a:rPr lang="ru-RU" dirty="0" smtClean="0">
                <a:solidFill>
                  <a:schemeClr val="tx1"/>
                </a:solidFill>
                <a:latin typeface="Arial" pitchFamily="34" charset="0"/>
                <a:cs typeface="Arial" pitchFamily="34" charset="0"/>
              </a:rPr>
              <a:t>очерёдности действий</a:t>
            </a:r>
            <a:r>
              <a:rPr lang="ru-RU" dirty="0" smtClean="0">
                <a:solidFill>
                  <a:schemeClr val="tx1"/>
                </a:solidFill>
                <a:latin typeface="Arial" pitchFamily="34" charset="0"/>
                <a:cs typeface="Arial" pitchFamily="34" charset="0"/>
              </a:rPr>
              <a:t>;</a:t>
            </a: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 Посещение </a:t>
            </a:r>
            <a:r>
              <a:rPr lang="ru-RU" dirty="0" smtClean="0">
                <a:solidFill>
                  <a:schemeClr val="tx1"/>
                </a:solidFill>
                <a:latin typeface="Arial" pitchFamily="34" charset="0"/>
                <a:cs typeface="Arial" pitchFamily="34" charset="0"/>
              </a:rPr>
              <a:t>общественных мест;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Участие </a:t>
            </a:r>
            <a:r>
              <a:rPr lang="ru-RU" dirty="0" smtClean="0">
                <a:solidFill>
                  <a:schemeClr val="tx1"/>
                </a:solidFill>
                <a:latin typeface="Arial" pitchFamily="34" charset="0"/>
                <a:cs typeface="Arial" pitchFamily="34" charset="0"/>
              </a:rPr>
              <a:t>в совместных </a:t>
            </a:r>
            <a:r>
              <a:rPr lang="ru-RU" dirty="0" err="1" smtClean="0">
                <a:solidFill>
                  <a:schemeClr val="tx1"/>
                </a:solidFill>
                <a:latin typeface="Arial" pitchFamily="34" charset="0"/>
                <a:cs typeface="Arial" pitchFamily="34" charset="0"/>
              </a:rPr>
              <a:t>досуговых</a:t>
            </a:r>
            <a:r>
              <a:rPr lang="ru-RU" dirty="0" smtClean="0">
                <a:solidFill>
                  <a:schemeClr val="tx1"/>
                </a:solidFill>
                <a:latin typeface="Arial" pitchFamily="34" charset="0"/>
                <a:cs typeface="Arial" pitchFamily="34" charset="0"/>
              </a:rPr>
              <a:t> и спортивных </a:t>
            </a:r>
            <a:r>
              <a:rPr lang="ru-RU" dirty="0" smtClean="0">
                <a:solidFill>
                  <a:schemeClr val="tx1"/>
                </a:solidFill>
                <a:latin typeface="Arial" pitchFamily="34" charset="0"/>
                <a:cs typeface="Arial" pitchFamily="34" charset="0"/>
              </a:rPr>
              <a:t>мероприятиях.</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89224">
            <a:off x="-911282" y="1149053"/>
            <a:ext cx="4567368" cy="138499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Осознание окружающего социального мира</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143240" y="357166"/>
            <a:ext cx="5715040" cy="5500726"/>
          </a:xfrm>
          <a:prstGeom prst="borderCallout1">
            <a:avLst>
              <a:gd name="adj1" fmla="val -484"/>
              <a:gd name="adj2" fmla="val -432"/>
              <a:gd name="adj3" fmla="val 69868"/>
              <a:gd name="adj4" fmla="val -4589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latin typeface="Arial" pitchFamily="34" charset="0"/>
                <a:cs typeface="Arial" pitchFamily="34" charset="0"/>
              </a:rPr>
              <a:t>Таким образом, дети с ТМНР существенно отличаются от других категорий лиц с особенностями психофизического развития тем, </a:t>
            </a:r>
            <a:r>
              <a:rPr lang="ru-RU" dirty="0" smtClean="0">
                <a:solidFill>
                  <a:schemeClr val="tx1"/>
                </a:solidFill>
                <a:latin typeface="Arial" pitchFamily="34" charset="0"/>
                <a:cs typeface="Arial" pitchFamily="34" charset="0"/>
              </a:rPr>
              <a:t>что:</a:t>
            </a:r>
          </a:p>
          <a:p>
            <a:pPr>
              <a:buFont typeface="Wingdings" pitchFamily="2" charset="2"/>
              <a:buChar char="v"/>
            </a:pPr>
            <a:r>
              <a:rPr lang="ru-RU" dirty="0" smtClean="0">
                <a:solidFill>
                  <a:schemeClr val="tx1"/>
                </a:solidFill>
                <a:latin typeface="Arial" pitchFamily="34" charset="0"/>
                <a:cs typeface="Arial" pitchFamily="34" charset="0"/>
              </a:rPr>
              <a:t> Находятся </a:t>
            </a:r>
            <a:r>
              <a:rPr lang="ru-RU" dirty="0" smtClean="0">
                <a:solidFill>
                  <a:schemeClr val="tx1"/>
                </a:solidFill>
                <a:latin typeface="Arial" pitchFamily="34" charset="0"/>
                <a:cs typeface="Arial" pitchFamily="34" charset="0"/>
              </a:rPr>
              <a:t>в значительной изоляции от внешнего мира, связанной с уменьшением доступных каналов компенсации их </a:t>
            </a:r>
            <a:r>
              <a:rPr lang="ru-RU" dirty="0" smtClean="0">
                <a:solidFill>
                  <a:schemeClr val="tx1"/>
                </a:solidFill>
                <a:latin typeface="Arial" pitchFamily="34" charset="0"/>
                <a:cs typeface="Arial" pitchFamily="34" charset="0"/>
              </a:rPr>
              <a:t>нарушений;</a:t>
            </a:r>
          </a:p>
          <a:p>
            <a:pPr>
              <a:buFont typeface="Wingdings" pitchFamily="2" charset="2"/>
              <a:buChar char="v"/>
            </a:pPr>
            <a:r>
              <a:rPr lang="ru-RU" dirty="0" smtClean="0">
                <a:solidFill>
                  <a:schemeClr val="tx1"/>
                </a:solidFill>
                <a:latin typeface="Arial" pitchFamily="34" charset="0"/>
                <a:cs typeface="Arial" pitchFamily="34" charset="0"/>
              </a:rPr>
              <a:t> Нуждаются </a:t>
            </a:r>
            <a:r>
              <a:rPr lang="ru-RU" dirty="0" smtClean="0">
                <a:solidFill>
                  <a:schemeClr val="tx1"/>
                </a:solidFill>
                <a:latin typeface="Arial" pitchFamily="34" charset="0"/>
                <a:cs typeface="Arial" pitchFamily="34" charset="0"/>
              </a:rPr>
              <a:t>в постоянной поддержке во всех областях </a:t>
            </a:r>
            <a:r>
              <a:rPr lang="ru-RU" dirty="0" smtClean="0">
                <a:solidFill>
                  <a:schemeClr val="tx1"/>
                </a:solidFill>
                <a:latin typeface="Arial" pitchFamily="34" charset="0"/>
                <a:cs typeface="Arial" pitchFamily="34" charset="0"/>
              </a:rPr>
              <a:t>жизнедеятельности;</a:t>
            </a: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Нуждаются в  </a:t>
            </a:r>
            <a:r>
              <a:rPr lang="ru-RU" dirty="0" smtClean="0">
                <a:solidFill>
                  <a:schemeClr val="tx1"/>
                </a:solidFill>
                <a:latin typeface="Arial" pitchFamily="34" charset="0"/>
                <a:cs typeface="Arial" pitchFamily="34" charset="0"/>
              </a:rPr>
              <a:t>индивидуальном сопровождении на протяжении всей жизни. </a:t>
            </a:r>
            <a:endParaRPr lang="ru-RU" dirty="0" smtClean="0">
              <a:solidFill>
                <a:schemeClr val="tx1"/>
              </a:solidFill>
              <a:latin typeface="Arial" pitchFamily="34" charset="0"/>
              <a:cs typeface="Arial" pitchFamily="34" charset="0"/>
            </a:endParaRP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Коррекционно-развивающая </a:t>
            </a:r>
            <a:r>
              <a:rPr lang="ru-RU" dirty="0" smtClean="0">
                <a:solidFill>
                  <a:schemeClr val="tx1"/>
                </a:solidFill>
                <a:latin typeface="Arial" pitchFamily="34" charset="0"/>
                <a:cs typeface="Arial" pitchFamily="34" charset="0"/>
              </a:rPr>
              <a:t>работа строится </a:t>
            </a:r>
            <a:r>
              <a:rPr lang="ru-RU" dirty="0" err="1" smtClean="0">
                <a:solidFill>
                  <a:schemeClr val="tx1"/>
                </a:solidFill>
                <a:latin typeface="Arial" pitchFamily="34" charset="0"/>
                <a:cs typeface="Arial" pitchFamily="34" charset="0"/>
              </a:rPr>
              <a:t>адресно</a:t>
            </a:r>
            <a:r>
              <a:rPr lang="ru-RU" dirty="0" smtClean="0">
                <a:solidFill>
                  <a:schemeClr val="tx1"/>
                </a:solidFill>
                <a:latin typeface="Arial" pitchFamily="34" charset="0"/>
                <a:cs typeface="Arial" pitchFamily="34" charset="0"/>
              </a:rPr>
              <a:t> с учётом ограничений жизнедеятельности каждого ребёнка, а также в соответствии с его особыми образовательными </a:t>
            </a:r>
            <a:r>
              <a:rPr lang="ru-RU" dirty="0" smtClean="0">
                <a:solidFill>
                  <a:schemeClr val="tx1"/>
                </a:solidFill>
                <a:latin typeface="Arial" pitchFamily="34" charset="0"/>
                <a:cs typeface="Arial" pitchFamily="34" charset="0"/>
              </a:rPr>
              <a:t>потребностями;</a:t>
            </a: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Тесное сотрудничество </a:t>
            </a:r>
            <a:r>
              <a:rPr lang="ru-RU" dirty="0" smtClean="0">
                <a:solidFill>
                  <a:schemeClr val="tx1"/>
                </a:solidFill>
                <a:latin typeface="Arial" pitchFamily="34" charset="0"/>
                <a:cs typeface="Arial" pitchFamily="34" charset="0"/>
              </a:rPr>
              <a:t>с семьёй и включает в себя создание соответствующих средовых условий. </a:t>
            </a:r>
            <a:endParaRPr lang="ru-RU" dirty="0">
              <a:solidFill>
                <a:schemeClr val="tx1"/>
              </a:solidFill>
              <a:latin typeface="Arial" pitchFamily="34" charset="0"/>
              <a:cs typeface="Arial" pitchFamily="34" charset="0"/>
            </a:endParaRPr>
          </a:p>
        </p:txBody>
      </p:sp>
      <p:sp>
        <p:nvSpPr>
          <p:cNvPr id="5" name="Прямоугольник 4"/>
          <p:cNvSpPr/>
          <p:nvPr/>
        </p:nvSpPr>
        <p:spPr>
          <a:xfrm rot="18303070">
            <a:off x="159455" y="1295346"/>
            <a:ext cx="2999763" cy="646331"/>
          </a:xfrm>
          <a:prstGeom prst="rect">
            <a:avLst/>
          </a:prstGeom>
        </p:spPr>
        <p:txBody>
          <a:bodyPr wrap="square">
            <a:spAutoFit/>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Вывод: </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Выноска 1 7"/>
          <p:cNvSpPr/>
          <p:nvPr/>
        </p:nvSpPr>
        <p:spPr>
          <a:xfrm>
            <a:off x="1643042" y="5357826"/>
            <a:ext cx="2071702" cy="857256"/>
          </a:xfrm>
          <a:prstGeom prst="borderCallout1">
            <a:avLst>
              <a:gd name="adj1" fmla="val -728"/>
              <a:gd name="adj2" fmla="val 11154"/>
              <a:gd name="adj3" fmla="val -196791"/>
              <a:gd name="adj4" fmla="val 6380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Познавательные умения.</a:t>
            </a:r>
            <a:endParaRPr lang="ru-RU" dirty="0">
              <a:solidFill>
                <a:schemeClr val="tx1"/>
              </a:solidFill>
              <a:latin typeface="Arial" pitchFamily="34" charset="0"/>
              <a:cs typeface="Arial" pitchFamily="34" charset="0"/>
            </a:endParaRPr>
          </a:p>
        </p:txBody>
      </p:sp>
      <p:sp>
        <p:nvSpPr>
          <p:cNvPr id="3" name="Прямоугольник 2"/>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Педагогическая диагностика детей с ТМНР</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2143108" y="1357298"/>
            <a:ext cx="6643734" cy="2286016"/>
          </a:xfrm>
          <a:prstGeom prst="borderCallout1">
            <a:avLst>
              <a:gd name="adj1" fmla="val -5297"/>
              <a:gd name="adj2" fmla="val 202"/>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Содержание педагогической диагностики обеспечивает оценку готовности детей с ТМНР к самостоятельному осуществлению повседневной деятельности в основных жизненных областях.</a:t>
            </a:r>
            <a:endParaRPr lang="ru-RU" sz="2000" dirty="0">
              <a:solidFill>
                <a:schemeClr val="tx1"/>
              </a:solidFill>
              <a:latin typeface="Arial" pitchFamily="34" charset="0"/>
              <a:cs typeface="Arial" pitchFamily="34" charset="0"/>
            </a:endParaRPr>
          </a:p>
        </p:txBody>
      </p:sp>
      <p:sp>
        <p:nvSpPr>
          <p:cNvPr id="6" name="Выноска 1 5"/>
          <p:cNvSpPr/>
          <p:nvPr/>
        </p:nvSpPr>
        <p:spPr>
          <a:xfrm>
            <a:off x="1071538" y="4572008"/>
            <a:ext cx="1357322" cy="785818"/>
          </a:xfrm>
          <a:prstGeom prst="borderCallout1">
            <a:avLst>
              <a:gd name="adj1" fmla="val -728"/>
              <a:gd name="adj2" fmla="val 11154"/>
              <a:gd name="adj3" fmla="val -116608"/>
              <a:gd name="adj4" fmla="val 8381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Моторные умения.</a:t>
            </a:r>
            <a:endParaRPr lang="ru-RU" dirty="0">
              <a:solidFill>
                <a:schemeClr val="tx1"/>
              </a:solidFill>
              <a:latin typeface="Arial" pitchFamily="34" charset="0"/>
              <a:cs typeface="Arial" pitchFamily="34" charset="0"/>
            </a:endParaRPr>
          </a:p>
        </p:txBody>
      </p:sp>
      <p:sp>
        <p:nvSpPr>
          <p:cNvPr id="10" name="Выноска 1 9"/>
          <p:cNvSpPr/>
          <p:nvPr/>
        </p:nvSpPr>
        <p:spPr>
          <a:xfrm>
            <a:off x="3857620" y="5357826"/>
            <a:ext cx="2214578" cy="857256"/>
          </a:xfrm>
          <a:prstGeom prst="borderCallout1">
            <a:avLst>
              <a:gd name="adj1" fmla="val -728"/>
              <a:gd name="adj2" fmla="val 11154"/>
              <a:gd name="adj3" fmla="val -198630"/>
              <a:gd name="adj4" fmla="val 4235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Коммуникативные умения.</a:t>
            </a:r>
            <a:endParaRPr lang="ru-RU" dirty="0">
              <a:solidFill>
                <a:schemeClr val="tx1"/>
              </a:solidFill>
              <a:latin typeface="Arial" pitchFamily="34" charset="0"/>
              <a:cs typeface="Arial" pitchFamily="34" charset="0"/>
            </a:endParaRPr>
          </a:p>
        </p:txBody>
      </p:sp>
      <p:sp>
        <p:nvSpPr>
          <p:cNvPr id="9" name="Выноска 1 8"/>
          <p:cNvSpPr/>
          <p:nvPr/>
        </p:nvSpPr>
        <p:spPr>
          <a:xfrm>
            <a:off x="2428860" y="4572008"/>
            <a:ext cx="1500198" cy="785818"/>
          </a:xfrm>
          <a:prstGeom prst="borderCallout1">
            <a:avLst>
              <a:gd name="adj1" fmla="val -728"/>
              <a:gd name="adj2" fmla="val 11154"/>
              <a:gd name="adj3" fmla="val -124801"/>
              <a:gd name="adj4" fmla="val 5123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Бытовые умения.</a:t>
            </a:r>
            <a:endParaRPr lang="ru-RU" dirty="0">
              <a:solidFill>
                <a:schemeClr val="tx1"/>
              </a:solidFill>
              <a:latin typeface="Arial" pitchFamily="34" charset="0"/>
              <a:cs typeface="Arial" pitchFamily="34" charset="0"/>
            </a:endParaRPr>
          </a:p>
        </p:txBody>
      </p:sp>
      <p:sp>
        <p:nvSpPr>
          <p:cNvPr id="11" name="Выноска 1 10"/>
          <p:cNvSpPr/>
          <p:nvPr/>
        </p:nvSpPr>
        <p:spPr>
          <a:xfrm>
            <a:off x="3929058" y="4572008"/>
            <a:ext cx="1643074" cy="785818"/>
          </a:xfrm>
          <a:prstGeom prst="borderCallout1">
            <a:avLst>
              <a:gd name="adj1" fmla="val -728"/>
              <a:gd name="adj2" fmla="val 11154"/>
              <a:gd name="adj3" fmla="val -114769"/>
              <a:gd name="adj4" fmla="val 4967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Трудовые  умения.</a:t>
            </a:r>
            <a:endParaRPr lang="ru-RU" dirty="0">
              <a:solidFill>
                <a:schemeClr val="tx1"/>
              </a:solidFill>
              <a:latin typeface="Arial" pitchFamily="34" charset="0"/>
              <a:cs typeface="Arial" pitchFamily="34" charset="0"/>
            </a:endParaRPr>
          </a:p>
        </p:txBody>
      </p:sp>
      <p:sp>
        <p:nvSpPr>
          <p:cNvPr id="12" name="Выноска 1 11"/>
          <p:cNvSpPr/>
          <p:nvPr/>
        </p:nvSpPr>
        <p:spPr>
          <a:xfrm>
            <a:off x="6215074" y="5357826"/>
            <a:ext cx="2286016" cy="857256"/>
          </a:xfrm>
          <a:prstGeom prst="borderCallout1">
            <a:avLst>
              <a:gd name="adj1" fmla="val -9556"/>
              <a:gd name="adj2" fmla="val 80119"/>
              <a:gd name="adj3" fmla="val -200469"/>
              <a:gd name="adj4" fmla="val 1624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Регулятивные умения.</a:t>
            </a:r>
            <a:endParaRPr lang="ru-RU" dirty="0">
              <a:solidFill>
                <a:schemeClr val="tx1"/>
              </a:solidFill>
              <a:latin typeface="Arial" pitchFamily="34" charset="0"/>
              <a:cs typeface="Arial" pitchFamily="34" charset="0"/>
            </a:endParaRPr>
          </a:p>
        </p:txBody>
      </p:sp>
      <p:sp>
        <p:nvSpPr>
          <p:cNvPr id="13" name="Выноска 1 12"/>
          <p:cNvSpPr/>
          <p:nvPr/>
        </p:nvSpPr>
        <p:spPr>
          <a:xfrm>
            <a:off x="5572132" y="4572008"/>
            <a:ext cx="1714512" cy="785818"/>
          </a:xfrm>
          <a:prstGeom prst="borderCallout1">
            <a:avLst>
              <a:gd name="adj1" fmla="val -728"/>
              <a:gd name="adj2" fmla="val 11154"/>
              <a:gd name="adj3" fmla="val -111091"/>
              <a:gd name="adj4" fmla="val 8210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Социальные  умения.</a:t>
            </a:r>
            <a:endParaRPr lang="ru-RU" dirty="0">
              <a:solidFill>
                <a:schemeClr val="tx1"/>
              </a:solidFill>
              <a:latin typeface="Arial" pitchFamily="34" charset="0"/>
              <a:cs typeface="Arial" pitchFamily="34" charset="0"/>
            </a:endParaRPr>
          </a:p>
        </p:txBody>
      </p:sp>
      <p:sp>
        <p:nvSpPr>
          <p:cNvPr id="14" name="Выноска 1 13"/>
          <p:cNvSpPr/>
          <p:nvPr/>
        </p:nvSpPr>
        <p:spPr>
          <a:xfrm>
            <a:off x="7215206" y="4572008"/>
            <a:ext cx="1714512" cy="785818"/>
          </a:xfrm>
          <a:prstGeom prst="borderCallout1">
            <a:avLst>
              <a:gd name="adj1" fmla="val 1279"/>
              <a:gd name="adj2" fmla="val 85636"/>
              <a:gd name="adj3" fmla="val -118781"/>
              <a:gd name="adj4" fmla="val 3520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solidFill>
                  <a:schemeClr val="tx1"/>
                </a:solidFill>
                <a:latin typeface="Arial" pitchFamily="34" charset="0"/>
                <a:cs typeface="Arial" pitchFamily="34" charset="0"/>
              </a:rPr>
              <a:t>Досуговые</a:t>
            </a:r>
            <a:r>
              <a:rPr lang="ru-RU" dirty="0" smtClean="0">
                <a:solidFill>
                  <a:schemeClr val="tx1"/>
                </a:solidFill>
                <a:latin typeface="Arial" pitchFamily="34" charset="0"/>
                <a:cs typeface="Arial" pitchFamily="34" charset="0"/>
              </a:rPr>
              <a:t> умения.</a:t>
            </a:r>
            <a:endParaRPr lang="ru-RU" dirty="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357554" y="357166"/>
            <a:ext cx="5286412" cy="5857916"/>
          </a:xfrm>
          <a:prstGeom prst="borderCallout1">
            <a:avLst>
              <a:gd name="adj1" fmla="val -484"/>
              <a:gd name="adj2" fmla="val -432"/>
              <a:gd name="adj3" fmla="val 65158"/>
              <a:gd name="adj4" fmla="val -5114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Моторные умения включают в </a:t>
            </a:r>
            <a:r>
              <a:rPr lang="ru-RU" dirty="0" smtClean="0">
                <a:solidFill>
                  <a:schemeClr val="tx1"/>
                </a:solidFill>
                <a:latin typeface="Arial" pitchFamily="34" charset="0"/>
                <a:cs typeface="Arial" pitchFamily="34" charset="0"/>
              </a:rPr>
              <a:t>себя:</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способ </a:t>
            </a:r>
            <a:r>
              <a:rPr lang="ru-RU" dirty="0" smtClean="0">
                <a:solidFill>
                  <a:schemeClr val="tx1"/>
                </a:solidFill>
                <a:latin typeface="Arial" pitchFamily="34" charset="0"/>
                <a:cs typeface="Arial" pitchFamily="34" charset="0"/>
              </a:rPr>
              <a:t>передвижения;</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подъём </a:t>
            </a:r>
            <a:r>
              <a:rPr lang="ru-RU" dirty="0" smtClean="0">
                <a:solidFill>
                  <a:schemeClr val="tx1"/>
                </a:solidFill>
                <a:latin typeface="Arial" pitchFamily="34" charset="0"/>
                <a:cs typeface="Arial" pitchFamily="34" charset="0"/>
              </a:rPr>
              <a:t>предметов;</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ходьбу по ровной и наклонной </a:t>
            </a:r>
            <a:r>
              <a:rPr lang="ru-RU" dirty="0" smtClean="0">
                <a:solidFill>
                  <a:schemeClr val="tx1"/>
                </a:solidFill>
                <a:latin typeface="Arial" pitchFamily="34" charset="0"/>
                <a:cs typeface="Arial" pitchFamily="34" charset="0"/>
              </a:rPr>
              <a:t>поверхности;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ходьбу по скользкой </a:t>
            </a:r>
            <a:r>
              <a:rPr lang="ru-RU" dirty="0" smtClean="0">
                <a:solidFill>
                  <a:schemeClr val="tx1"/>
                </a:solidFill>
                <a:latin typeface="Arial" pitchFamily="34" charset="0"/>
                <a:cs typeface="Arial" pitchFamily="34" charset="0"/>
              </a:rPr>
              <a:t>поверхности;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ходьбу по </a:t>
            </a:r>
            <a:r>
              <a:rPr lang="ru-RU" dirty="0" smtClean="0">
                <a:solidFill>
                  <a:schemeClr val="tx1"/>
                </a:solidFill>
                <a:latin typeface="Arial" pitchFamily="34" charset="0"/>
                <a:cs typeface="Arial" pitchFamily="34" charset="0"/>
              </a:rPr>
              <a:t>ступенькам;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лазание по </a:t>
            </a:r>
            <a:r>
              <a:rPr lang="ru-RU" dirty="0" smtClean="0">
                <a:solidFill>
                  <a:schemeClr val="tx1"/>
                </a:solidFill>
                <a:latin typeface="Arial" pitchFamily="34" charset="0"/>
                <a:cs typeface="Arial" pitchFamily="34" charset="0"/>
              </a:rPr>
              <a:t>стремянкам;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балансирование;</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наклон </a:t>
            </a:r>
            <a:r>
              <a:rPr lang="ru-RU" dirty="0" smtClean="0">
                <a:solidFill>
                  <a:schemeClr val="tx1"/>
                </a:solidFill>
                <a:latin typeface="Arial" pitchFamily="34" charset="0"/>
                <a:cs typeface="Arial" pitchFamily="34" charset="0"/>
              </a:rPr>
              <a:t>тел;</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захват мелких предметов тремя и двумя </a:t>
            </a:r>
            <a:r>
              <a:rPr lang="ru-RU" dirty="0" smtClean="0">
                <a:solidFill>
                  <a:schemeClr val="tx1"/>
                </a:solidFill>
                <a:latin typeface="Arial" pitchFamily="34" charset="0"/>
                <a:cs typeface="Arial" pitchFamily="34" charset="0"/>
              </a:rPr>
              <a:t>пальцами.</a:t>
            </a:r>
          </a:p>
          <a:p>
            <a:pPr>
              <a:lnSpc>
                <a:spcPct val="150000"/>
              </a:lnSpc>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Иными словами, здесь речь идёт о силе, выносливости, координационной способности и ловкости, мелкой моторике </a:t>
            </a:r>
            <a:endParaRPr lang="ru-RU" dirty="0">
              <a:solidFill>
                <a:schemeClr val="tx1"/>
              </a:solidFill>
              <a:latin typeface="Arial" pitchFamily="34" charset="0"/>
              <a:cs typeface="Arial" pitchFamily="34" charset="0"/>
            </a:endParaRPr>
          </a:p>
        </p:txBody>
      </p:sp>
      <p:sp>
        <p:nvSpPr>
          <p:cNvPr id="5" name="Прямоугольник 4"/>
          <p:cNvSpPr/>
          <p:nvPr/>
        </p:nvSpPr>
        <p:spPr>
          <a:xfrm rot="18303070">
            <a:off x="159455" y="1018347"/>
            <a:ext cx="2999763" cy="1200329"/>
          </a:xfrm>
          <a:prstGeom prst="rect">
            <a:avLst/>
          </a:prstGeom>
        </p:spPr>
        <p:txBody>
          <a:bodyPr wrap="square">
            <a:spAutoFit/>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Моторные умения: </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143240" y="0"/>
            <a:ext cx="6000760" cy="6643710"/>
          </a:xfrm>
          <a:prstGeom prst="borderCallout1">
            <a:avLst>
              <a:gd name="adj1" fmla="val -484"/>
              <a:gd name="adj2" fmla="val -432"/>
              <a:gd name="adj3" fmla="val 71700"/>
              <a:gd name="adj4" fmla="val -3916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ru-RU" dirty="0" smtClean="0">
                <a:solidFill>
                  <a:schemeClr val="tx1"/>
                </a:solidFill>
                <a:latin typeface="Arial" pitchFamily="34" charset="0"/>
                <a:cs typeface="Arial" pitchFamily="34" charset="0"/>
              </a:rPr>
              <a:t>Познавательные умения </a:t>
            </a:r>
            <a:r>
              <a:rPr lang="ru-RU" dirty="0" smtClean="0">
                <a:solidFill>
                  <a:schemeClr val="tx1"/>
                </a:solidFill>
                <a:latin typeface="Arial" pitchFamily="34" charset="0"/>
                <a:cs typeface="Arial" pitchFamily="34" charset="0"/>
              </a:rPr>
              <a:t>включают:</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слежение за </a:t>
            </a:r>
            <a:r>
              <a:rPr lang="ru-RU" dirty="0" smtClean="0">
                <a:solidFill>
                  <a:schemeClr val="tx1"/>
                </a:solidFill>
                <a:latin typeface="Arial" pitchFamily="34" charset="0"/>
                <a:cs typeface="Arial" pitchFamily="34" charset="0"/>
              </a:rPr>
              <a:t>объектом;</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удержание внимания на </a:t>
            </a:r>
            <a:r>
              <a:rPr lang="ru-RU" dirty="0" smtClean="0">
                <a:solidFill>
                  <a:schemeClr val="tx1"/>
                </a:solidFill>
                <a:latin typeface="Arial" pitchFamily="34" charset="0"/>
                <a:cs typeface="Arial" pitchFamily="34" charset="0"/>
              </a:rPr>
              <a:t>объекте;</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восприятие цвета, формы, </a:t>
            </a:r>
            <a:r>
              <a:rPr lang="ru-RU" dirty="0" smtClean="0">
                <a:solidFill>
                  <a:schemeClr val="tx1"/>
                </a:solidFill>
                <a:latin typeface="Arial" pitchFamily="34" charset="0"/>
                <a:cs typeface="Arial" pitchFamily="34" charset="0"/>
              </a:rPr>
              <a:t>величины;</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узнавание </a:t>
            </a:r>
            <a:r>
              <a:rPr lang="ru-RU" dirty="0" smtClean="0">
                <a:solidFill>
                  <a:schemeClr val="tx1"/>
                </a:solidFill>
                <a:latin typeface="Arial" pitchFamily="34" charset="0"/>
                <a:cs typeface="Arial" pitchFamily="34" charset="0"/>
              </a:rPr>
              <a:t>изображений;</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пространственный </a:t>
            </a:r>
            <a:r>
              <a:rPr lang="ru-RU" dirty="0" err="1" smtClean="0">
                <a:solidFill>
                  <a:schemeClr val="tx1"/>
                </a:solidFill>
                <a:latin typeface="Arial" pitchFamily="34" charset="0"/>
                <a:cs typeface="Arial" pitchFamily="34" charset="0"/>
              </a:rPr>
              <a:t>гнозис</a:t>
            </a:r>
            <a:r>
              <a:rPr lang="ru-RU" dirty="0" smtClean="0">
                <a:solidFill>
                  <a:schemeClr val="tx1"/>
                </a:solidFill>
                <a:latin typeface="Arial" pitchFamily="34" charset="0"/>
                <a:cs typeface="Arial" pitchFamily="34" charset="0"/>
              </a:rPr>
              <a:t>;</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подбор пар и группировку по заданному </a:t>
            </a:r>
            <a:r>
              <a:rPr lang="ru-RU" dirty="0" smtClean="0">
                <a:solidFill>
                  <a:schemeClr val="tx1"/>
                </a:solidFill>
                <a:latin typeface="Arial" pitchFamily="34" charset="0"/>
                <a:cs typeface="Arial" pitchFamily="34" charset="0"/>
              </a:rPr>
              <a:t>признаку;</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чтение собственного </a:t>
            </a:r>
            <a:r>
              <a:rPr lang="ru-RU" dirty="0" smtClean="0">
                <a:solidFill>
                  <a:schemeClr val="tx1"/>
                </a:solidFill>
                <a:latin typeface="Arial" pitchFamily="34" charset="0"/>
                <a:cs typeface="Arial" pitchFamily="34" charset="0"/>
              </a:rPr>
              <a:t>имени;</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чтение </a:t>
            </a:r>
            <a:r>
              <a:rPr lang="ru-RU" dirty="0" smtClean="0">
                <a:solidFill>
                  <a:schemeClr val="tx1"/>
                </a:solidFill>
                <a:latin typeface="Arial" pitchFamily="34" charset="0"/>
                <a:cs typeface="Arial" pitchFamily="34" charset="0"/>
              </a:rPr>
              <a:t>предложений;</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узнавание </a:t>
            </a:r>
            <a:r>
              <a:rPr lang="ru-RU" dirty="0" smtClean="0">
                <a:solidFill>
                  <a:schemeClr val="tx1"/>
                </a:solidFill>
                <a:latin typeface="Arial" pitchFamily="34" charset="0"/>
                <a:cs typeface="Arial" pitchFamily="34" charset="0"/>
              </a:rPr>
              <a:t>слов; </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написание </a:t>
            </a:r>
            <a:r>
              <a:rPr lang="ru-RU" dirty="0" smtClean="0">
                <a:solidFill>
                  <a:schemeClr val="tx1"/>
                </a:solidFill>
                <a:latin typeface="Arial" pitchFamily="34" charset="0"/>
                <a:cs typeface="Arial" pitchFamily="34" charset="0"/>
              </a:rPr>
              <a:t>собственного </a:t>
            </a:r>
            <a:r>
              <a:rPr lang="ru-RU" dirty="0" smtClean="0">
                <a:solidFill>
                  <a:schemeClr val="tx1"/>
                </a:solidFill>
                <a:latin typeface="Arial" pitchFamily="34" charset="0"/>
                <a:cs typeface="Arial" pitchFamily="34" charset="0"/>
              </a:rPr>
              <a:t>имени;</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написание простых </a:t>
            </a:r>
            <a:r>
              <a:rPr lang="ru-RU" dirty="0" smtClean="0">
                <a:solidFill>
                  <a:schemeClr val="tx1"/>
                </a:solidFill>
                <a:latin typeface="Arial" pitchFamily="34" charset="0"/>
                <a:cs typeface="Arial" pitchFamily="34" charset="0"/>
              </a:rPr>
              <a:t>слов;</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списывание </a:t>
            </a:r>
            <a:r>
              <a:rPr lang="ru-RU" dirty="0" smtClean="0">
                <a:solidFill>
                  <a:schemeClr val="tx1"/>
                </a:solidFill>
                <a:latin typeface="Arial" pitchFamily="34" charset="0"/>
                <a:cs typeface="Arial" pitchFamily="34" charset="0"/>
              </a:rPr>
              <a:t>слов;</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письмо под </a:t>
            </a:r>
            <a:r>
              <a:rPr lang="ru-RU" dirty="0" smtClean="0">
                <a:solidFill>
                  <a:schemeClr val="tx1"/>
                </a:solidFill>
                <a:latin typeface="Arial" pitchFamily="34" charset="0"/>
                <a:cs typeface="Arial" pitchFamily="34" charset="0"/>
              </a:rPr>
              <a:t>диктовку;</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счёт;</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ориентацию по часам во </a:t>
            </a:r>
            <a:r>
              <a:rPr lang="ru-RU" dirty="0" smtClean="0">
                <a:solidFill>
                  <a:schemeClr val="tx1"/>
                </a:solidFill>
                <a:latin typeface="Arial" pitchFamily="34" charset="0"/>
                <a:cs typeface="Arial" pitchFamily="34" charset="0"/>
              </a:rPr>
              <a:t>времени</a:t>
            </a:r>
            <a:endParaRPr lang="ru-RU" dirty="0">
              <a:solidFill>
                <a:schemeClr val="tx1"/>
              </a:solidFill>
              <a:latin typeface="Arial" pitchFamily="34" charset="0"/>
              <a:cs typeface="Arial" pitchFamily="34" charset="0"/>
            </a:endParaRPr>
          </a:p>
        </p:txBody>
      </p:sp>
      <p:sp>
        <p:nvSpPr>
          <p:cNvPr id="6" name="Прямоугольник 5"/>
          <p:cNvSpPr/>
          <p:nvPr/>
        </p:nvSpPr>
        <p:spPr>
          <a:xfrm rot="17803275">
            <a:off x="-703792" y="1520810"/>
            <a:ext cx="4477023" cy="1200329"/>
          </a:xfrm>
          <a:prstGeom prst="rect">
            <a:avLst/>
          </a:prstGeom>
        </p:spPr>
        <p:txBody>
          <a:bodyPr wrap="square">
            <a:spAutoFit/>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Познавательные умения: </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143240" y="0"/>
            <a:ext cx="6000760" cy="6643710"/>
          </a:xfrm>
          <a:prstGeom prst="borderCallout1">
            <a:avLst>
              <a:gd name="adj1" fmla="val -484"/>
              <a:gd name="adj2" fmla="val -432"/>
              <a:gd name="adj3" fmla="val 75258"/>
              <a:gd name="adj4" fmla="val -4282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ru-RU" dirty="0" smtClean="0">
                <a:solidFill>
                  <a:schemeClr val="tx1"/>
                </a:solidFill>
                <a:latin typeface="Arial" pitchFamily="34" charset="0"/>
                <a:cs typeface="Arial" pitchFamily="34" charset="0"/>
              </a:rPr>
              <a:t>Коммуникативные умения </a:t>
            </a:r>
            <a:r>
              <a:rPr lang="ru-RU" dirty="0" smtClean="0">
                <a:solidFill>
                  <a:schemeClr val="tx1"/>
                </a:solidFill>
                <a:latin typeface="Arial" pitchFamily="34" charset="0"/>
                <a:cs typeface="Arial" pitchFamily="34" charset="0"/>
              </a:rPr>
              <a:t>включают:</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понимание речевых команд и </a:t>
            </a:r>
            <a:r>
              <a:rPr lang="ru-RU" dirty="0" smtClean="0">
                <a:solidFill>
                  <a:schemeClr val="tx1"/>
                </a:solidFill>
                <a:latin typeface="Arial" pitchFamily="34" charset="0"/>
                <a:cs typeface="Arial" pitchFamily="34" charset="0"/>
              </a:rPr>
              <a:t>жестов;</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следование простым и сложным речевым </a:t>
            </a:r>
            <a:r>
              <a:rPr lang="ru-RU" dirty="0" smtClean="0">
                <a:solidFill>
                  <a:schemeClr val="tx1"/>
                </a:solidFill>
                <a:latin typeface="Arial" pitchFamily="34" charset="0"/>
                <a:cs typeface="Arial" pitchFamily="34" charset="0"/>
              </a:rPr>
              <a:t>инструкциям;</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следование указаниям на </a:t>
            </a:r>
            <a:r>
              <a:rPr lang="ru-RU" dirty="0" smtClean="0">
                <a:solidFill>
                  <a:schemeClr val="tx1"/>
                </a:solidFill>
                <a:latin typeface="Arial" pitchFamily="34" charset="0"/>
                <a:cs typeface="Arial" pitchFamily="34" charset="0"/>
              </a:rPr>
              <a:t>изображениях;</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следование письменной </a:t>
            </a:r>
            <a:r>
              <a:rPr lang="ru-RU" dirty="0" smtClean="0">
                <a:solidFill>
                  <a:schemeClr val="tx1"/>
                </a:solidFill>
                <a:latin typeface="Arial" pitchFamily="34" charset="0"/>
                <a:cs typeface="Arial" pitchFamily="34" charset="0"/>
              </a:rPr>
              <a:t>инструкции;</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выражение потребностей и </a:t>
            </a:r>
            <a:r>
              <a:rPr lang="ru-RU" dirty="0" smtClean="0">
                <a:solidFill>
                  <a:schemeClr val="tx1"/>
                </a:solidFill>
                <a:latin typeface="Arial" pitchFamily="34" charset="0"/>
                <a:cs typeface="Arial" pitchFamily="34" charset="0"/>
              </a:rPr>
              <a:t>желаний;</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выражение согласия и </a:t>
            </a:r>
            <a:r>
              <a:rPr lang="ru-RU" dirty="0" smtClean="0">
                <a:solidFill>
                  <a:schemeClr val="tx1"/>
                </a:solidFill>
                <a:latin typeface="Arial" pitchFamily="34" charset="0"/>
                <a:cs typeface="Arial" pitchFamily="34" charset="0"/>
              </a:rPr>
              <a:t>отказа;</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называние </a:t>
            </a:r>
            <a:r>
              <a:rPr lang="ru-RU" dirty="0" smtClean="0">
                <a:solidFill>
                  <a:schemeClr val="tx1"/>
                </a:solidFill>
                <a:latin typeface="Arial" pitchFamily="34" charset="0"/>
                <a:cs typeface="Arial" pitchFamily="34" charset="0"/>
              </a:rPr>
              <a:t>предметов;</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называние </a:t>
            </a:r>
            <a:r>
              <a:rPr lang="ru-RU" dirty="0" smtClean="0">
                <a:solidFill>
                  <a:schemeClr val="tx1"/>
                </a:solidFill>
                <a:latin typeface="Arial" pitchFamily="34" charset="0"/>
                <a:cs typeface="Arial" pitchFamily="34" charset="0"/>
              </a:rPr>
              <a:t>действий;</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ответы </a:t>
            </a:r>
            <a:r>
              <a:rPr lang="ru-RU" dirty="0" smtClean="0">
                <a:solidFill>
                  <a:schemeClr val="tx1"/>
                </a:solidFill>
                <a:latin typeface="Arial" pitchFamily="34" charset="0"/>
                <a:cs typeface="Arial" pitchFamily="34" charset="0"/>
              </a:rPr>
              <a:t>на </a:t>
            </a:r>
            <a:r>
              <a:rPr lang="ru-RU" dirty="0" smtClean="0">
                <a:solidFill>
                  <a:schemeClr val="tx1"/>
                </a:solidFill>
                <a:latin typeface="Arial" pitchFamily="34" charset="0"/>
                <a:cs typeface="Arial" pitchFamily="34" charset="0"/>
              </a:rPr>
              <a:t>вопросы;</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описание ситуации;</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формулирование </a:t>
            </a:r>
            <a:r>
              <a:rPr lang="ru-RU" dirty="0" smtClean="0">
                <a:solidFill>
                  <a:schemeClr val="tx1"/>
                </a:solidFill>
                <a:latin typeface="Arial" pitchFamily="34" charset="0"/>
                <a:cs typeface="Arial" pitchFamily="34" charset="0"/>
              </a:rPr>
              <a:t>вопросов;</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поддержание </a:t>
            </a:r>
            <a:r>
              <a:rPr lang="ru-RU" dirty="0" smtClean="0">
                <a:solidFill>
                  <a:schemeClr val="tx1"/>
                </a:solidFill>
                <a:latin typeface="Arial" pitchFamily="34" charset="0"/>
                <a:cs typeface="Arial" pitchFamily="34" charset="0"/>
              </a:rPr>
              <a:t>диалога;</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общение по </a:t>
            </a:r>
            <a:r>
              <a:rPr lang="ru-RU" dirty="0" smtClean="0">
                <a:solidFill>
                  <a:schemeClr val="tx1"/>
                </a:solidFill>
                <a:latin typeface="Arial" pitchFamily="34" charset="0"/>
                <a:cs typeface="Arial" pitchFamily="34" charset="0"/>
              </a:rPr>
              <a:t>телефону;</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выражение чувств</a:t>
            </a:r>
            <a:endParaRPr lang="ru-RU" dirty="0">
              <a:solidFill>
                <a:schemeClr val="tx1"/>
              </a:solidFill>
              <a:latin typeface="Arial" pitchFamily="34" charset="0"/>
              <a:cs typeface="Arial" pitchFamily="34" charset="0"/>
            </a:endParaRPr>
          </a:p>
        </p:txBody>
      </p:sp>
      <p:sp>
        <p:nvSpPr>
          <p:cNvPr id="5" name="Прямоугольник 4"/>
          <p:cNvSpPr/>
          <p:nvPr/>
        </p:nvSpPr>
        <p:spPr>
          <a:xfrm rot="18023600">
            <a:off x="-763566" y="1613446"/>
            <a:ext cx="4552961" cy="1077218"/>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Коммуникативные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143240" y="285728"/>
            <a:ext cx="5072098" cy="5643602"/>
          </a:xfrm>
          <a:prstGeom prst="borderCallout1">
            <a:avLst>
              <a:gd name="adj1" fmla="val -484"/>
              <a:gd name="adj2" fmla="val -432"/>
              <a:gd name="adj3" fmla="val 70397"/>
              <a:gd name="adj4" fmla="val -5153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Бытовые умения включают:</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приём пищи;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соблюдение </a:t>
            </a:r>
            <a:r>
              <a:rPr lang="ru-RU" dirty="0" smtClean="0">
                <a:solidFill>
                  <a:schemeClr val="tx1"/>
                </a:solidFill>
                <a:latin typeface="Arial" pitchFamily="34" charset="0"/>
                <a:cs typeface="Arial" pitchFamily="34" charset="0"/>
              </a:rPr>
              <a:t>личной </a:t>
            </a:r>
            <a:r>
              <a:rPr lang="ru-RU" dirty="0" smtClean="0">
                <a:solidFill>
                  <a:schemeClr val="tx1"/>
                </a:solidFill>
                <a:latin typeface="Arial" pitchFamily="34" charset="0"/>
                <a:cs typeface="Arial" pitchFamily="34" charset="0"/>
              </a:rPr>
              <a:t>гигиены;</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одевание </a:t>
            </a:r>
            <a:r>
              <a:rPr lang="ru-RU" dirty="0" smtClean="0">
                <a:solidFill>
                  <a:schemeClr val="tx1"/>
                </a:solidFill>
                <a:latin typeface="Arial" pitchFamily="34" charset="0"/>
                <a:cs typeface="Arial" pitchFamily="34" charset="0"/>
              </a:rPr>
              <a:t>и </a:t>
            </a:r>
            <a:r>
              <a:rPr lang="ru-RU" dirty="0" smtClean="0">
                <a:solidFill>
                  <a:schemeClr val="tx1"/>
                </a:solidFill>
                <a:latin typeface="Arial" pitchFamily="34" charset="0"/>
                <a:cs typeface="Arial" pitchFamily="34" charset="0"/>
              </a:rPr>
              <a:t>раздевание;</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правильный </a:t>
            </a:r>
            <a:r>
              <a:rPr lang="ru-RU" dirty="0" smtClean="0">
                <a:solidFill>
                  <a:schemeClr val="tx1"/>
                </a:solidFill>
                <a:latin typeface="Arial" pitchFamily="34" charset="0"/>
                <a:cs typeface="Arial" pitchFamily="34" charset="0"/>
              </a:rPr>
              <a:t>подбор одежды для определённого </a:t>
            </a:r>
            <a:r>
              <a:rPr lang="ru-RU" dirty="0" smtClean="0">
                <a:solidFill>
                  <a:schemeClr val="tx1"/>
                </a:solidFill>
                <a:latin typeface="Arial" pitchFamily="34" charset="0"/>
                <a:cs typeface="Arial" pitchFamily="34" charset="0"/>
              </a:rPr>
              <a:t>случая,;</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уход </a:t>
            </a:r>
            <a:r>
              <a:rPr lang="ru-RU" dirty="0" smtClean="0">
                <a:solidFill>
                  <a:schemeClr val="tx1"/>
                </a:solidFill>
                <a:latin typeface="Arial" pitchFamily="34" charset="0"/>
                <a:cs typeface="Arial" pitchFamily="34" charset="0"/>
              </a:rPr>
              <a:t>за одеждой и </a:t>
            </a:r>
            <a:r>
              <a:rPr lang="ru-RU" dirty="0" smtClean="0">
                <a:solidFill>
                  <a:schemeClr val="tx1"/>
                </a:solidFill>
                <a:latin typeface="Arial" pitchFamily="34" charset="0"/>
                <a:cs typeface="Arial" pitchFamily="34" charset="0"/>
              </a:rPr>
              <a:t>обувью;</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ручную стирку,;</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уход </a:t>
            </a:r>
            <a:r>
              <a:rPr lang="ru-RU" dirty="0" smtClean="0">
                <a:solidFill>
                  <a:schemeClr val="tx1"/>
                </a:solidFill>
                <a:latin typeface="Arial" pitchFamily="34" charset="0"/>
                <a:cs typeface="Arial" pitchFamily="34" charset="0"/>
              </a:rPr>
              <a:t>за </a:t>
            </a:r>
            <a:r>
              <a:rPr lang="ru-RU" dirty="0" smtClean="0">
                <a:solidFill>
                  <a:schemeClr val="tx1"/>
                </a:solidFill>
                <a:latin typeface="Arial" pitchFamily="34" charset="0"/>
                <a:cs typeface="Arial" pitchFamily="34" charset="0"/>
              </a:rPr>
              <a:t>помещениями;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использование денег,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пользование транспортом;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пользование </a:t>
            </a:r>
            <a:r>
              <a:rPr lang="ru-RU" dirty="0" smtClean="0">
                <a:solidFill>
                  <a:schemeClr val="tx1"/>
                </a:solidFill>
                <a:latin typeface="Arial" pitchFamily="34" charset="0"/>
                <a:cs typeface="Arial" pitchFamily="34" charset="0"/>
              </a:rPr>
              <a:t>услугами почты и </a:t>
            </a:r>
            <a:r>
              <a:rPr lang="ru-RU" dirty="0" smtClean="0">
                <a:solidFill>
                  <a:schemeClr val="tx1"/>
                </a:solidFill>
                <a:latin typeface="Arial" pitchFamily="34" charset="0"/>
                <a:cs typeface="Arial" pitchFamily="34" charset="0"/>
              </a:rPr>
              <a:t>банка;</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соблюдение </a:t>
            </a:r>
            <a:r>
              <a:rPr lang="ru-RU" dirty="0" smtClean="0">
                <a:solidFill>
                  <a:schemeClr val="tx1"/>
                </a:solidFill>
                <a:latin typeface="Arial" pitchFamily="34" charset="0"/>
                <a:cs typeface="Arial" pitchFamily="34" charset="0"/>
              </a:rPr>
              <a:t>расписания</a:t>
            </a:r>
            <a:endParaRPr lang="ru-RU" dirty="0">
              <a:solidFill>
                <a:schemeClr val="tx1"/>
              </a:solidFill>
              <a:latin typeface="Arial" pitchFamily="34" charset="0"/>
              <a:cs typeface="Arial" pitchFamily="34" charset="0"/>
            </a:endParaRPr>
          </a:p>
        </p:txBody>
      </p:sp>
      <p:sp>
        <p:nvSpPr>
          <p:cNvPr id="5" name="Прямоугольник 4"/>
          <p:cNvSpPr/>
          <p:nvPr/>
        </p:nvSpPr>
        <p:spPr>
          <a:xfrm rot="18023600">
            <a:off x="-763566" y="1859667"/>
            <a:ext cx="4552961"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Бытовые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857620" y="285728"/>
            <a:ext cx="4357718" cy="5000660"/>
          </a:xfrm>
          <a:prstGeom prst="borderCallout1">
            <a:avLst>
              <a:gd name="adj1" fmla="val -484"/>
              <a:gd name="adj2" fmla="val -432"/>
              <a:gd name="adj3" fmla="val 70397"/>
              <a:gd name="adj4" fmla="val -6482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Трудовые умения </a:t>
            </a:r>
            <a:r>
              <a:rPr lang="ru-RU" dirty="0" smtClean="0">
                <a:solidFill>
                  <a:schemeClr val="tx1"/>
                </a:solidFill>
                <a:latin typeface="Arial" pitchFamily="34" charset="0"/>
                <a:cs typeface="Arial" pitchFamily="34" charset="0"/>
              </a:rPr>
              <a:t>связаны:</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 </a:t>
            </a:r>
            <a:r>
              <a:rPr lang="ru-RU" dirty="0" smtClean="0">
                <a:solidFill>
                  <a:schemeClr val="tx1"/>
                </a:solidFill>
                <a:latin typeface="Arial" pitchFamily="34" charset="0"/>
                <a:cs typeface="Arial" pitchFamily="34" charset="0"/>
              </a:rPr>
              <a:t>сортировкой;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сборкой;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упаковкой;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упорядочением </a:t>
            </a:r>
            <a:r>
              <a:rPr lang="ru-RU" dirty="0" smtClean="0">
                <a:solidFill>
                  <a:schemeClr val="tx1"/>
                </a:solidFill>
                <a:latin typeface="Arial" pitchFamily="34" charset="0"/>
                <a:cs typeface="Arial" pitchFamily="34" charset="0"/>
              </a:rPr>
              <a:t>объектов;</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заполнением контейнеров;</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работой с бумагой, а также природными, текстильными, пластическими, бросовыми </a:t>
            </a:r>
            <a:r>
              <a:rPr lang="ru-RU" dirty="0" smtClean="0">
                <a:solidFill>
                  <a:schemeClr val="tx1"/>
                </a:solidFill>
                <a:latin typeface="Arial" pitchFamily="34" charset="0"/>
                <a:cs typeface="Arial" pitchFamily="34" charset="0"/>
              </a:rPr>
              <a:t>материалами;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уходом </a:t>
            </a:r>
            <a:r>
              <a:rPr lang="ru-RU" dirty="0" smtClean="0">
                <a:solidFill>
                  <a:schemeClr val="tx1"/>
                </a:solidFill>
                <a:latin typeface="Arial" pitchFamily="34" charset="0"/>
                <a:cs typeface="Arial" pitchFamily="34" charset="0"/>
              </a:rPr>
              <a:t>за растениями и </a:t>
            </a:r>
            <a:r>
              <a:rPr lang="ru-RU" dirty="0" smtClean="0">
                <a:solidFill>
                  <a:schemeClr val="tx1"/>
                </a:solidFill>
                <a:latin typeface="Arial" pitchFamily="34" charset="0"/>
                <a:cs typeface="Arial" pitchFamily="34" charset="0"/>
              </a:rPr>
              <a:t>животными</a:t>
            </a:r>
            <a:endParaRPr lang="ru-RU" dirty="0">
              <a:solidFill>
                <a:schemeClr val="tx1"/>
              </a:solidFill>
              <a:latin typeface="Arial" pitchFamily="34" charset="0"/>
              <a:cs typeface="Arial" pitchFamily="34" charset="0"/>
            </a:endParaRPr>
          </a:p>
        </p:txBody>
      </p:sp>
      <p:sp>
        <p:nvSpPr>
          <p:cNvPr id="5" name="Прямоугольник 4"/>
          <p:cNvSpPr/>
          <p:nvPr/>
        </p:nvSpPr>
        <p:spPr>
          <a:xfrm rot="18421524">
            <a:off x="-229618" y="1819171"/>
            <a:ext cx="4552961"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Трудовые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000364" y="357166"/>
            <a:ext cx="5857916" cy="5500726"/>
          </a:xfrm>
          <a:prstGeom prst="borderCallout1">
            <a:avLst>
              <a:gd name="adj1" fmla="val -484"/>
              <a:gd name="adj2" fmla="val -432"/>
              <a:gd name="adj3" fmla="val 70761"/>
              <a:gd name="adj4" fmla="val -4886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Arial" pitchFamily="34" charset="0"/>
                <a:cs typeface="Arial" pitchFamily="34" charset="0"/>
              </a:rPr>
              <a:t>Тяжелые множественные  нарушения развития – </a:t>
            </a:r>
            <a:r>
              <a:rPr lang="ru-RU" sz="2400" dirty="0" smtClean="0">
                <a:solidFill>
                  <a:schemeClr val="tx1"/>
                </a:solidFill>
                <a:latin typeface="Arial" pitchFamily="34" charset="0"/>
                <a:cs typeface="Arial" pitchFamily="34" charset="0"/>
              </a:rPr>
              <a:t>это два и более физических и (или) психических нарушения </a:t>
            </a:r>
            <a:r>
              <a:rPr lang="ru-RU" sz="2400" b="1" dirty="0" smtClean="0">
                <a:solidFill>
                  <a:schemeClr val="tx1"/>
                </a:solidFill>
                <a:latin typeface="Arial" pitchFamily="34" charset="0"/>
                <a:cs typeface="Arial" pitchFamily="34" charset="0"/>
              </a:rPr>
              <a:t>, </a:t>
            </a:r>
            <a:r>
              <a:rPr lang="ru-RU" sz="2400" dirty="0" smtClean="0">
                <a:solidFill>
                  <a:schemeClr val="tx1"/>
                </a:solidFill>
                <a:latin typeface="Arial" pitchFamily="34" charset="0"/>
                <a:cs typeface="Arial" pitchFamily="34" charset="0"/>
              </a:rPr>
              <a:t>выраженные в такой степени, что получение образования в соответствии с образовательными стандартами специального образования является недоступным и возможности обучения ограничиваются получением основ знаний об окружающем мире, приобретением навыков самообслуживания, получением элементарных трудовых навыков. </a:t>
            </a:r>
          </a:p>
          <a:p>
            <a:pPr algn="ctr"/>
            <a:endParaRPr lang="ru-RU" dirty="0"/>
          </a:p>
        </p:txBody>
      </p:sp>
      <p:sp>
        <p:nvSpPr>
          <p:cNvPr id="5" name="Прямоугольник 4"/>
          <p:cNvSpPr/>
          <p:nvPr/>
        </p:nvSpPr>
        <p:spPr>
          <a:xfrm rot="18335745">
            <a:off x="-424906" y="1390664"/>
            <a:ext cx="3998334"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глоссарий</a:t>
            </a:r>
            <a:endParaRPr lang="ru-RU"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571868" y="285728"/>
            <a:ext cx="5286412" cy="6143668"/>
          </a:xfrm>
          <a:prstGeom prst="borderCallout1">
            <a:avLst>
              <a:gd name="adj1" fmla="val -484"/>
              <a:gd name="adj2" fmla="val -432"/>
              <a:gd name="adj3" fmla="val 69371"/>
              <a:gd name="adj4" fmla="val -5379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Социальные умения </a:t>
            </a:r>
            <a:r>
              <a:rPr lang="ru-RU" dirty="0" smtClean="0">
                <a:solidFill>
                  <a:schemeClr val="tx1"/>
                </a:solidFill>
                <a:latin typeface="Arial" pitchFamily="34" charset="0"/>
                <a:cs typeface="Arial" pitchFamily="34" charset="0"/>
              </a:rPr>
              <a:t>включают:</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выполнение указаний;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соблюдение правил и следование требованиям и </a:t>
            </a:r>
            <a:r>
              <a:rPr lang="ru-RU" dirty="0" smtClean="0">
                <a:solidFill>
                  <a:schemeClr val="tx1"/>
                </a:solidFill>
                <a:latin typeface="Arial" pitchFamily="34" charset="0"/>
                <a:cs typeface="Arial" pitchFamily="34" charset="0"/>
              </a:rPr>
              <a:t>инструкциям,;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самостоятельный </a:t>
            </a:r>
            <a:r>
              <a:rPr lang="ru-RU" dirty="0" smtClean="0">
                <a:solidFill>
                  <a:schemeClr val="tx1"/>
                </a:solidFill>
                <a:latin typeface="Arial" pitchFamily="34" charset="0"/>
                <a:cs typeface="Arial" pitchFamily="34" charset="0"/>
              </a:rPr>
              <a:t>переход от одной деятельности к </a:t>
            </a:r>
            <a:r>
              <a:rPr lang="ru-RU" dirty="0" smtClean="0">
                <a:solidFill>
                  <a:schemeClr val="tx1"/>
                </a:solidFill>
                <a:latin typeface="Arial" pitchFamily="34" charset="0"/>
                <a:cs typeface="Arial" pitchFamily="34" charset="0"/>
              </a:rPr>
              <a:t>другой,;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реакцию </a:t>
            </a:r>
            <a:r>
              <a:rPr lang="ru-RU" dirty="0" smtClean="0">
                <a:solidFill>
                  <a:schemeClr val="tx1"/>
                </a:solidFill>
                <a:latin typeface="Arial" pitchFamily="34" charset="0"/>
                <a:cs typeface="Arial" pitchFamily="34" charset="0"/>
              </a:rPr>
              <a:t>на замечания и </a:t>
            </a:r>
            <a:r>
              <a:rPr lang="ru-RU" dirty="0" smtClean="0">
                <a:solidFill>
                  <a:schemeClr val="tx1"/>
                </a:solidFill>
                <a:latin typeface="Arial" pitchFamily="34" charset="0"/>
                <a:cs typeface="Arial" pitchFamily="34" charset="0"/>
              </a:rPr>
              <a:t>критику,;</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просьбу </a:t>
            </a:r>
            <a:r>
              <a:rPr lang="ru-RU" dirty="0" smtClean="0">
                <a:solidFill>
                  <a:schemeClr val="tx1"/>
                </a:solidFill>
                <a:latin typeface="Arial" pitchFamily="34" charset="0"/>
                <a:cs typeface="Arial" pitchFamily="34" charset="0"/>
              </a:rPr>
              <a:t>о помощи и оказание помощи в случае </a:t>
            </a:r>
            <a:r>
              <a:rPr lang="ru-RU" dirty="0" smtClean="0">
                <a:solidFill>
                  <a:schemeClr val="tx1"/>
                </a:solidFill>
                <a:latin typeface="Arial" pitchFamily="34" charset="0"/>
                <a:cs typeface="Arial" pitchFamily="34" charset="0"/>
              </a:rPr>
              <a:t>необходимости;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сотрудничество,;</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участие </a:t>
            </a:r>
            <a:r>
              <a:rPr lang="ru-RU" dirty="0" smtClean="0">
                <a:solidFill>
                  <a:schemeClr val="tx1"/>
                </a:solidFill>
                <a:latin typeface="Arial" pitchFamily="34" charset="0"/>
                <a:cs typeface="Arial" pitchFamily="34" charset="0"/>
              </a:rPr>
              <a:t>в собраниях, конструктивное разрешение </a:t>
            </a:r>
            <a:r>
              <a:rPr lang="ru-RU" dirty="0" smtClean="0">
                <a:solidFill>
                  <a:schemeClr val="tx1"/>
                </a:solidFill>
                <a:latin typeface="Arial" pitchFamily="34" charset="0"/>
                <a:cs typeface="Arial" pitchFamily="34" charset="0"/>
              </a:rPr>
              <a:t>конфликтов;</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адекватное </a:t>
            </a:r>
            <a:r>
              <a:rPr lang="ru-RU" dirty="0" smtClean="0">
                <a:solidFill>
                  <a:schemeClr val="tx1"/>
                </a:solidFill>
                <a:latin typeface="Arial" pitchFamily="34" charset="0"/>
                <a:cs typeface="Arial" pitchFamily="34" charset="0"/>
              </a:rPr>
              <a:t>выражение гнева и </a:t>
            </a:r>
            <a:r>
              <a:rPr lang="ru-RU" dirty="0" smtClean="0">
                <a:solidFill>
                  <a:schemeClr val="tx1"/>
                </a:solidFill>
                <a:latin typeface="Arial" pitchFamily="34" charset="0"/>
                <a:cs typeface="Arial" pitchFamily="34" charset="0"/>
              </a:rPr>
              <a:t>разочарования;</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ожидание своей </a:t>
            </a:r>
            <a:r>
              <a:rPr lang="ru-RU" dirty="0" smtClean="0">
                <a:solidFill>
                  <a:schemeClr val="tx1"/>
                </a:solidFill>
                <a:latin typeface="Arial" pitchFamily="34" charset="0"/>
                <a:cs typeface="Arial" pitchFamily="34" charset="0"/>
              </a:rPr>
              <a:t>очереди</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475646" y="1603195"/>
            <a:ext cx="4552961" cy="1077218"/>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Социальные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571868" y="285728"/>
            <a:ext cx="4500594" cy="4643470"/>
          </a:xfrm>
          <a:prstGeom prst="borderCallout1">
            <a:avLst>
              <a:gd name="adj1" fmla="val -484"/>
              <a:gd name="adj2" fmla="val -432"/>
              <a:gd name="adj3" fmla="val 85174"/>
              <a:gd name="adj4" fmla="val -6056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err="1" smtClean="0">
                <a:solidFill>
                  <a:schemeClr val="tx1"/>
                </a:solidFill>
                <a:latin typeface="Arial" pitchFamily="34" charset="0"/>
                <a:cs typeface="Arial" pitchFamily="34" charset="0"/>
              </a:rPr>
              <a:t>Досуговые</a:t>
            </a:r>
            <a:r>
              <a:rPr lang="ru-RU" dirty="0" smtClean="0">
                <a:solidFill>
                  <a:schemeClr val="tx1"/>
                </a:solidFill>
                <a:latin typeface="Arial" pitchFamily="34" charset="0"/>
                <a:cs typeface="Arial" pitchFamily="34" charset="0"/>
              </a:rPr>
              <a:t> умения </a:t>
            </a:r>
            <a:r>
              <a:rPr lang="ru-RU" dirty="0" smtClean="0">
                <a:solidFill>
                  <a:schemeClr val="tx1"/>
                </a:solidFill>
                <a:latin typeface="Arial" pitchFamily="34" charset="0"/>
                <a:cs typeface="Arial" pitchFamily="34" charset="0"/>
              </a:rPr>
              <a:t>связаны:</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 </a:t>
            </a:r>
            <a:r>
              <a:rPr lang="ru-RU" dirty="0" smtClean="0">
                <a:solidFill>
                  <a:schemeClr val="tx1"/>
                </a:solidFill>
                <a:latin typeface="Arial" pitchFamily="34" charset="0"/>
                <a:cs typeface="Arial" pitchFamily="34" charset="0"/>
              </a:rPr>
              <a:t>рисованием;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лепкой;</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конструированием;</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играми с игрушками, а также настольными, подвижными </a:t>
            </a:r>
            <a:r>
              <a:rPr lang="ru-RU" dirty="0" smtClean="0">
                <a:solidFill>
                  <a:schemeClr val="tx1"/>
                </a:solidFill>
                <a:latin typeface="Arial" pitchFamily="34" charset="0"/>
                <a:cs typeface="Arial" pitchFamily="34" charset="0"/>
              </a:rPr>
              <a:t>играми;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рассматриванием и чтением </a:t>
            </a:r>
            <a:r>
              <a:rPr lang="ru-RU" dirty="0" smtClean="0">
                <a:solidFill>
                  <a:schemeClr val="tx1"/>
                </a:solidFill>
                <a:latin typeface="Arial" pitchFamily="34" charset="0"/>
                <a:cs typeface="Arial" pitchFamily="34" charset="0"/>
              </a:rPr>
              <a:t>книг;</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слушанием музыки;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просмотром мультфильмов.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515409" y="1870619"/>
            <a:ext cx="4604031" cy="584775"/>
          </a:xfrm>
          <a:prstGeom prst="rect">
            <a:avLst/>
          </a:prstGeom>
        </p:spPr>
        <p:txBody>
          <a:bodyPr wrap="square">
            <a:spAutoFit/>
          </a:bodyPr>
          <a:lstStyle/>
          <a:p>
            <a:pPr algn="ct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Досуговые</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571868" y="285728"/>
            <a:ext cx="4572032" cy="4643470"/>
          </a:xfrm>
          <a:prstGeom prst="borderCallout1">
            <a:avLst>
              <a:gd name="adj1" fmla="val -484"/>
              <a:gd name="adj2" fmla="val -432"/>
              <a:gd name="adj3" fmla="val 85174"/>
              <a:gd name="adj4" fmla="val -6056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Регуляторные умения </a:t>
            </a:r>
            <a:r>
              <a:rPr lang="ru-RU" dirty="0" smtClean="0">
                <a:solidFill>
                  <a:schemeClr val="tx1"/>
                </a:solidFill>
                <a:latin typeface="Arial" pitchFamily="34" charset="0"/>
                <a:cs typeface="Arial" pitchFamily="34" charset="0"/>
              </a:rPr>
              <a:t>включают: </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восприятие </a:t>
            </a:r>
            <a:r>
              <a:rPr lang="ru-RU" dirty="0" smtClean="0">
                <a:solidFill>
                  <a:schemeClr val="tx1"/>
                </a:solidFill>
                <a:latin typeface="Arial" pitchFamily="34" charset="0"/>
                <a:cs typeface="Arial" pitchFamily="34" charset="0"/>
              </a:rPr>
              <a:t>и понимание </a:t>
            </a:r>
            <a:r>
              <a:rPr lang="ru-RU" dirty="0" smtClean="0">
                <a:solidFill>
                  <a:schemeClr val="tx1"/>
                </a:solidFill>
                <a:latin typeface="Arial" pitchFamily="34" charset="0"/>
                <a:cs typeface="Arial" pitchFamily="34" charset="0"/>
              </a:rPr>
              <a:t>инструкции;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удержание мотивации и алгоритма </a:t>
            </a:r>
            <a:r>
              <a:rPr lang="ru-RU" dirty="0" smtClean="0">
                <a:solidFill>
                  <a:schemeClr val="tx1"/>
                </a:solidFill>
                <a:latin typeface="Arial" pitchFamily="34" charset="0"/>
                <a:cs typeface="Arial" pitchFamily="34" charset="0"/>
              </a:rPr>
              <a:t>деятельности;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составление предметно-практического </a:t>
            </a:r>
            <a:r>
              <a:rPr lang="ru-RU" dirty="0" smtClean="0">
                <a:solidFill>
                  <a:schemeClr val="tx1"/>
                </a:solidFill>
                <a:latin typeface="Arial" pitchFamily="34" charset="0"/>
                <a:cs typeface="Arial" pitchFamily="34" charset="0"/>
              </a:rPr>
              <a:t>плана;</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выполнение последовательной цепочки действий по </a:t>
            </a:r>
            <a:r>
              <a:rPr lang="ru-RU" dirty="0" smtClean="0">
                <a:solidFill>
                  <a:schemeClr val="tx1"/>
                </a:solidFill>
                <a:latin typeface="Arial" pitchFamily="34" charset="0"/>
                <a:cs typeface="Arial" pitchFamily="34" charset="0"/>
              </a:rPr>
              <a:t>плану;</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контроль и оценку результатов деятельности.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559762" y="1594634"/>
            <a:ext cx="4604031" cy="1077218"/>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Регуляторные   умения: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571473" y="1214422"/>
          <a:ext cx="8358242" cy="1859280"/>
        </p:xfrm>
        <a:graphic>
          <a:graphicData uri="http://schemas.openxmlformats.org/drawingml/2006/table">
            <a:tbl>
              <a:tblPr firstRow="1" bandRow="1">
                <a:tableStyleId>{5C22544A-7EE6-4342-B048-85BDC9FD1C3A}</a:tableStyleId>
              </a:tblPr>
              <a:tblGrid>
                <a:gridCol w="1533622"/>
                <a:gridCol w="1252457"/>
                <a:gridCol w="1201340"/>
                <a:gridCol w="1186731"/>
                <a:gridCol w="1326731"/>
                <a:gridCol w="1857361"/>
              </a:tblGrid>
              <a:tr h="42862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kern="1200" baseline="0" dirty="0" smtClean="0">
                          <a:solidFill>
                            <a:schemeClr val="tx1"/>
                          </a:solidFill>
                          <a:latin typeface="Arial" pitchFamily="34" charset="0"/>
                          <a:ea typeface="+mn-ea"/>
                          <a:cs typeface="Arial" pitchFamily="34" charset="0"/>
                        </a:rPr>
                        <a:t>Перечень умений </a:t>
                      </a:r>
                    </a:p>
                  </a:txBody>
                  <a:tcPr>
                    <a:solidFill>
                      <a:schemeClr val="accent2">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kern="1200" baseline="0" dirty="0" smtClean="0">
                          <a:solidFill>
                            <a:schemeClr val="tx1"/>
                          </a:solidFill>
                          <a:latin typeface="Arial" pitchFamily="34" charset="0"/>
                          <a:ea typeface="+mn-ea"/>
                          <a:cs typeface="Arial" pitchFamily="34" charset="0"/>
                        </a:rPr>
                        <a:t>Оценка освоения умений </a:t>
                      </a:r>
                      <a:r>
                        <a:rPr kumimoji="0" lang="ru-RU" sz="1800" b="1" kern="1200" baseline="0" smtClean="0">
                          <a:solidFill>
                            <a:schemeClr val="tx1"/>
                          </a:solidFill>
                          <a:latin typeface="Arial" pitchFamily="34" charset="0"/>
                          <a:ea typeface="+mn-ea"/>
                          <a:cs typeface="Arial" pitchFamily="34" charset="0"/>
                        </a:rPr>
                        <a:t>	</a:t>
                      </a:r>
                      <a:endParaRPr kumimoji="0" lang="ru-RU" sz="1800" b="1" kern="1200" baseline="0" dirty="0" smtClean="0">
                        <a:solidFill>
                          <a:schemeClr val="tx1"/>
                        </a:solidFill>
                        <a:latin typeface="Arial" pitchFamily="34" charset="0"/>
                        <a:ea typeface="+mn-ea"/>
                        <a:cs typeface="Arial" pitchFamily="34" charset="0"/>
                      </a:endParaRPr>
                    </a:p>
                  </a:txBody>
                  <a:tcPr>
                    <a:solidFill>
                      <a:schemeClr val="accent2">
                        <a:lumMod val="20000"/>
                        <a:lumOff val="80000"/>
                      </a:schemeClr>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kern="1200" baseline="0" dirty="0" smtClean="0">
                          <a:solidFill>
                            <a:schemeClr val="tx1"/>
                          </a:solidFill>
                          <a:latin typeface="Arial" pitchFamily="34" charset="0"/>
                          <a:ea typeface="+mn-ea"/>
                          <a:cs typeface="Arial" pitchFamily="34" charset="0"/>
                        </a:rPr>
                        <a:t>Способ </a:t>
                      </a:r>
                      <a:r>
                        <a:rPr kumimoji="0" lang="ru-RU" sz="1800" b="1" kern="1200" baseline="0" dirty="0" smtClean="0">
                          <a:solidFill>
                            <a:schemeClr val="tx1"/>
                          </a:solidFill>
                          <a:latin typeface="Arial" pitchFamily="34" charset="0"/>
                          <a:ea typeface="+mn-ea"/>
                          <a:cs typeface="Arial" pitchFamily="34" charset="0"/>
                        </a:rPr>
                        <a:t>выполнения</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Arial" pitchFamily="34" charset="0"/>
                          <a:cs typeface="Arial" pitchFamily="34" charset="0"/>
                        </a:rPr>
                        <a:t>(можно указывать</a:t>
                      </a:r>
                      <a:r>
                        <a:rPr lang="ru-RU" sz="1600" b="0" baseline="0" dirty="0" smtClean="0">
                          <a:solidFill>
                            <a:schemeClr val="tx1"/>
                          </a:solidFill>
                          <a:latin typeface="Arial" pitchFamily="34" charset="0"/>
                          <a:cs typeface="Arial" pitchFamily="34" charset="0"/>
                        </a:rPr>
                        <a:t> </a:t>
                      </a:r>
                      <a:r>
                        <a:rPr lang="ru-RU" sz="1600" b="0" dirty="0" smtClean="0">
                          <a:solidFill>
                            <a:schemeClr val="tx1"/>
                          </a:solidFill>
                          <a:latin typeface="Arial" pitchFamily="34" charset="0"/>
                          <a:cs typeface="Arial" pitchFamily="34" charset="0"/>
                        </a:rPr>
                        <a:t>ошибки, которые совершает ребёнок)</a:t>
                      </a:r>
                    </a:p>
                  </a:txBody>
                  <a:tcPr>
                    <a:solidFill>
                      <a:schemeClr val="accent2">
                        <a:lumMod val="20000"/>
                        <a:lumOff val="80000"/>
                      </a:schemeClr>
                    </a:solidFill>
                  </a:tcPr>
                </a:tc>
              </a:tr>
              <a:tr h="586559">
                <a:tc vMerge="1">
                  <a:txBody>
                    <a:bodyPr/>
                    <a:lstStyle/>
                    <a:p>
                      <a:endParaRPr lang="ru-RU" dirty="0"/>
                    </a:p>
                  </a:txBody>
                  <a:tcPr/>
                </a:tc>
                <a:tc rowSpan="2">
                  <a:txBody>
                    <a:bodyPr/>
                    <a:lstStyle/>
                    <a:p>
                      <a:r>
                        <a:rPr lang="ru-RU" sz="1600" dirty="0" smtClean="0">
                          <a:solidFill>
                            <a:schemeClr val="tx1"/>
                          </a:solidFill>
                          <a:latin typeface="Arial" pitchFamily="34" charset="0"/>
                          <a:cs typeface="Arial" pitchFamily="34" charset="0"/>
                        </a:rPr>
                        <a:t>Не выполняется</a:t>
                      </a:r>
                      <a:endParaRPr lang="ru-RU" sz="1600" dirty="0">
                        <a:solidFill>
                          <a:schemeClr val="tx1"/>
                        </a:solidFill>
                        <a:latin typeface="Arial" pitchFamily="34" charset="0"/>
                        <a:cs typeface="Arial" pitchFamily="34" charset="0"/>
                      </a:endParaRPr>
                    </a:p>
                  </a:txBody>
                  <a:tcPr>
                    <a:solidFill>
                      <a:schemeClr val="accent2">
                        <a:lumMod val="20000"/>
                        <a:lumOff val="80000"/>
                      </a:schemeClr>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kern="1200" baseline="0" dirty="0" smtClean="0">
                          <a:solidFill>
                            <a:schemeClr val="tx1"/>
                          </a:solidFill>
                          <a:latin typeface="Arial" pitchFamily="34" charset="0"/>
                          <a:ea typeface="+mn-ea"/>
                          <a:cs typeface="Arial" pitchFamily="34" charset="0"/>
                        </a:rPr>
                        <a:t>Выполняется с помощью </a:t>
                      </a:r>
                    </a:p>
                  </a:txBody>
                  <a:tcPr>
                    <a:solidFill>
                      <a:schemeClr val="accent2">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baseline="0" dirty="0" smtClean="0">
                          <a:solidFill>
                            <a:schemeClr val="tx1"/>
                          </a:solidFill>
                          <a:latin typeface="Arial" pitchFamily="34" charset="0"/>
                          <a:ea typeface="+mn-ea"/>
                          <a:cs typeface="Arial" pitchFamily="34" charset="0"/>
                        </a:rPr>
                        <a:t>Выполняется самостоятельно </a:t>
                      </a:r>
                    </a:p>
                  </a:txBody>
                  <a:tcPr>
                    <a:solidFill>
                      <a:schemeClr val="accent2">
                        <a:lumMod val="20000"/>
                        <a:lumOff val="80000"/>
                      </a:schemeClr>
                    </a:solidFill>
                  </a:tcPr>
                </a:tc>
                <a:tc hMerge="1">
                  <a:txBody>
                    <a:bodyPr/>
                    <a:lstStyle/>
                    <a:p>
                      <a:endParaRPr lang="ru-RU" dirty="0"/>
                    </a:p>
                  </a:txBody>
                  <a:tcPr/>
                </a:tc>
                <a:tc vMerge="1">
                  <a:txBody>
                    <a:bodyPr/>
                    <a:lstStyle/>
                    <a:p>
                      <a:endParaRPr lang="ru-RU" dirty="0"/>
                    </a:p>
                  </a:txBody>
                  <a:tcPr/>
                </a:tc>
              </a:tr>
              <a:tr h="630749">
                <a:tc vMerge="1">
                  <a:txBody>
                    <a:bodyPr/>
                    <a:lstStyle/>
                    <a:p>
                      <a:endParaRPr lang="ru-RU" dirty="0"/>
                    </a:p>
                  </a:txBody>
                  <a:tcPr/>
                </a:tc>
                <a:tc vMerge="1">
                  <a:txBody>
                    <a:bodyPr/>
                    <a:lstStyle/>
                    <a:p>
                      <a:endParaRPr lang="ru-RU"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8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kern="1200" baseline="0" dirty="0" err="1" smtClean="0">
                          <a:solidFill>
                            <a:schemeClr val="dk1"/>
                          </a:solidFill>
                          <a:latin typeface="Arial" pitchFamily="34" charset="0"/>
                          <a:ea typeface="+mn-ea"/>
                          <a:cs typeface="Arial" pitchFamily="34" charset="0"/>
                        </a:rPr>
                        <a:t>Эпизо-дично</a:t>
                      </a:r>
                      <a:endParaRPr kumimoji="0" lang="ru-RU" sz="1600" kern="1200" baseline="0" dirty="0" smtClean="0">
                        <a:solidFill>
                          <a:schemeClr val="dk1"/>
                        </a:solidFill>
                        <a:latin typeface="Arial" pitchFamily="34" charset="0"/>
                        <a:ea typeface="+mn-ea"/>
                        <a:cs typeface="Arial" pitchFamily="34" charset="0"/>
                      </a:endParaRPr>
                    </a:p>
                  </a:txBody>
                  <a:tcPr>
                    <a:solidFill>
                      <a:schemeClr val="accent2">
                        <a:lumMod val="20000"/>
                        <a:lumOff val="80000"/>
                      </a:schemeClr>
                    </a:solidFill>
                  </a:tcPr>
                </a:tc>
                <a:tc>
                  <a:txBody>
                    <a:bodyPr/>
                    <a:lstStyle/>
                    <a:p>
                      <a:r>
                        <a:rPr kumimoji="0" lang="ru-RU" sz="1600" kern="1200" baseline="0" dirty="0" smtClean="0">
                          <a:solidFill>
                            <a:schemeClr val="dk1"/>
                          </a:solidFill>
                          <a:latin typeface="Arial" pitchFamily="34" charset="0"/>
                          <a:ea typeface="+mn-ea"/>
                          <a:cs typeface="Arial" pitchFamily="34" charset="0"/>
                        </a:rPr>
                        <a:t>Регулярно </a:t>
                      </a:r>
                      <a:endParaRPr lang="ru-RU" sz="1600" dirty="0">
                        <a:latin typeface="Arial" pitchFamily="34" charset="0"/>
                        <a:cs typeface="Arial" pitchFamily="34" charset="0"/>
                      </a:endParaRPr>
                    </a:p>
                  </a:txBody>
                  <a:tcPr>
                    <a:solidFill>
                      <a:schemeClr val="accent2">
                        <a:lumMod val="20000"/>
                        <a:lumOff val="80000"/>
                      </a:schemeClr>
                    </a:solidFill>
                  </a:tcPr>
                </a:tc>
                <a:tc vMerge="1">
                  <a:txBody>
                    <a:bodyPr/>
                    <a:lstStyle/>
                    <a:p>
                      <a:endParaRPr lang="ru-RU" dirty="0"/>
                    </a:p>
                  </a:txBody>
                  <a:tcPr/>
                </a:tc>
              </a:tr>
            </a:tbl>
          </a:graphicData>
        </a:graphic>
      </p:graphicFrame>
      <p:sp>
        <p:nvSpPr>
          <p:cNvPr id="4" name="Прямоугольник 3"/>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Заполнение результатов наблюдений</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Выноска 1 6"/>
          <p:cNvSpPr/>
          <p:nvPr/>
        </p:nvSpPr>
        <p:spPr>
          <a:xfrm>
            <a:off x="500034" y="3429000"/>
            <a:ext cx="4714908" cy="3429000"/>
          </a:xfrm>
          <a:prstGeom prst="borderCallout1">
            <a:avLst>
              <a:gd name="adj1" fmla="val 1442"/>
              <a:gd name="adj2" fmla="val 69739"/>
              <a:gd name="adj3" fmla="val -12601"/>
              <a:gd name="adj4" fmla="val 7494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solidFill>
                  <a:schemeClr val="tx1"/>
                </a:solidFill>
                <a:latin typeface="Arial" pitchFamily="34" charset="0"/>
                <a:cs typeface="Arial" pitchFamily="34" charset="0"/>
              </a:rPr>
              <a:t>Если действие выполняется с </a:t>
            </a:r>
            <a:r>
              <a:rPr lang="ru-RU" sz="1600" dirty="0" smtClean="0">
                <a:solidFill>
                  <a:schemeClr val="tx1"/>
                </a:solidFill>
                <a:latin typeface="Arial" pitchFamily="34" charset="0"/>
                <a:cs typeface="Arial" pitchFamily="34" charset="0"/>
              </a:rPr>
              <a:t>помощью – указывается </a:t>
            </a:r>
            <a:r>
              <a:rPr lang="ru-RU" sz="1600" dirty="0" smtClean="0">
                <a:solidFill>
                  <a:schemeClr val="tx1"/>
                </a:solidFill>
                <a:latin typeface="Arial" pitchFamily="34" charset="0"/>
                <a:cs typeface="Arial" pitchFamily="34" charset="0"/>
              </a:rPr>
              <a:t>её вид: </a:t>
            </a:r>
          </a:p>
          <a:p>
            <a:pPr>
              <a:buFont typeface="Wingdings" pitchFamily="2" charset="2"/>
              <a:buChar char="v"/>
            </a:pPr>
            <a:r>
              <a:rPr lang="ru-RU" sz="1600" i="1" dirty="0" smtClean="0">
                <a:solidFill>
                  <a:schemeClr val="tx1"/>
                </a:solidFill>
                <a:latin typeface="Arial" pitchFamily="34" charset="0"/>
                <a:cs typeface="Arial" pitchFamily="34" charset="0"/>
              </a:rPr>
              <a:t> физическая </a:t>
            </a:r>
            <a:r>
              <a:rPr lang="ru-RU" sz="1600" i="1" dirty="0" smtClean="0">
                <a:solidFill>
                  <a:schemeClr val="tx1"/>
                </a:solidFill>
                <a:latin typeface="Arial" pitchFamily="34" charset="0"/>
                <a:cs typeface="Arial" pitchFamily="34" charset="0"/>
              </a:rPr>
              <a:t>– специалист выполняет действие руками человека с ТМНР; </a:t>
            </a:r>
            <a:endParaRPr lang="ru-RU" sz="1600" i="1" dirty="0" smtClean="0">
              <a:solidFill>
                <a:schemeClr val="tx1"/>
              </a:solidFill>
              <a:latin typeface="Arial" pitchFamily="34" charset="0"/>
              <a:cs typeface="Arial" pitchFamily="34" charset="0"/>
            </a:endParaRPr>
          </a:p>
          <a:p>
            <a:pPr>
              <a:buFont typeface="Wingdings" pitchFamily="2" charset="2"/>
              <a:buChar char="v"/>
            </a:pPr>
            <a:r>
              <a:rPr lang="ru-RU" sz="1600" dirty="0" smtClean="0">
                <a:solidFill>
                  <a:schemeClr val="tx1"/>
                </a:solidFill>
                <a:latin typeface="Arial" pitchFamily="34" charset="0"/>
                <a:cs typeface="Arial" pitchFamily="34" charset="0"/>
              </a:rPr>
              <a:t> </a:t>
            </a:r>
            <a:r>
              <a:rPr lang="ru-RU" sz="1600" i="1" dirty="0" smtClean="0">
                <a:solidFill>
                  <a:schemeClr val="tx1"/>
                </a:solidFill>
                <a:latin typeface="Arial" pitchFamily="34" charset="0"/>
                <a:cs typeface="Arial" pitchFamily="34" charset="0"/>
              </a:rPr>
              <a:t>жестовая – специалист указывает, подаёт знаки, означающие «стоп», «здесь», «ещё немного»; </a:t>
            </a:r>
            <a:endParaRPr lang="ru-RU" sz="1600" i="1" dirty="0" smtClean="0">
              <a:solidFill>
                <a:schemeClr val="tx1"/>
              </a:solidFill>
              <a:latin typeface="Arial" pitchFamily="34" charset="0"/>
              <a:cs typeface="Arial" pitchFamily="34" charset="0"/>
            </a:endParaRPr>
          </a:p>
          <a:p>
            <a:pPr>
              <a:buFont typeface="Wingdings" pitchFamily="2" charset="2"/>
              <a:buChar char="v"/>
            </a:pPr>
            <a:r>
              <a:rPr lang="ru-RU" sz="1600" i="1" dirty="0" smtClean="0">
                <a:solidFill>
                  <a:schemeClr val="tx1"/>
                </a:solidFill>
                <a:latin typeface="Arial" pitchFamily="34" charset="0"/>
                <a:cs typeface="Arial" pitchFamily="34" charset="0"/>
              </a:rPr>
              <a:t> </a:t>
            </a:r>
            <a:r>
              <a:rPr lang="ru-RU" sz="1600" i="1" dirty="0" smtClean="0">
                <a:solidFill>
                  <a:schemeClr val="tx1"/>
                </a:solidFill>
                <a:latin typeface="Arial" pitchFamily="34" charset="0"/>
                <a:cs typeface="Arial" pitchFamily="34" charset="0"/>
              </a:rPr>
              <a:t>наглядная </a:t>
            </a:r>
            <a:r>
              <a:rPr lang="ru-RU" sz="1600" i="1" dirty="0" smtClean="0">
                <a:solidFill>
                  <a:schemeClr val="tx1"/>
                </a:solidFill>
                <a:latin typeface="Arial" pitchFamily="34" charset="0"/>
                <a:cs typeface="Arial" pitchFamily="34" charset="0"/>
              </a:rPr>
              <a:t>– специалист показывает, что нужно делать с помощью шаблонов, маркировки цветом, пооперационных карт; </a:t>
            </a:r>
            <a:endParaRPr lang="ru-RU" sz="1600" i="1" dirty="0" smtClean="0">
              <a:solidFill>
                <a:schemeClr val="tx1"/>
              </a:solidFill>
              <a:latin typeface="Arial" pitchFamily="34" charset="0"/>
              <a:cs typeface="Arial" pitchFamily="34" charset="0"/>
            </a:endParaRPr>
          </a:p>
          <a:p>
            <a:pPr>
              <a:buFont typeface="Wingdings" pitchFamily="2" charset="2"/>
              <a:buChar char="v"/>
            </a:pPr>
            <a:r>
              <a:rPr lang="ru-RU" sz="1600" i="1" dirty="0" smtClean="0">
                <a:solidFill>
                  <a:schemeClr val="tx1"/>
                </a:solidFill>
                <a:latin typeface="Arial" pitchFamily="34" charset="0"/>
                <a:cs typeface="Arial" pitchFamily="34" charset="0"/>
              </a:rPr>
              <a:t>вербальная </a:t>
            </a:r>
            <a:r>
              <a:rPr lang="ru-RU" sz="1600" i="1" dirty="0" smtClean="0">
                <a:solidFill>
                  <a:schemeClr val="tx1"/>
                </a:solidFill>
                <a:latin typeface="Arial" pitchFamily="34" charset="0"/>
                <a:cs typeface="Arial" pitchFamily="34" charset="0"/>
              </a:rPr>
              <a:t>– специалист говорит, что следует делать. </a:t>
            </a:r>
          </a:p>
          <a:p>
            <a:pPr algn="ctr"/>
            <a:r>
              <a:rPr lang="ru-RU" dirty="0" smtClean="0">
                <a:solidFill>
                  <a:schemeClr val="tx1"/>
                </a:solidFill>
                <a:latin typeface="Arial" pitchFamily="34" charset="0"/>
                <a:cs typeface="Arial" pitchFamily="34" charset="0"/>
              </a:rPr>
              <a:t>.</a:t>
            </a:r>
            <a:endParaRPr lang="ru-RU" dirty="0">
              <a:solidFill>
                <a:schemeClr val="tx1"/>
              </a:solidFill>
              <a:latin typeface="Arial" pitchFamily="34" charset="0"/>
              <a:cs typeface="Arial" pitchFamily="34" charset="0"/>
            </a:endParaRPr>
          </a:p>
        </p:txBody>
      </p:sp>
      <p:sp>
        <p:nvSpPr>
          <p:cNvPr id="9" name="Выноска 1 8"/>
          <p:cNvSpPr/>
          <p:nvPr/>
        </p:nvSpPr>
        <p:spPr>
          <a:xfrm>
            <a:off x="5429256" y="3429000"/>
            <a:ext cx="3714744" cy="3429000"/>
          </a:xfrm>
          <a:prstGeom prst="borderCallout1">
            <a:avLst>
              <a:gd name="adj1" fmla="val -1173"/>
              <a:gd name="adj2" fmla="val 64677"/>
              <a:gd name="adj3" fmla="val -11061"/>
              <a:gd name="adj4" fmla="val 6670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solidFill>
                  <a:schemeClr val="tx1"/>
                </a:solidFill>
                <a:latin typeface="Arial" pitchFamily="34" charset="0"/>
                <a:cs typeface="Arial" pitchFamily="34" charset="0"/>
              </a:rPr>
              <a:t>1. Выполнение сопряженных действий. </a:t>
            </a:r>
          </a:p>
          <a:p>
            <a:r>
              <a:rPr lang="ru-RU" sz="1600" dirty="0" smtClean="0">
                <a:solidFill>
                  <a:schemeClr val="tx1"/>
                </a:solidFill>
                <a:latin typeface="Arial" pitchFamily="34" charset="0"/>
                <a:cs typeface="Arial" pitchFamily="34" charset="0"/>
              </a:rPr>
              <a:t>2. Выполнение </a:t>
            </a:r>
            <a:r>
              <a:rPr lang="ru-RU" sz="1600" dirty="0" err="1" smtClean="0">
                <a:solidFill>
                  <a:schemeClr val="tx1"/>
                </a:solidFill>
                <a:latin typeface="Arial" pitchFamily="34" charset="0"/>
                <a:cs typeface="Arial" pitchFamily="34" charset="0"/>
              </a:rPr>
              <a:t>полусопряженных</a:t>
            </a:r>
            <a:r>
              <a:rPr lang="ru-RU" sz="1600" dirty="0" smtClean="0">
                <a:solidFill>
                  <a:schemeClr val="tx1"/>
                </a:solidFill>
                <a:latin typeface="Arial" pitchFamily="34" charset="0"/>
                <a:cs typeface="Arial" pitchFamily="34" charset="0"/>
              </a:rPr>
              <a:t> действий. </a:t>
            </a:r>
          </a:p>
          <a:p>
            <a:r>
              <a:rPr lang="ru-RU" sz="1600" dirty="0" smtClean="0">
                <a:solidFill>
                  <a:schemeClr val="tx1"/>
                </a:solidFill>
                <a:latin typeface="Arial" pitchFamily="34" charset="0"/>
                <a:cs typeface="Arial" pitchFamily="34" charset="0"/>
              </a:rPr>
              <a:t>3. Выполнение действий по подражанию. </a:t>
            </a:r>
          </a:p>
          <a:p>
            <a:r>
              <a:rPr lang="ru-RU" sz="1600" dirty="0" smtClean="0">
                <a:solidFill>
                  <a:schemeClr val="tx1"/>
                </a:solidFill>
                <a:latin typeface="Arial" pitchFamily="34" charset="0"/>
                <a:cs typeface="Arial" pitchFamily="34" charset="0"/>
              </a:rPr>
              <a:t>4. Выполнение действий по образцу. </a:t>
            </a:r>
          </a:p>
          <a:p>
            <a:r>
              <a:rPr lang="ru-RU" sz="1600" dirty="0" smtClean="0">
                <a:solidFill>
                  <a:schemeClr val="tx1"/>
                </a:solidFill>
                <a:latin typeface="Arial" pitchFamily="34" charset="0"/>
                <a:cs typeface="Arial" pitchFamily="34" charset="0"/>
              </a:rPr>
              <a:t>5. Выполнение действий по инструкции. </a:t>
            </a:r>
          </a:p>
          <a:p>
            <a:r>
              <a:rPr lang="ru-RU" sz="1600" dirty="0" smtClean="0">
                <a:solidFill>
                  <a:schemeClr val="tx1"/>
                </a:solidFill>
                <a:latin typeface="Arial" pitchFamily="34" charset="0"/>
                <a:cs typeface="Arial" pitchFamily="34" charset="0"/>
              </a:rPr>
              <a:t>6. Выполнение действий по представлению. </a:t>
            </a:r>
          </a:p>
          <a:p>
            <a:r>
              <a:rPr lang="ru-RU" sz="1600" dirty="0" smtClean="0">
                <a:solidFill>
                  <a:schemeClr val="tx1"/>
                </a:solidFill>
                <a:latin typeface="Arial" pitchFamily="34" charset="0"/>
                <a:cs typeface="Arial" pitchFamily="34" charset="0"/>
              </a:rPr>
              <a:t>7. Выполнение действий по замыслу. </a:t>
            </a:r>
            <a:endParaRPr lang="ru-RU" sz="1600" dirty="0" smtClean="0">
              <a:solidFill>
                <a:schemeClr val="tx1"/>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Коррекционно</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 развивающая работа</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2285984" y="1285860"/>
            <a:ext cx="6643734" cy="4929222"/>
          </a:xfrm>
          <a:prstGeom prst="borderCallout1">
            <a:avLst>
              <a:gd name="adj1" fmla="val -4720"/>
              <a:gd name="adj2" fmla="val 817"/>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Коррекционно-развивающая работа осуществляется с учётом ведущих образовательных потребностей детей с </a:t>
            </a:r>
            <a:r>
              <a:rPr lang="ru-RU" dirty="0" smtClean="0">
                <a:solidFill>
                  <a:schemeClr val="tx1"/>
                </a:solidFill>
                <a:latin typeface="Arial" pitchFamily="34" charset="0"/>
                <a:cs typeface="Arial" pitchFamily="34" charset="0"/>
              </a:rPr>
              <a:t>ТМНР. </a:t>
            </a:r>
          </a:p>
          <a:p>
            <a:pPr algn="just">
              <a:lnSpc>
                <a:spcPct val="150000"/>
              </a:lnSpc>
            </a:pPr>
            <a:r>
              <a:rPr lang="ru-RU" dirty="0" smtClean="0">
                <a:solidFill>
                  <a:schemeClr val="tx1"/>
                </a:solidFill>
                <a:latin typeface="Arial" pitchFamily="34" charset="0"/>
                <a:cs typeface="Arial" pitchFamily="34" charset="0"/>
              </a:rPr>
              <a:t>Выделяются </a:t>
            </a:r>
            <a:r>
              <a:rPr lang="ru-RU" dirty="0" smtClean="0">
                <a:solidFill>
                  <a:schemeClr val="tx1"/>
                </a:solidFill>
                <a:latin typeface="Arial" pitchFamily="34" charset="0"/>
                <a:cs typeface="Arial" pitchFamily="34" charset="0"/>
              </a:rPr>
              <a:t>основные направления коррекционно-развивающей работы с детьми с ТМНР: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физическое </a:t>
            </a:r>
            <a:r>
              <a:rPr lang="ru-RU" dirty="0" smtClean="0">
                <a:solidFill>
                  <a:schemeClr val="tx1"/>
                </a:solidFill>
                <a:latin typeface="Arial" pitchFamily="34" charset="0"/>
                <a:cs typeface="Arial" pitchFamily="34" charset="0"/>
              </a:rPr>
              <a:t>развитие; </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развитие </a:t>
            </a:r>
            <a:r>
              <a:rPr lang="ru-RU" dirty="0" smtClean="0">
                <a:solidFill>
                  <a:schemeClr val="tx1"/>
                </a:solidFill>
                <a:latin typeface="Arial" pitchFamily="34" charset="0"/>
                <a:cs typeface="Arial" pitchFamily="34" charset="0"/>
              </a:rPr>
              <a:t>коммуникации и речи;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развитие </a:t>
            </a:r>
            <a:r>
              <a:rPr lang="ru-RU" dirty="0" smtClean="0">
                <a:solidFill>
                  <a:schemeClr val="tx1"/>
                </a:solidFill>
                <a:latin typeface="Arial" pitchFamily="34" charset="0"/>
                <a:cs typeface="Arial" pitchFamily="34" charset="0"/>
              </a:rPr>
              <a:t>умений по самообслуживанию, бытовых и трудовых умений;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развитие </a:t>
            </a:r>
            <a:r>
              <a:rPr lang="ru-RU" dirty="0" smtClean="0">
                <a:solidFill>
                  <a:schemeClr val="tx1"/>
                </a:solidFill>
                <a:latin typeface="Arial" pitchFamily="34" charset="0"/>
                <a:cs typeface="Arial" pitchFamily="34" charset="0"/>
              </a:rPr>
              <a:t>игровой и продуктивных видов </a:t>
            </a:r>
            <a:r>
              <a:rPr lang="ru-RU" dirty="0" smtClean="0">
                <a:solidFill>
                  <a:schemeClr val="tx1"/>
                </a:solidFill>
                <a:latin typeface="Arial" pitchFamily="34" charset="0"/>
                <a:cs typeface="Arial" pitchFamily="34" charset="0"/>
              </a:rPr>
              <a:t>деятельности;</a:t>
            </a: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познавательное </a:t>
            </a:r>
            <a:r>
              <a:rPr lang="ru-RU" dirty="0" smtClean="0">
                <a:solidFill>
                  <a:schemeClr val="tx1"/>
                </a:solidFill>
                <a:latin typeface="Arial" pitchFamily="34" charset="0"/>
                <a:cs typeface="Arial" pitchFamily="34" charset="0"/>
              </a:rPr>
              <a:t>(сенсорное) развитие; </a:t>
            </a:r>
            <a:endParaRPr lang="ru-RU" dirty="0" smtClean="0">
              <a:solidFill>
                <a:schemeClr val="tx1"/>
              </a:solidFill>
              <a:latin typeface="Arial" pitchFamily="34" charset="0"/>
              <a:cs typeface="Arial" pitchFamily="34" charset="0"/>
            </a:endParaRPr>
          </a:p>
          <a:p>
            <a:pPr>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социально-эмоциональное </a:t>
            </a:r>
            <a:r>
              <a:rPr lang="ru-RU" dirty="0" smtClean="0">
                <a:solidFill>
                  <a:schemeClr val="tx1"/>
                </a:solidFill>
                <a:latin typeface="Arial" pitchFamily="34" charset="0"/>
                <a:cs typeface="Arial" pitchFamily="34" charset="0"/>
              </a:rPr>
              <a:t>развитие</a:t>
            </a:r>
            <a:endParaRPr lang="ru-RU" dirty="0">
              <a:solidFill>
                <a:schemeClr val="tx1"/>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357554" y="285728"/>
            <a:ext cx="5500726" cy="6072230"/>
          </a:xfrm>
          <a:prstGeom prst="borderCallout1">
            <a:avLst>
              <a:gd name="adj1" fmla="val -484"/>
              <a:gd name="adj2" fmla="val -432"/>
              <a:gd name="adj3" fmla="val 63816"/>
              <a:gd name="adj4" fmla="val -4845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latin typeface="Arial" pitchFamily="34" charset="0"/>
                <a:cs typeface="Arial" pitchFamily="34" charset="0"/>
              </a:rPr>
              <a:t>На первом этапе создаются условия для установления эмоционального контакта с ребенком и формирование у него мотивации к взаимодействию </a:t>
            </a:r>
            <a:r>
              <a:rPr lang="ru-RU" dirty="0" smtClean="0">
                <a:solidFill>
                  <a:schemeClr val="tx1"/>
                </a:solidFill>
                <a:latin typeface="Arial" pitchFamily="34" charset="0"/>
                <a:cs typeface="Arial" pitchFamily="34" charset="0"/>
              </a:rPr>
              <a:t>со взрослым</a:t>
            </a:r>
            <a:r>
              <a:rPr lang="ru-RU" dirty="0" smtClean="0">
                <a:solidFill>
                  <a:schemeClr val="tx1"/>
                </a:solidFill>
                <a:latin typeface="Arial" pitchFamily="34" charset="0"/>
                <a:cs typeface="Arial" pitchFamily="34" charset="0"/>
              </a:rPr>
              <a:t>. </a:t>
            </a:r>
            <a:endParaRPr lang="ru-RU" dirty="0" smtClean="0">
              <a:solidFill>
                <a:schemeClr val="tx1"/>
              </a:solidFill>
              <a:latin typeface="Arial" pitchFamily="34" charset="0"/>
              <a:cs typeface="Arial" pitchFamily="34" charset="0"/>
            </a:endParaRPr>
          </a:p>
          <a:p>
            <a:pPr algn="just"/>
            <a:r>
              <a:rPr lang="ru-RU" dirty="0" smtClean="0">
                <a:solidFill>
                  <a:schemeClr val="tx1"/>
                </a:solidFill>
                <a:latin typeface="Arial" pitchFamily="34" charset="0"/>
                <a:cs typeface="Arial" pitchFamily="34" charset="0"/>
              </a:rPr>
              <a:t>С </a:t>
            </a:r>
            <a:r>
              <a:rPr lang="ru-RU" dirty="0" smtClean="0">
                <a:solidFill>
                  <a:schemeClr val="tx1"/>
                </a:solidFill>
                <a:latin typeface="Arial" pitchFamily="34" charset="0"/>
                <a:cs typeface="Arial" pitchFamily="34" charset="0"/>
              </a:rPr>
              <a:t>этой целью </a:t>
            </a:r>
            <a:r>
              <a:rPr lang="ru-RU" dirty="0" smtClean="0">
                <a:solidFill>
                  <a:schemeClr val="tx1"/>
                </a:solidFill>
                <a:latin typeface="Arial" pitchFamily="34" charset="0"/>
                <a:cs typeface="Arial" pitchFamily="34" charset="0"/>
              </a:rPr>
              <a:t>используются: </a:t>
            </a:r>
          </a:p>
          <a:p>
            <a:pPr algn="just">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игровые ситуации;</a:t>
            </a:r>
          </a:p>
          <a:p>
            <a:pPr algn="just">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сюрпризные моменты с учетом интересов </a:t>
            </a:r>
            <a:r>
              <a:rPr lang="ru-RU" dirty="0" smtClean="0">
                <a:solidFill>
                  <a:schemeClr val="tx1"/>
                </a:solidFill>
                <a:latin typeface="Arial" pitchFamily="34" charset="0"/>
                <a:cs typeface="Arial" pitchFamily="34" charset="0"/>
              </a:rPr>
              <a:t>ребенка;</a:t>
            </a:r>
          </a:p>
          <a:p>
            <a:pPr algn="just">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проблемные ситуации для вызывания потребностей у ребенка к </a:t>
            </a:r>
            <a:r>
              <a:rPr lang="ru-RU" dirty="0" smtClean="0">
                <a:solidFill>
                  <a:schemeClr val="tx1"/>
                </a:solidFill>
                <a:latin typeface="Arial" pitchFamily="34" charset="0"/>
                <a:cs typeface="Arial" pitchFamily="34" charset="0"/>
              </a:rPr>
              <a:t>общению;</a:t>
            </a:r>
          </a:p>
          <a:p>
            <a:pPr algn="just">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подражание действиям </a:t>
            </a:r>
            <a:r>
              <a:rPr lang="ru-RU" dirty="0" smtClean="0">
                <a:solidFill>
                  <a:schemeClr val="tx1"/>
                </a:solidFill>
                <a:latin typeface="Arial" pitchFamily="34" charset="0"/>
                <a:cs typeface="Arial" pitchFamily="34" charset="0"/>
              </a:rPr>
              <a:t>ребёнка;</a:t>
            </a:r>
          </a:p>
          <a:p>
            <a:pPr algn="just">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эмоционально-смысловой комментарий действий ребёнка</a:t>
            </a:r>
            <a:r>
              <a:rPr lang="ru-RU" dirty="0" smtClean="0">
                <a:solidFill>
                  <a:schemeClr val="tx1"/>
                </a:solidFill>
                <a:latin typeface="Arial" pitchFamily="34" charset="0"/>
                <a:cs typeface="Arial" pitchFamily="34" charset="0"/>
              </a:rPr>
              <a:t>.</a:t>
            </a:r>
          </a:p>
          <a:p>
            <a:pPr algn="just"/>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Эта задача решается первоначально в обиходно-бытовых ситуациях и только потом на специально организованных занятиях. </a:t>
            </a:r>
          </a:p>
          <a:p>
            <a:r>
              <a:rPr lang="ru-RU" dirty="0" smtClean="0">
                <a:solidFill>
                  <a:schemeClr val="tx1"/>
                </a:solidFill>
                <a:latin typeface="Arial" pitchFamily="34" charset="0"/>
                <a:cs typeface="Arial" pitchFamily="34" charset="0"/>
              </a:rPr>
              <a:t>Когда ребенок начинает доброжелательно реагировать на инициативу взрослого и легко вступать в эмоциональный контакт, можно переходить к следующему этапу обучения.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559762" y="1840855"/>
            <a:ext cx="4604031"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Первый этап КРР</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071802" y="285728"/>
            <a:ext cx="5786478" cy="6357982"/>
          </a:xfrm>
          <a:prstGeom prst="borderCallout1">
            <a:avLst>
              <a:gd name="adj1" fmla="val -484"/>
              <a:gd name="adj2" fmla="val -432"/>
              <a:gd name="adj3" fmla="val 63816"/>
              <a:gd name="adj4" fmla="val -4845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ru-RU" dirty="0" smtClean="0">
                <a:solidFill>
                  <a:schemeClr val="tx1"/>
                </a:solidFill>
                <a:latin typeface="Arial" pitchFamily="34" charset="0"/>
                <a:cs typeface="Arial" pitchFamily="34" charset="0"/>
              </a:rPr>
              <a:t>На втором этапе – </a:t>
            </a:r>
            <a:r>
              <a:rPr lang="ru-RU" dirty="0" err="1" smtClean="0">
                <a:solidFill>
                  <a:schemeClr val="tx1"/>
                </a:solidFill>
                <a:latin typeface="Arial" pitchFamily="34" charset="0"/>
                <a:cs typeface="Arial" pitchFamily="34" charset="0"/>
              </a:rPr>
              <a:t>этапе</a:t>
            </a:r>
            <a:r>
              <a:rPr lang="ru-RU" dirty="0" smtClean="0">
                <a:solidFill>
                  <a:schemeClr val="tx1"/>
                </a:solidFill>
                <a:latin typeface="Arial" pitchFamily="34" charset="0"/>
                <a:cs typeface="Arial" pitchFamily="34" charset="0"/>
              </a:rPr>
              <a:t> совместных действий – взрослый кладет свои руки на руки ребенка и выполняет действия его руками. Важно подобрать индивидуальный темп выполнения, предусмотреть эмоциональное комментирование действий (что делаем, в какой последовательности и зачем). </a:t>
            </a:r>
            <a:r>
              <a:rPr lang="ru-RU" dirty="0" err="1" smtClean="0">
                <a:solidFill>
                  <a:schemeClr val="tx1"/>
                </a:solidFill>
                <a:latin typeface="Arial" pitchFamily="34" charset="0"/>
                <a:cs typeface="Arial" pitchFamily="34" charset="0"/>
              </a:rPr>
              <a:t>Оречевление</a:t>
            </a:r>
            <a:r>
              <a:rPr lang="ru-RU" dirty="0" smtClean="0">
                <a:solidFill>
                  <a:schemeClr val="tx1"/>
                </a:solidFill>
                <a:latin typeface="Arial" pitchFamily="34" charset="0"/>
                <a:cs typeface="Arial" pitchFamily="34" charset="0"/>
              </a:rPr>
              <a:t> необходимо для развития представлений об окружающем мире, установления смысловых взаимосвязей между событиями и развития речевых функций. Этап важен, так как у ребенка не сформировано подражание и ограничены возможности самостоятельного выполнения движений (вследствие интеллектуального или двигательного нарушения).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776490" y="1782045"/>
            <a:ext cx="4604031"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Второй этап КРР</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071802" y="285728"/>
            <a:ext cx="5786478" cy="6357982"/>
          </a:xfrm>
          <a:prstGeom prst="borderCallout1">
            <a:avLst>
              <a:gd name="adj1" fmla="val -484"/>
              <a:gd name="adj2" fmla="val -432"/>
              <a:gd name="adj3" fmla="val 63816"/>
              <a:gd name="adj4" fmla="val -4845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На третьем этапе подключаются имитационные действия: взрослый показывает весь алгоритм действия, при этом ребенок наблюдает, используя сохранные органы чувств (слепой ребенок кладет свои руки на руки взрослого, ощущая тактильно движения), далее отрабатывается поэлементное выполнение действия одновременно ребенком и взрослым, который выполняет движения рядом с ребенком на таком же материале. Взрослый использует эмоциональное комментирование и стимулирует развитие речевого подражания. При необходимости в случае затруднения ребенка взрослый может использовать жестовую инструкцию или элементы совместных действий (например, начинает действие за ребенка).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776490" y="1782045"/>
            <a:ext cx="4604031"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Третий  этап КРР</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071802" y="285728"/>
            <a:ext cx="5786478" cy="6357982"/>
          </a:xfrm>
          <a:prstGeom prst="borderCallout1">
            <a:avLst>
              <a:gd name="adj1" fmla="val -484"/>
              <a:gd name="adj2" fmla="val -432"/>
              <a:gd name="adj3" fmla="val 63816"/>
              <a:gd name="adj4" fmla="val -4845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latin typeface="Arial" pitchFamily="34" charset="0"/>
                <a:cs typeface="Arial" pitchFamily="34" charset="0"/>
              </a:rPr>
              <a:t>На четвёртом этапе – </a:t>
            </a:r>
            <a:r>
              <a:rPr lang="ru-RU" dirty="0" err="1" smtClean="0">
                <a:solidFill>
                  <a:schemeClr val="tx1"/>
                </a:solidFill>
                <a:latin typeface="Arial" pitchFamily="34" charset="0"/>
                <a:cs typeface="Arial" pitchFamily="34" charset="0"/>
              </a:rPr>
              <a:t>этапе</a:t>
            </a:r>
            <a:r>
              <a:rPr lang="ru-RU" dirty="0" smtClean="0">
                <a:solidFill>
                  <a:schemeClr val="tx1"/>
                </a:solidFill>
                <a:latin typeface="Arial" pitchFamily="34" charset="0"/>
                <a:cs typeface="Arial" pitchFamily="34" charset="0"/>
              </a:rPr>
              <a:t> проб и ошибок – взрослый показывает алгоритм действий и предлагает повторить его ребенку. Ребенок выполняет и в случае ошибки, взрослый указывает, что действие совершается неверно и стимулирует к поиску правильного способа выполнения. Используются подсказывающие, альтернативные и наводящие вопросы, чтобы побудить ребенка действовать правильно. </a:t>
            </a:r>
            <a:endParaRPr lang="ru-RU" dirty="0" smtClean="0">
              <a:solidFill>
                <a:schemeClr val="tx1"/>
              </a:solidFill>
              <a:latin typeface="Arial" pitchFamily="34" charset="0"/>
              <a:cs typeface="Arial" pitchFamily="34" charset="0"/>
            </a:endParaRP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 Подсказывающие </a:t>
            </a:r>
            <a:r>
              <a:rPr lang="ru-RU" dirty="0" smtClean="0">
                <a:solidFill>
                  <a:schemeClr val="tx1"/>
                </a:solidFill>
                <a:latin typeface="Arial" pitchFamily="34" charset="0"/>
                <a:cs typeface="Arial" pitchFamily="34" charset="0"/>
              </a:rPr>
              <a:t>– содержащие в себе однозначный правильный ответ. </a:t>
            </a:r>
            <a:endParaRPr lang="ru-RU" dirty="0" smtClean="0">
              <a:solidFill>
                <a:schemeClr val="tx1"/>
              </a:solidFill>
              <a:latin typeface="Arial" pitchFamily="34" charset="0"/>
              <a:cs typeface="Arial" pitchFamily="34" charset="0"/>
            </a:endParaRP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 Альтернативные </a:t>
            </a:r>
            <a:r>
              <a:rPr lang="ru-RU" dirty="0" smtClean="0">
                <a:solidFill>
                  <a:schemeClr val="tx1"/>
                </a:solidFill>
                <a:latin typeface="Arial" pitchFamily="34" charset="0"/>
                <a:cs typeface="Arial" pitchFamily="34" charset="0"/>
              </a:rPr>
              <a:t>– предполагающие выбор из двух, чаще контрастных вариантов. </a:t>
            </a:r>
            <a:endParaRPr lang="ru-RU" dirty="0" smtClean="0">
              <a:solidFill>
                <a:schemeClr val="tx1"/>
              </a:solidFill>
              <a:latin typeface="Arial" pitchFamily="34" charset="0"/>
              <a:cs typeface="Arial" pitchFamily="34" charset="0"/>
            </a:endParaRPr>
          </a:p>
          <a:p>
            <a:pPr>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 Наводящие </a:t>
            </a:r>
            <a:r>
              <a:rPr lang="ru-RU" dirty="0" smtClean="0">
                <a:solidFill>
                  <a:schemeClr val="tx1"/>
                </a:solidFill>
                <a:latin typeface="Arial" pitchFamily="34" charset="0"/>
                <a:cs typeface="Arial" pitchFamily="34" charset="0"/>
              </a:rPr>
              <a:t>– включающие опорные слова и требующие распространения высказывания (домысливание ситуации с опорой на прошлый опыт). Если ребенок самостоятельно не способен исправить ошибку, взрослый вновь возвращается на этап имитационных или совместных действий. После того, как ребенок научится выполнять данное действие по образцу без ошибок, можно переходить к следующему этапу.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31841">
            <a:off x="-1072799" y="1960734"/>
            <a:ext cx="5006655"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Четвертый этап КРР</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714744" y="285728"/>
            <a:ext cx="4214842" cy="4071966"/>
          </a:xfrm>
          <a:prstGeom prst="borderCallout1">
            <a:avLst>
              <a:gd name="adj1" fmla="val -484"/>
              <a:gd name="adj2" fmla="val -432"/>
              <a:gd name="adj3" fmla="val 88892"/>
              <a:gd name="adj4" fmla="val -7887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На пятом этапе ребёнок действует по словесной инструкции. Вначале ребенок действует, опираясь на поэлементную инструкцию, а затем ориентируется на целостную многоступенчатую, отражающую весь алгоритм действий. </a:t>
            </a:r>
          </a:p>
          <a:p>
            <a:pPr>
              <a:lnSpc>
                <a:spcPct val="150000"/>
              </a:lnSpc>
            </a:pP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722527">
            <a:off x="-895550" y="1762521"/>
            <a:ext cx="5006655"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Пятый этап КРР</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2357422" y="4143380"/>
            <a:ext cx="6572296" cy="2308324"/>
          </a:xfrm>
          <a:prstGeom prst="rect">
            <a:avLst/>
          </a:prstGeom>
        </p:spPr>
        <p:txBody>
          <a:bodyPr wrap="square">
            <a:spAutoFit/>
          </a:bodyPr>
          <a:lstStyle/>
          <a:p>
            <a:pPr algn="just"/>
            <a:r>
              <a:rPr lang="ru-RU" i="1" dirty="0" smtClean="0">
                <a:latin typeface="Arial" pitchFamily="34" charset="0"/>
                <a:cs typeface="Arial" pitchFamily="34" charset="0"/>
              </a:rPr>
              <a:t>У </a:t>
            </a:r>
            <a:r>
              <a:rPr lang="ru-RU" i="1" dirty="0" smtClean="0">
                <a:latin typeface="Arial" pitchFamily="34" charset="0"/>
                <a:cs typeface="Arial" pitchFamily="34" charset="0"/>
              </a:rPr>
              <a:t>детей с ТМНР страдают интеллект, сенсорная сфера, речь и коммуникация, общая и мелкая моторика, </a:t>
            </a:r>
            <a:r>
              <a:rPr lang="ru-RU" i="1" dirty="0" err="1" smtClean="0">
                <a:latin typeface="Arial" pitchFamily="34" charset="0"/>
                <a:cs typeface="Arial" pitchFamily="34" charset="0"/>
              </a:rPr>
              <a:t>саморегуляция</a:t>
            </a:r>
            <a:r>
              <a:rPr lang="ru-RU" i="1" dirty="0" smtClean="0">
                <a:latin typeface="Arial" pitchFamily="34" charset="0"/>
                <a:cs typeface="Arial" pitchFamily="34" charset="0"/>
              </a:rPr>
              <a:t> поведения и деятельности. Это определяет невозможность освоения академических (школьных) знаний даже на уровне начального образования, а также значительные трудности в быту, общении и социальном взаимодействии с другими людьми. </a:t>
            </a:r>
            <a:endParaRPr lang="ru-RU" i="1" dirty="0">
              <a:latin typeface="Arial" pitchFamily="34" charset="0"/>
              <a:cs typeface="Arial" pitchFamily="34" charset="0"/>
            </a:endParaRPr>
          </a:p>
        </p:txBody>
      </p:sp>
      <p:sp>
        <p:nvSpPr>
          <p:cNvPr id="3" name="Прямоугольник 2"/>
          <p:cNvSpPr/>
          <p:nvPr/>
        </p:nvSpPr>
        <p:spPr>
          <a:xfrm>
            <a:off x="1928794" y="0"/>
            <a:ext cx="6786610"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 группу ТМНР входят:</a:t>
            </a:r>
            <a:endParaRPr lang="ru-RU"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1857356" y="928670"/>
            <a:ext cx="7072362" cy="2928958"/>
          </a:xfrm>
          <a:prstGeom prst="borderCallout1">
            <a:avLst>
              <a:gd name="adj1" fmla="val -5297"/>
              <a:gd name="adj2" fmla="val 202"/>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v"/>
            </a:pPr>
            <a:r>
              <a:rPr lang="ru-RU" sz="2000" dirty="0" smtClean="0">
                <a:solidFill>
                  <a:schemeClr val="tx1"/>
                </a:solidFill>
                <a:latin typeface="Arial" pitchFamily="34" charset="0"/>
                <a:cs typeface="Arial" pitchFamily="34" charset="0"/>
              </a:rPr>
              <a:t> лица </a:t>
            </a:r>
            <a:r>
              <a:rPr lang="ru-RU" sz="2000" dirty="0" smtClean="0">
                <a:solidFill>
                  <a:schemeClr val="tx1"/>
                </a:solidFill>
                <a:latin typeface="Arial" pitchFamily="34" charset="0"/>
                <a:cs typeface="Arial" pitchFamily="34" charset="0"/>
              </a:rPr>
              <a:t>с тяжёлой или глубокой интеллектуальной недостаточностью; </a:t>
            </a:r>
            <a:endParaRPr lang="ru-RU" sz="2000" dirty="0" smtClean="0">
              <a:solidFill>
                <a:schemeClr val="tx1"/>
              </a:solidFill>
              <a:latin typeface="Arial" pitchFamily="34" charset="0"/>
              <a:cs typeface="Arial" pitchFamily="34" charset="0"/>
            </a:endParaRPr>
          </a:p>
          <a:p>
            <a:pPr algn="just">
              <a:buFont typeface="Wingdings" pitchFamily="2" charset="2"/>
              <a:buChar char="v"/>
            </a:pPr>
            <a:r>
              <a:rPr lang="ru-RU" sz="2000" dirty="0" smtClean="0">
                <a:solidFill>
                  <a:schemeClr val="tx1"/>
                </a:solidFill>
                <a:latin typeface="Arial" pitchFamily="34" charset="0"/>
                <a:cs typeface="Arial" pitchFamily="34" charset="0"/>
              </a:rPr>
              <a:t> лица</a:t>
            </a:r>
            <a:r>
              <a:rPr lang="ru-RU" sz="2000" dirty="0" smtClean="0">
                <a:solidFill>
                  <a:schemeClr val="tx1"/>
                </a:solidFill>
                <a:latin typeface="Arial" pitchFamily="34" charset="0"/>
                <a:cs typeface="Arial" pitchFamily="34" charset="0"/>
              </a:rPr>
              <a:t>, имеющие нарушения развития сенсорных функций (зрения, слуха) в сочетании с интеллектуальной недостаточностью; </a:t>
            </a:r>
            <a:endParaRPr lang="ru-RU" sz="2000" dirty="0" smtClean="0">
              <a:solidFill>
                <a:schemeClr val="tx1"/>
              </a:solidFill>
              <a:latin typeface="Arial" pitchFamily="34" charset="0"/>
              <a:cs typeface="Arial" pitchFamily="34" charset="0"/>
            </a:endParaRPr>
          </a:p>
          <a:p>
            <a:pPr algn="just">
              <a:buFont typeface="Wingdings" pitchFamily="2" charset="2"/>
              <a:buChar char="v"/>
            </a:pPr>
            <a:r>
              <a:rPr lang="ru-RU" sz="2000" dirty="0" smtClean="0">
                <a:solidFill>
                  <a:schemeClr val="tx1"/>
                </a:solidFill>
                <a:latin typeface="Arial" pitchFamily="34" charset="0"/>
                <a:cs typeface="Arial" pitchFamily="34" charset="0"/>
              </a:rPr>
              <a:t> лица</a:t>
            </a:r>
            <a:r>
              <a:rPr lang="ru-RU" sz="2000" dirty="0" smtClean="0">
                <a:solidFill>
                  <a:schemeClr val="tx1"/>
                </a:solidFill>
                <a:latin typeface="Arial" pitchFamily="34" charset="0"/>
                <a:cs typeface="Arial" pitchFamily="34" charset="0"/>
              </a:rPr>
              <a:t>, у которых сочетаются различные сенсорные нарушения или имеется сочетание нарушений опорно-двигательного аппарата с сенсорными или интеллектуальными </a:t>
            </a:r>
            <a:r>
              <a:rPr lang="ru-RU" sz="2000" dirty="0" smtClean="0">
                <a:solidFill>
                  <a:schemeClr val="tx1"/>
                </a:solidFill>
                <a:latin typeface="Arial" pitchFamily="34" charset="0"/>
                <a:cs typeface="Arial" pitchFamily="34" charset="0"/>
              </a:rPr>
              <a:t>расстройствами</a:t>
            </a:r>
            <a:endParaRPr lang="ru-RU" sz="2000" dirty="0">
              <a:solidFill>
                <a:schemeClr val="tx1"/>
              </a:solidFill>
              <a:latin typeface="Arial" pitchFamily="34" charset="0"/>
              <a:cs typeface="Arial" pitchFamily="34" charset="0"/>
            </a:endParaRPr>
          </a:p>
        </p:txBody>
      </p:sp>
      <p:sp>
        <p:nvSpPr>
          <p:cNvPr id="6" name="Левая фигурная скобка 5"/>
          <p:cNvSpPr/>
          <p:nvPr/>
        </p:nvSpPr>
        <p:spPr>
          <a:xfrm rot="16200000">
            <a:off x="5143504" y="571480"/>
            <a:ext cx="500066" cy="7072362"/>
          </a:xfrm>
          <a:prstGeom prst="leftBrace">
            <a:avLst>
              <a:gd name="adj1" fmla="val 8333"/>
              <a:gd name="adj2" fmla="val 5036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Прямоугольник 6"/>
          <p:cNvSpPr/>
          <p:nvPr/>
        </p:nvSpPr>
        <p:spPr>
          <a:xfrm>
            <a:off x="3214678" y="3786190"/>
            <a:ext cx="4714908" cy="369332"/>
          </a:xfrm>
          <a:prstGeom prst="rect">
            <a:avLst/>
          </a:prstGeom>
        </p:spPr>
        <p:txBody>
          <a:bodyPr wrap="square">
            <a:spAutoFit/>
          </a:bodyPr>
          <a:lstStyle/>
          <a:p>
            <a:r>
              <a:rPr lang="ru-RU" b="1" dirty="0" smtClean="0">
                <a:latin typeface="Arial" pitchFamily="34" charset="0"/>
                <a:cs typeface="Arial" pitchFamily="34" charset="0"/>
              </a:rPr>
              <a:t>объединяет общая характеристика </a:t>
            </a:r>
            <a:endParaRPr lang="ru-RU" b="1"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Организация учебного процесса</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1857356" y="1285860"/>
            <a:ext cx="7072362" cy="5286412"/>
          </a:xfrm>
          <a:prstGeom prst="borderCallout1">
            <a:avLst>
              <a:gd name="adj1" fmla="val -4720"/>
              <a:gd name="adj2" fmla="val 817"/>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Организация учебного процесса детей с ТМНР </a:t>
            </a:r>
            <a:r>
              <a:rPr lang="ru-RU" dirty="0" smtClean="0">
                <a:solidFill>
                  <a:schemeClr val="tx1"/>
                </a:solidFill>
                <a:latin typeface="Arial" pitchFamily="34" charset="0"/>
                <a:cs typeface="Arial" pitchFamily="34" charset="0"/>
              </a:rPr>
              <a:t> требует </a:t>
            </a:r>
            <a:r>
              <a:rPr lang="ru-RU" dirty="0" smtClean="0">
                <a:solidFill>
                  <a:schemeClr val="tx1"/>
                </a:solidFill>
                <a:latin typeface="Arial" pitchFamily="34" charset="0"/>
                <a:cs typeface="Arial" pitchFamily="34" charset="0"/>
              </a:rPr>
              <a:t>особых специфических условий и </a:t>
            </a:r>
            <a:r>
              <a:rPr lang="ru-RU" dirty="0" smtClean="0">
                <a:solidFill>
                  <a:schemeClr val="tx1"/>
                </a:solidFill>
                <a:latin typeface="Arial" pitchFamily="34" charset="0"/>
                <a:cs typeface="Arial" pitchFamily="34" charset="0"/>
              </a:rPr>
              <a:t>затрат: </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достаточное количество</a:t>
            </a:r>
            <a:r>
              <a:rPr lang="ru-RU" dirty="0" smtClean="0">
                <a:solidFill>
                  <a:schemeClr val="tx1"/>
                </a:solidFill>
                <a:latin typeface="Arial" pitchFamily="34" charset="0"/>
                <a:cs typeface="Arial" pitchFamily="34" charset="0"/>
              </a:rPr>
              <a:t>  персонала  и  специалистов  </a:t>
            </a:r>
            <a:r>
              <a:rPr lang="ru-RU" dirty="0" smtClean="0">
                <a:solidFill>
                  <a:schemeClr val="tx1"/>
                </a:solidFill>
                <a:latin typeface="Arial" pitchFamily="34" charset="0"/>
                <a:cs typeface="Arial" pitchFamily="34" charset="0"/>
              </a:rPr>
              <a:t>для</a:t>
            </a:r>
            <a:r>
              <a:rPr lang="ru-RU" dirty="0" smtClean="0">
                <a:solidFill>
                  <a:schemeClr val="tx1"/>
                </a:solidFill>
                <a:latin typeface="Arial" pitchFamily="34" charset="0"/>
                <a:cs typeface="Arial" pitchFamily="34" charset="0"/>
              </a:rPr>
              <a:t>  </a:t>
            </a:r>
            <a:endParaRPr lang="ru-RU" dirty="0" smtClean="0">
              <a:solidFill>
                <a:schemeClr val="tx1"/>
              </a:solidFill>
              <a:latin typeface="Arial" pitchFamily="34" charset="0"/>
              <a:cs typeface="Arial" pitchFamily="34" charset="0"/>
            </a:endParaRPr>
          </a:p>
          <a:p>
            <a:pPr algn="just">
              <a:lnSpc>
                <a:spcPct val="150000"/>
              </a:lnSpc>
            </a:pPr>
            <a:r>
              <a:rPr lang="ru-RU" dirty="0" smtClean="0">
                <a:solidFill>
                  <a:schemeClr val="tx1"/>
                </a:solidFill>
                <a:latin typeface="Arial" pitchFamily="34" charset="0"/>
                <a:cs typeface="Arial" pitchFamily="34" charset="0"/>
              </a:rPr>
              <a:t>удовлетворения</a:t>
            </a:r>
            <a:r>
              <a:rPr lang="ru-RU" dirty="0" smtClean="0">
                <a:solidFill>
                  <a:schemeClr val="tx1"/>
                </a:solidFill>
                <a:latin typeface="Arial" pitchFamily="34" charset="0"/>
                <a:cs typeface="Arial" pitchFamily="34" charset="0"/>
              </a:rPr>
              <a:t>  потребностей  в физическом сопровождении </a:t>
            </a:r>
            <a:r>
              <a:rPr lang="ru-RU" dirty="0" smtClean="0">
                <a:solidFill>
                  <a:schemeClr val="tx1"/>
                </a:solidFill>
                <a:latin typeface="Arial" pitchFamily="34" charset="0"/>
                <a:cs typeface="Arial" pitchFamily="34" charset="0"/>
              </a:rPr>
              <a:t>детей;</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выбор </a:t>
            </a:r>
            <a:r>
              <a:rPr lang="ru-RU" dirty="0" smtClean="0">
                <a:solidFill>
                  <a:schemeClr val="tx1"/>
                </a:solidFill>
                <a:latin typeface="Arial" pitchFamily="34" charset="0"/>
                <a:cs typeface="Arial" pitchFamily="34" charset="0"/>
              </a:rPr>
              <a:t>необходимых технических средств индивидуальной  помощи  и  </a:t>
            </a:r>
            <a:r>
              <a:rPr lang="ru-RU" dirty="0" smtClean="0">
                <a:solidFill>
                  <a:schemeClr val="tx1"/>
                </a:solidFill>
                <a:latin typeface="Arial" pitchFamily="34" charset="0"/>
                <a:cs typeface="Arial" pitchFamily="34" charset="0"/>
              </a:rPr>
              <a:t>обучения;</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планирование  форм  организации учебного </a:t>
            </a:r>
            <a:r>
              <a:rPr lang="ru-RU" dirty="0" smtClean="0">
                <a:solidFill>
                  <a:schemeClr val="tx1"/>
                </a:solidFill>
                <a:latin typeface="Arial" pitchFamily="34" charset="0"/>
                <a:cs typeface="Arial" pitchFamily="34" charset="0"/>
              </a:rPr>
              <a:t>процесса</a:t>
            </a:r>
          </a:p>
          <a:p>
            <a:pPr algn="just">
              <a:lnSpc>
                <a:spcPct val="150000"/>
              </a:lnSpc>
              <a:buFont typeface="Wingdings" pitchFamily="2" charset="2"/>
              <a:buChar char="v"/>
            </a:pPr>
            <a:r>
              <a:rPr lang="ru-RU" dirty="0" smtClean="0">
                <a:solidFill>
                  <a:schemeClr val="tx1"/>
                </a:solidFill>
                <a:latin typeface="Arial" pitchFamily="34" charset="0"/>
                <a:cs typeface="Arial" pitchFamily="34" charset="0"/>
              </a:rPr>
              <a:t> состав</a:t>
            </a:r>
            <a:r>
              <a:rPr lang="ru-RU" dirty="0" smtClean="0">
                <a:solidFill>
                  <a:schemeClr val="tx1"/>
                </a:solidFill>
                <a:latin typeface="Arial" pitchFamily="34" charset="0"/>
                <a:cs typeface="Arial" pitchFamily="34" charset="0"/>
              </a:rPr>
              <a:t>  обучающихся  в  классе  должен  быть  смешанным, включающим  представителей  разных  типологических  </a:t>
            </a:r>
            <a:r>
              <a:rPr lang="ru-RU" dirty="0" smtClean="0">
                <a:solidFill>
                  <a:schemeClr val="tx1"/>
                </a:solidFill>
                <a:latin typeface="Arial" pitchFamily="34" charset="0"/>
                <a:cs typeface="Arial" pitchFamily="34" charset="0"/>
              </a:rPr>
              <a:t>групп.</a:t>
            </a:r>
            <a:r>
              <a:rPr lang="ru-RU" dirty="0" smtClean="0">
                <a:solidFill>
                  <a:schemeClr val="tx1"/>
                </a:solidFill>
                <a:latin typeface="Arial" pitchFamily="34" charset="0"/>
                <a:cs typeface="Arial" pitchFamily="34" charset="0"/>
              </a:rPr>
              <a:t>  Смешанное комплектование обучающихся создает условия, где дети учатся подражать и помогать друг другу</a:t>
            </a:r>
            <a:endParaRPr lang="ru-RU" dirty="0" smtClean="0">
              <a:solidFill>
                <a:schemeClr val="tx1"/>
              </a:solidFill>
              <a:latin typeface="Arial" pitchFamily="34" charset="0"/>
              <a:cs typeface="Arial" pitchFamily="34" charset="0"/>
            </a:endParaRPr>
          </a:p>
          <a:p>
            <a:pPr algn="just">
              <a:lnSpc>
                <a:spcPct val="150000"/>
              </a:lnSpc>
            </a:pPr>
            <a:endParaRPr lang="ru-RU" dirty="0">
              <a:solidFill>
                <a:schemeClr val="tx1"/>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643042" y="0"/>
            <a:ext cx="7072362"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Основные требования к методике обучения школьников ТМНР</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1643042" y="1214422"/>
            <a:ext cx="7286676" cy="5643578"/>
          </a:xfrm>
          <a:prstGeom prst="borderCallout1">
            <a:avLst>
              <a:gd name="adj1" fmla="val -4720"/>
              <a:gd name="adj2" fmla="val 817"/>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AutoNum type="arabicPeriod"/>
            </a:pPr>
            <a:r>
              <a:rPr lang="ru-RU" dirty="0" smtClean="0">
                <a:solidFill>
                  <a:schemeClr val="tx1"/>
                </a:solidFill>
                <a:latin typeface="Arial" pitchFamily="34" charset="0"/>
                <a:cs typeface="Arial" pitchFamily="34" charset="0"/>
              </a:rPr>
              <a:t>Использование </a:t>
            </a:r>
            <a:r>
              <a:rPr lang="ru-RU" dirty="0" smtClean="0">
                <a:solidFill>
                  <a:schemeClr val="tx1"/>
                </a:solidFill>
                <a:latin typeface="Arial" pitchFamily="34" charset="0"/>
                <a:cs typeface="Arial" pitchFamily="34" charset="0"/>
              </a:rPr>
              <a:t>игровой формы как доминирующей. Игра не как развлечение, а как средство </a:t>
            </a:r>
            <a:r>
              <a:rPr lang="ru-RU" dirty="0" smtClean="0">
                <a:solidFill>
                  <a:schemeClr val="tx1"/>
                </a:solidFill>
                <a:latin typeface="Arial" pitchFamily="34" charset="0"/>
                <a:cs typeface="Arial" pitchFamily="34" charset="0"/>
              </a:rPr>
              <a:t>обучения</a:t>
            </a:r>
            <a:r>
              <a:rPr lang="ru-RU" dirty="0" smtClean="0">
                <a:solidFill>
                  <a:schemeClr val="tx1"/>
                </a:solidFill>
                <a:latin typeface="Arial" pitchFamily="34" charset="0"/>
                <a:cs typeface="Arial" pitchFamily="34" charset="0"/>
              </a:rPr>
              <a:t>;</a:t>
            </a:r>
            <a:endParaRPr lang="ru-RU" dirty="0" smtClean="0">
              <a:solidFill>
                <a:schemeClr val="tx1"/>
              </a:solidFill>
              <a:latin typeface="Arial" pitchFamily="34" charset="0"/>
              <a:cs typeface="Arial" pitchFamily="34" charset="0"/>
            </a:endParaRPr>
          </a:p>
          <a:p>
            <a:pPr marL="342900" indent="-342900" algn="just">
              <a:lnSpc>
                <a:spcPct val="150000"/>
              </a:lnSpc>
              <a:buAutoNum type="arabicPeriod"/>
            </a:pPr>
            <a:r>
              <a:rPr lang="ru-RU" dirty="0" smtClean="0">
                <a:solidFill>
                  <a:schemeClr val="tx1"/>
                </a:solidFill>
                <a:latin typeface="Arial" pitchFamily="34" charset="0"/>
                <a:cs typeface="Arial" pitchFamily="34" charset="0"/>
              </a:rPr>
              <a:t>Использование </a:t>
            </a:r>
            <a:r>
              <a:rPr lang="ru-RU" dirty="0" smtClean="0">
                <a:solidFill>
                  <a:schemeClr val="tx1"/>
                </a:solidFill>
                <a:latin typeface="Arial" pitchFamily="34" charset="0"/>
                <a:cs typeface="Arial" pitchFamily="34" charset="0"/>
              </a:rPr>
              <a:t>эмоций, наиболее сохранной стороны психической деятельности детей для формирования познавательных потребностей и повышения мотивации </a:t>
            </a:r>
            <a:r>
              <a:rPr lang="ru-RU" dirty="0" smtClean="0">
                <a:solidFill>
                  <a:schemeClr val="tx1"/>
                </a:solidFill>
                <a:latin typeface="Arial" pitchFamily="34" charset="0"/>
                <a:cs typeface="Arial" pitchFamily="34" charset="0"/>
              </a:rPr>
              <a:t>обучения;</a:t>
            </a:r>
          </a:p>
          <a:p>
            <a:pPr marL="342900" indent="-342900" algn="just">
              <a:lnSpc>
                <a:spcPct val="150000"/>
              </a:lnSpc>
              <a:buAutoNum type="arabicPeriod"/>
            </a:pPr>
            <a:r>
              <a:rPr lang="ru-RU" dirty="0" smtClean="0">
                <a:solidFill>
                  <a:schemeClr val="tx1"/>
                </a:solidFill>
                <a:latin typeface="Arial" pitchFamily="34" charset="0"/>
                <a:cs typeface="Arial" pitchFamily="34" charset="0"/>
              </a:rPr>
              <a:t>Использование подражательности;</a:t>
            </a:r>
          </a:p>
          <a:p>
            <a:pPr marL="342900" indent="-342900" algn="just">
              <a:lnSpc>
                <a:spcPct val="150000"/>
              </a:lnSpc>
              <a:buAutoNum type="arabicPeriod"/>
            </a:pPr>
            <a:r>
              <a:rPr lang="ru-RU" dirty="0" smtClean="0">
                <a:solidFill>
                  <a:schemeClr val="tx1"/>
                </a:solidFill>
                <a:latin typeface="Arial" pitchFamily="34" charset="0"/>
                <a:cs typeface="Arial" pitchFamily="34" charset="0"/>
              </a:rPr>
              <a:t>Организация постоянной активной практической деятельности детей с конкретными </a:t>
            </a:r>
            <a:r>
              <a:rPr lang="ru-RU" dirty="0" smtClean="0">
                <a:solidFill>
                  <a:schemeClr val="tx1"/>
                </a:solidFill>
                <a:latin typeface="Arial" pitchFamily="34" charset="0"/>
                <a:cs typeface="Arial" pitchFamily="34" charset="0"/>
              </a:rPr>
              <a:t>предметами;</a:t>
            </a:r>
          </a:p>
          <a:p>
            <a:pPr marL="342900" indent="-342900" algn="just">
              <a:lnSpc>
                <a:spcPct val="150000"/>
              </a:lnSpc>
              <a:buAutoNum type="arabicPeriod"/>
            </a:pPr>
            <a:r>
              <a:rPr lang="ru-RU" dirty="0" smtClean="0">
                <a:solidFill>
                  <a:schemeClr val="tx1"/>
                </a:solidFill>
                <a:latin typeface="Arial" pitchFamily="34" charset="0"/>
                <a:cs typeface="Arial" pitchFamily="34" charset="0"/>
              </a:rPr>
              <a:t>Детальное расчленение материала на простейшие элементы при сохранении его систематичности и логики построения. Обучение ведётся по каждому элементу, затем части объединяются в целое, а дети подводятся к обобщению.</a:t>
            </a:r>
            <a:endParaRPr lang="ru-RU" dirty="0">
              <a:solidFill>
                <a:schemeClr val="tx1"/>
              </a:solidFill>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643042" y="0"/>
            <a:ext cx="7072362"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Основные требования к методике обучения школьников ТМНР</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1785918" y="1214422"/>
            <a:ext cx="7072362" cy="5000660"/>
          </a:xfrm>
          <a:prstGeom prst="borderCallout1">
            <a:avLst>
              <a:gd name="adj1" fmla="val -4720"/>
              <a:gd name="adj2" fmla="val 817"/>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dirty="0" smtClean="0">
                <a:solidFill>
                  <a:schemeClr val="tx1"/>
                </a:solidFill>
                <a:latin typeface="Arial" pitchFamily="34" charset="0"/>
                <a:cs typeface="Arial" pitchFamily="34" charset="0"/>
              </a:rPr>
              <a:t>6. Постепенное усложнение самостоятельных действий детей: переход от действий по подражанию к действиям по образцу, по речевой </a:t>
            </a:r>
            <a:r>
              <a:rPr lang="ru-RU" dirty="0" smtClean="0">
                <a:solidFill>
                  <a:schemeClr val="tx1"/>
                </a:solidFill>
                <a:latin typeface="Arial" pitchFamily="34" charset="0"/>
                <a:cs typeface="Arial" pitchFamily="34" charset="0"/>
              </a:rPr>
              <a:t>инструкции; </a:t>
            </a:r>
          </a:p>
          <a:p>
            <a:pPr>
              <a:lnSpc>
                <a:spcPct val="150000"/>
              </a:lnSpc>
            </a:pPr>
            <a:r>
              <a:rPr lang="ru-RU" dirty="0" smtClean="0">
                <a:solidFill>
                  <a:schemeClr val="tx1"/>
                </a:solidFill>
                <a:latin typeface="Arial" pitchFamily="34" charset="0"/>
                <a:cs typeface="Arial" pitchFamily="34" charset="0"/>
              </a:rPr>
              <a:t>7. Частая </a:t>
            </a:r>
            <a:r>
              <a:rPr lang="ru-RU" dirty="0" smtClean="0">
                <a:solidFill>
                  <a:schemeClr val="tx1"/>
                </a:solidFill>
                <a:latin typeface="Arial" pitchFamily="34" charset="0"/>
                <a:cs typeface="Arial" pitchFamily="34" charset="0"/>
              </a:rPr>
              <a:t>смена видов деятельности на занятии, привлечение внимания детей к новым пособиям, новым видам деятельности в целях удерживания его на необходимое </a:t>
            </a:r>
            <a:r>
              <a:rPr lang="ru-RU" dirty="0" smtClean="0">
                <a:solidFill>
                  <a:schemeClr val="tx1"/>
                </a:solidFill>
                <a:latin typeface="Arial" pitchFamily="34" charset="0"/>
                <a:cs typeface="Arial" pitchFamily="34" charset="0"/>
              </a:rPr>
              <a:t>время;</a:t>
            </a:r>
          </a:p>
          <a:p>
            <a:pPr>
              <a:lnSpc>
                <a:spcPct val="150000"/>
              </a:lnSpc>
            </a:pPr>
            <a:r>
              <a:rPr lang="ru-RU" dirty="0" smtClean="0">
                <a:solidFill>
                  <a:schemeClr val="tx1"/>
                </a:solidFill>
                <a:latin typeface="Arial" pitchFamily="34" charset="0"/>
                <a:cs typeface="Arial" pitchFamily="34" charset="0"/>
              </a:rPr>
              <a:t>8.  Большая повторяемость материала, применение его в новых </a:t>
            </a:r>
            <a:r>
              <a:rPr lang="ru-RU" dirty="0" smtClean="0">
                <a:solidFill>
                  <a:schemeClr val="tx1"/>
                </a:solidFill>
                <a:latin typeface="Arial" pitchFamily="34" charset="0"/>
                <a:cs typeface="Arial" pitchFamily="34" charset="0"/>
              </a:rPr>
              <a:t>ситуациях; </a:t>
            </a:r>
          </a:p>
          <a:p>
            <a:pPr>
              <a:lnSpc>
                <a:spcPct val="150000"/>
              </a:lnSpc>
            </a:pPr>
            <a:r>
              <a:rPr lang="ru-RU" dirty="0" smtClean="0">
                <a:solidFill>
                  <a:schemeClr val="tx1"/>
                </a:solidFill>
                <a:latin typeface="Arial" pitchFamily="34" charset="0"/>
                <a:cs typeface="Arial" pitchFamily="34" charset="0"/>
              </a:rPr>
              <a:t>9. Каждый </a:t>
            </a:r>
            <a:r>
              <a:rPr lang="ru-RU" dirty="0" smtClean="0">
                <a:solidFill>
                  <a:schemeClr val="tx1"/>
                </a:solidFill>
                <a:latin typeface="Arial" pitchFamily="34" charset="0"/>
                <a:cs typeface="Arial" pitchFamily="34" charset="0"/>
              </a:rPr>
              <a:t>ребёнок выполняет задание в соответствии со своими психофизическими возможностями и с необходимой помощью педагога.</a:t>
            </a:r>
          </a:p>
          <a:p>
            <a:endParaRPr lang="ru-RU" dirty="0">
              <a:solidFill>
                <a:schemeClr val="tx1"/>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2928926" y="214290"/>
            <a:ext cx="5929354" cy="2786082"/>
          </a:xfrm>
          <a:prstGeom prst="borderCallout1">
            <a:avLst>
              <a:gd name="adj1" fmla="val -484"/>
              <a:gd name="adj2" fmla="val -432"/>
              <a:gd name="adj3" fmla="val 87574"/>
              <a:gd name="adj4" fmla="val -3322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u-RU" dirty="0" smtClean="0">
                <a:solidFill>
                  <a:schemeClr val="tx1"/>
                </a:solidFill>
                <a:latin typeface="Arial" pitchFamily="34" charset="0"/>
                <a:cs typeface="Arial" pitchFamily="34" charset="0"/>
              </a:rPr>
              <a:t>Итогом  образования  </a:t>
            </a:r>
            <a:r>
              <a:rPr lang="ru-RU" dirty="0" smtClean="0">
                <a:solidFill>
                  <a:schemeClr val="tx1"/>
                </a:solidFill>
                <a:latin typeface="Arial" pitchFamily="34" charset="0"/>
                <a:cs typeface="Arial" pitchFamily="34" charset="0"/>
              </a:rPr>
              <a:t>школьника  с</a:t>
            </a: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ТМНР</a:t>
            </a:r>
          </a:p>
          <a:p>
            <a:pPr algn="ctr">
              <a:lnSpc>
                <a:spcPct val="150000"/>
              </a:lnSpc>
            </a:pPr>
            <a:r>
              <a:rPr lang="ru-RU" dirty="0" smtClean="0">
                <a:solidFill>
                  <a:schemeClr val="tx1"/>
                </a:solidFill>
                <a:latin typeface="Arial" pitchFamily="34" charset="0"/>
                <a:cs typeface="Arial" pitchFamily="34" charset="0"/>
              </a:rPr>
              <a:t>может</a:t>
            </a:r>
            <a:r>
              <a:rPr lang="ru-RU" dirty="0" smtClean="0">
                <a:solidFill>
                  <a:schemeClr val="tx1"/>
                </a:solidFill>
                <a:latin typeface="Arial" pitchFamily="34" charset="0"/>
                <a:cs typeface="Arial" pitchFamily="34" charset="0"/>
              </a:rPr>
              <a:t>  стать  набор  компетенций,  позволяющих  </a:t>
            </a:r>
            <a:endParaRPr lang="ru-RU" dirty="0" smtClean="0">
              <a:solidFill>
                <a:schemeClr val="tx1"/>
              </a:solidFill>
              <a:latin typeface="Arial" pitchFamily="34" charset="0"/>
              <a:cs typeface="Arial" pitchFamily="34" charset="0"/>
            </a:endParaRPr>
          </a:p>
          <a:p>
            <a:pPr algn="ctr">
              <a:lnSpc>
                <a:spcPct val="150000"/>
              </a:lnSpc>
            </a:pPr>
            <a:r>
              <a:rPr lang="ru-RU" dirty="0" smtClean="0">
                <a:solidFill>
                  <a:schemeClr val="tx1"/>
                </a:solidFill>
                <a:latin typeface="Arial" pitchFamily="34" charset="0"/>
                <a:cs typeface="Arial" pitchFamily="34" charset="0"/>
              </a:rPr>
              <a:t>соразмерно</a:t>
            </a:r>
            <a:r>
              <a:rPr lang="ru-RU" dirty="0" smtClean="0">
                <a:solidFill>
                  <a:schemeClr val="tx1"/>
                </a:solidFill>
                <a:latin typeface="Arial" pitchFamily="34" charset="0"/>
                <a:cs typeface="Arial" pitchFamily="34" charset="0"/>
              </a:rPr>
              <a:t>  психическим  </a:t>
            </a:r>
            <a:r>
              <a:rPr lang="ru-RU" dirty="0" smtClean="0">
                <a:solidFill>
                  <a:schemeClr val="tx1"/>
                </a:solidFill>
                <a:latin typeface="Arial" pitchFamily="34" charset="0"/>
                <a:cs typeface="Arial" pitchFamily="34" charset="0"/>
              </a:rPr>
              <a:t>и физическим</a:t>
            </a:r>
            <a:r>
              <a:rPr lang="ru-RU" dirty="0" smtClean="0">
                <a:solidFill>
                  <a:schemeClr val="tx1"/>
                </a:solidFill>
                <a:latin typeface="Arial" pitchFamily="34" charset="0"/>
                <a:cs typeface="Arial" pitchFamily="34" charset="0"/>
              </a:rPr>
              <a:t>  </a:t>
            </a:r>
            <a:endParaRPr lang="ru-RU" dirty="0" smtClean="0">
              <a:solidFill>
                <a:schemeClr val="tx1"/>
              </a:solidFill>
              <a:latin typeface="Arial" pitchFamily="34" charset="0"/>
              <a:cs typeface="Arial" pitchFamily="34" charset="0"/>
            </a:endParaRPr>
          </a:p>
          <a:p>
            <a:pPr algn="ctr">
              <a:lnSpc>
                <a:spcPct val="150000"/>
              </a:lnSpc>
            </a:pPr>
            <a:r>
              <a:rPr lang="ru-RU" dirty="0" smtClean="0">
                <a:solidFill>
                  <a:schemeClr val="tx1"/>
                </a:solidFill>
                <a:latin typeface="Arial" pitchFamily="34" charset="0"/>
                <a:cs typeface="Arial" pitchFamily="34" charset="0"/>
              </a:rPr>
              <a:t>возможностям</a:t>
            </a:r>
            <a:r>
              <a:rPr lang="ru-RU" dirty="0" smtClean="0">
                <a:solidFill>
                  <a:schemeClr val="tx1"/>
                </a:solidFill>
                <a:latin typeface="Arial" pitchFamily="34" charset="0"/>
                <a:cs typeface="Arial" pitchFamily="34" charset="0"/>
              </a:rPr>
              <a:t>  максимально  самостоятельно  </a:t>
            </a:r>
            <a:endParaRPr lang="ru-RU" dirty="0" smtClean="0">
              <a:solidFill>
                <a:schemeClr val="tx1"/>
              </a:solidFill>
              <a:latin typeface="Arial" pitchFamily="34" charset="0"/>
              <a:cs typeface="Arial" pitchFamily="34" charset="0"/>
            </a:endParaRPr>
          </a:p>
          <a:p>
            <a:pPr algn="ctr">
              <a:lnSpc>
                <a:spcPct val="150000"/>
              </a:lnSpc>
            </a:pPr>
            <a:r>
              <a:rPr lang="ru-RU" dirty="0" smtClean="0">
                <a:solidFill>
                  <a:schemeClr val="tx1"/>
                </a:solidFill>
                <a:latin typeface="Arial" pitchFamily="34" charset="0"/>
                <a:cs typeface="Arial" pitchFamily="34" charset="0"/>
              </a:rPr>
              <a:t>решать</a:t>
            </a:r>
            <a:r>
              <a:rPr lang="ru-RU" dirty="0" smtClean="0">
                <a:solidFill>
                  <a:schemeClr val="tx1"/>
                </a:solidFill>
                <a:latin typeface="Arial" pitchFamily="34" charset="0"/>
                <a:cs typeface="Arial" pitchFamily="34" charset="0"/>
              </a:rPr>
              <a:t>  задачи, направленные на нормализацию его жизни.</a:t>
            </a:r>
            <a:r>
              <a:rPr lang="ru-RU" dirty="0" smtClean="0"/>
              <a:t/>
            </a:r>
            <a:br>
              <a:rPr lang="ru-RU" dirty="0" smtClean="0"/>
            </a:br>
            <a:endParaRPr lang="ru-RU" dirty="0"/>
          </a:p>
        </p:txBody>
      </p:sp>
      <p:sp>
        <p:nvSpPr>
          <p:cNvPr id="5" name="Прямоугольник 4"/>
          <p:cNvSpPr/>
          <p:nvPr/>
        </p:nvSpPr>
        <p:spPr>
          <a:xfrm rot="18372618">
            <a:off x="-228944" y="1145804"/>
            <a:ext cx="3668075" cy="584775"/>
          </a:xfrm>
          <a:prstGeom prst="rect">
            <a:avLst/>
          </a:prstGeom>
        </p:spPr>
        <p:txBody>
          <a:bodyPr wrap="square">
            <a:spAutoFit/>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Вывод:</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Школьники</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ТМНР испытывают затруднения:</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2071670" y="1428712"/>
            <a:ext cx="6786610" cy="5214998"/>
          </a:xfrm>
          <a:prstGeom prst="borderCallout1">
            <a:avLst>
              <a:gd name="adj1" fmla="val -5297"/>
              <a:gd name="adj2" fmla="val 202"/>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имеют существенные затруднения в восприятии, обработке и воспроизведении информации;</a:t>
            </a:r>
            <a:endParaRPr lang="ru-RU" sz="2000" dirty="0" smtClean="0">
              <a:solidFill>
                <a:schemeClr val="tx1"/>
              </a:solidFill>
              <a:latin typeface="Arial" pitchFamily="34" charset="0"/>
              <a:cs typeface="Arial" pitchFamily="34" charset="0"/>
            </a:endParaRPr>
          </a:p>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затрудняются по собственной инициативе вступать и поддерживать контакт с другими людьми;</a:t>
            </a:r>
            <a:endParaRPr lang="ru-RU" sz="2000" dirty="0" smtClean="0">
              <a:solidFill>
                <a:schemeClr val="tx1"/>
              </a:solidFill>
              <a:latin typeface="Arial" pitchFamily="34" charset="0"/>
              <a:cs typeface="Arial" pitchFamily="34" charset="0"/>
            </a:endParaRPr>
          </a:p>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не могут объясняться с другими при помощи речи</a:t>
            </a:r>
            <a:r>
              <a:rPr lang="ru-RU" sz="2000" dirty="0" smtClean="0">
                <a:solidFill>
                  <a:schemeClr val="tx1"/>
                </a:solidFill>
                <a:latin typeface="Arial" pitchFamily="34" charset="0"/>
                <a:cs typeface="Arial" pitchFamily="34" charset="0"/>
              </a:rPr>
              <a:t>;</a:t>
            </a:r>
          </a:p>
          <a:p>
            <a:pPr algn="just">
              <a:lnSpc>
                <a:spcPct val="120000"/>
              </a:lnSpc>
              <a:buFont typeface="Wingdings" pitchFamily="2" charset="2"/>
              <a:buChar char="v"/>
            </a:pPr>
            <a:r>
              <a:rPr lang="ru-RU" sz="2000" dirty="0" smtClean="0">
                <a:solidFill>
                  <a:schemeClr val="tx1"/>
                </a:solidFill>
              </a:rPr>
              <a:t> </a:t>
            </a:r>
            <a:r>
              <a:rPr lang="ru-RU" sz="2000" dirty="0" smtClean="0">
                <a:solidFill>
                  <a:schemeClr val="tx1"/>
                </a:solidFill>
                <a:latin typeface="Arial" pitchFamily="34" charset="0"/>
                <a:cs typeface="Arial" pitchFamily="34" charset="0"/>
              </a:rPr>
              <a:t>не </a:t>
            </a:r>
            <a:r>
              <a:rPr lang="ru-RU" sz="2000" dirty="0" smtClean="0">
                <a:solidFill>
                  <a:schemeClr val="tx1"/>
                </a:solidFill>
                <a:latin typeface="Arial" pitchFamily="34" charset="0"/>
                <a:cs typeface="Arial" pitchFamily="34" charset="0"/>
              </a:rPr>
              <a:t>могут адекватно выражать эмоциональные состояния и вести себя в определённых </a:t>
            </a:r>
            <a:r>
              <a:rPr lang="ru-RU" sz="2000" dirty="0" smtClean="0">
                <a:solidFill>
                  <a:schemeClr val="tx1"/>
                </a:solidFill>
                <a:latin typeface="Arial" pitchFamily="34" charset="0"/>
                <a:cs typeface="Arial" pitchFamily="34" charset="0"/>
              </a:rPr>
              <a:t>ситуациях;</a:t>
            </a:r>
          </a:p>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демонстрируют деструктивные </a:t>
            </a:r>
            <a:r>
              <a:rPr lang="ru-RU" sz="2000" dirty="0" smtClean="0">
                <a:solidFill>
                  <a:schemeClr val="tx1"/>
                </a:solidFill>
                <a:latin typeface="Arial" pitchFamily="34" charset="0"/>
                <a:cs typeface="Arial" pitchFamily="34" charset="0"/>
              </a:rPr>
              <a:t>действия;</a:t>
            </a:r>
          </a:p>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имеют трудности с целевым использованием рук и постоянно нуждаются во внешней помощи при удовлетворении всех своих потребностей</a:t>
            </a:r>
            <a:r>
              <a:rPr lang="ru-RU" sz="2000" dirty="0" smtClean="0">
                <a:solidFill>
                  <a:schemeClr val="tx1"/>
                </a:solidFill>
                <a:latin typeface="Arial" pitchFamily="34" charset="0"/>
                <a:cs typeface="Arial" pitchFamily="34" charset="0"/>
              </a:rPr>
              <a:t>;</a:t>
            </a:r>
          </a:p>
          <a:p>
            <a:pPr algn="just">
              <a:lnSpc>
                <a:spcPct val="120000"/>
              </a:lnSpc>
              <a:buFont typeface="Wingdings" pitchFamily="2" charset="2"/>
              <a:buChar char="v"/>
            </a:pPr>
            <a:r>
              <a:rPr lang="ru-RU" sz="2000" dirty="0" smtClean="0">
                <a:solidFill>
                  <a:schemeClr val="tx1"/>
                </a:solidFill>
                <a:latin typeface="Arial" pitchFamily="34" charset="0"/>
                <a:cs typeface="Arial" pitchFamily="34" charset="0"/>
              </a:rPr>
              <a:t> не могут самостоятельно передвигаться, удерживать своё тело в сидячем положении;</a:t>
            </a:r>
            <a:endParaRPr lang="ru-RU" sz="20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rot="17843609">
            <a:off x="-1065097" y="1613102"/>
            <a:ext cx="4567368"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группа детей с ТМНР по А.М.Цареву</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3000364" y="357166"/>
            <a:ext cx="5857916" cy="1785950"/>
          </a:xfrm>
          <a:prstGeom prst="borderCallout1">
            <a:avLst>
              <a:gd name="adj1" fmla="val -484"/>
              <a:gd name="adj2" fmla="val -432"/>
              <a:gd name="adj3" fmla="val 236565"/>
              <a:gd name="adj4" fmla="val -3810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pPr>
            <a:r>
              <a:rPr lang="ru-RU" dirty="0" smtClean="0">
                <a:solidFill>
                  <a:schemeClr val="tx1"/>
                </a:solidFill>
                <a:latin typeface="Arial" pitchFamily="34" charset="0"/>
                <a:cs typeface="Arial" pitchFamily="34" charset="0"/>
              </a:rPr>
              <a:t>Дети </a:t>
            </a:r>
            <a:r>
              <a:rPr lang="ru-RU" dirty="0" smtClean="0">
                <a:solidFill>
                  <a:schemeClr val="tx1"/>
                </a:solidFill>
                <a:latin typeface="Arial" pitchFamily="34" charset="0"/>
                <a:cs typeface="Arial" pitchFamily="34" charset="0"/>
              </a:rPr>
              <a:t>с тяжелыми двигательными </a:t>
            </a:r>
            <a:r>
              <a:rPr lang="ru-RU" dirty="0" smtClean="0">
                <a:solidFill>
                  <a:schemeClr val="tx1"/>
                </a:solidFill>
                <a:latin typeface="Arial" pitchFamily="34" charset="0"/>
                <a:cs typeface="Arial" pitchFamily="34" charset="0"/>
              </a:rPr>
              <a:t>нарушениями,</a:t>
            </a:r>
          </a:p>
          <a:p>
            <a:pPr marL="342900" indent="-342900" algn="just">
              <a:lnSpc>
                <a:spcPct val="150000"/>
              </a:lnSpc>
            </a:pPr>
            <a:r>
              <a:rPr lang="ru-RU" dirty="0" err="1" smtClean="0">
                <a:solidFill>
                  <a:schemeClr val="tx1"/>
                </a:solidFill>
                <a:latin typeface="Arial" pitchFamily="34" charset="0"/>
                <a:cs typeface="Arial" pitchFamily="34" charset="0"/>
              </a:rPr>
              <a:t>непередвигающиеся</a:t>
            </a:r>
            <a:r>
              <a:rPr lang="ru-RU"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самостоятельно </a:t>
            </a:r>
            <a:r>
              <a:rPr lang="ru-RU" dirty="0" smtClean="0">
                <a:solidFill>
                  <a:schemeClr val="tx1"/>
                </a:solidFill>
                <a:latin typeface="Arial" pitchFamily="34" charset="0"/>
                <a:cs typeface="Arial" pitchFamily="34" charset="0"/>
              </a:rPr>
              <a:t>– нуждаются в</a:t>
            </a:r>
          </a:p>
          <a:p>
            <a:pPr marL="342900" indent="-342900" algn="just">
              <a:lnSpc>
                <a:spcPct val="150000"/>
              </a:lnSpc>
            </a:pPr>
            <a:r>
              <a:rPr lang="ru-RU" b="1" dirty="0" smtClean="0">
                <a:solidFill>
                  <a:schemeClr val="tx1"/>
                </a:solidFill>
                <a:latin typeface="Arial" pitchFamily="34" charset="0"/>
                <a:cs typeface="Arial" pitchFamily="34" charset="0"/>
              </a:rPr>
              <a:t>постоянной </a:t>
            </a:r>
            <a:r>
              <a:rPr lang="ru-RU" b="1" dirty="0" smtClean="0">
                <a:solidFill>
                  <a:schemeClr val="tx1"/>
                </a:solidFill>
                <a:latin typeface="Arial" pitchFamily="34" charset="0"/>
                <a:cs typeface="Arial" pitchFamily="34" charset="0"/>
              </a:rPr>
              <a:t>физической помощи </a:t>
            </a:r>
            <a:r>
              <a:rPr lang="ru-RU" b="1" dirty="0" smtClean="0">
                <a:solidFill>
                  <a:schemeClr val="tx1"/>
                </a:solidFill>
                <a:latin typeface="Arial" pitchFamily="34" charset="0"/>
                <a:cs typeface="Arial" pitchFamily="34" charset="0"/>
              </a:rPr>
              <a:t>при</a:t>
            </a:r>
          </a:p>
          <a:p>
            <a:pPr marL="342900" indent="-342900" algn="just">
              <a:lnSpc>
                <a:spcPct val="150000"/>
              </a:lnSpc>
            </a:pPr>
            <a:r>
              <a:rPr lang="ru-RU" b="1" dirty="0" smtClean="0">
                <a:solidFill>
                  <a:schemeClr val="tx1"/>
                </a:solidFill>
                <a:latin typeface="Arial" pitchFamily="34" charset="0"/>
                <a:cs typeface="Arial" pitchFamily="34" charset="0"/>
              </a:rPr>
              <a:t>передвижении</a:t>
            </a:r>
            <a:r>
              <a:rPr lang="ru-RU" b="1" dirty="0" smtClean="0">
                <a:solidFill>
                  <a:schemeClr val="tx1"/>
                </a:solidFill>
                <a:latin typeface="Arial" pitchFamily="34" charset="0"/>
                <a:cs typeface="Arial" pitchFamily="34" charset="0"/>
              </a:rPr>
              <a:t>, навыках самообслуживания</a:t>
            </a:r>
            <a:r>
              <a:rPr lang="ru-RU" b="1" dirty="0" smtClean="0">
                <a:solidFill>
                  <a:schemeClr val="tx1"/>
                </a:solidFill>
                <a:latin typeface="Arial" pitchFamily="34" charset="0"/>
                <a:cs typeface="Arial" pitchFamily="34" charset="0"/>
              </a:rPr>
              <a:t>.</a:t>
            </a:r>
          </a:p>
          <a:p>
            <a:pPr marL="342900" indent="-342900"/>
            <a:endParaRPr lang="ru-RU" b="1" dirty="0" smtClean="0">
              <a:solidFill>
                <a:schemeClr val="tx1"/>
              </a:solidFill>
              <a:latin typeface="Arial" pitchFamily="34" charset="0"/>
              <a:cs typeface="Arial" pitchFamily="34" charset="0"/>
            </a:endParaRPr>
          </a:p>
        </p:txBody>
      </p:sp>
      <p:graphicFrame>
        <p:nvGraphicFramePr>
          <p:cNvPr id="6" name="Таблица 5"/>
          <p:cNvGraphicFramePr>
            <a:graphicFrameLocks noGrp="1"/>
          </p:cNvGraphicFramePr>
          <p:nvPr/>
        </p:nvGraphicFramePr>
        <p:xfrm>
          <a:off x="2071670" y="2285992"/>
          <a:ext cx="6786610" cy="3815080"/>
        </p:xfrm>
        <a:graphic>
          <a:graphicData uri="http://schemas.openxmlformats.org/drawingml/2006/table">
            <a:tbl>
              <a:tblPr firstRow="1" bandRow="1">
                <a:tableStyleId>{21E4AEA4-8DFA-4A89-87EB-49C32662AFE0}</a:tableStyleId>
              </a:tblPr>
              <a:tblGrid>
                <a:gridCol w="3835910"/>
                <a:gridCol w="2950700"/>
              </a:tblGrid>
              <a:tr h="370840">
                <a:tc>
                  <a:txBody>
                    <a:bodyPr/>
                    <a:lstStyle/>
                    <a:p>
                      <a:pPr algn="ctr"/>
                      <a:r>
                        <a:rPr lang="ru-RU" dirty="0" smtClean="0">
                          <a:solidFill>
                            <a:schemeClr val="tx1"/>
                          </a:solidFill>
                          <a:latin typeface="Arial" pitchFamily="34" charset="0"/>
                          <a:cs typeface="Arial" pitchFamily="34" charset="0"/>
                        </a:rPr>
                        <a:t>Проблема</a:t>
                      </a:r>
                      <a:r>
                        <a:rPr lang="ru-RU" baseline="0" dirty="0" smtClean="0">
                          <a:solidFill>
                            <a:schemeClr val="tx1"/>
                          </a:solidFill>
                          <a:latin typeface="Arial" pitchFamily="34" charset="0"/>
                          <a:cs typeface="Arial" pitchFamily="34" charset="0"/>
                        </a:rPr>
                        <a:t> </a:t>
                      </a:r>
                      <a:endParaRPr lang="ru-RU" dirty="0">
                        <a:solidFill>
                          <a:schemeClr val="tx1"/>
                        </a:solidFill>
                        <a:latin typeface="Arial" pitchFamily="34" charset="0"/>
                        <a:cs typeface="Arial" pitchFamily="34" charset="0"/>
                      </a:endParaRPr>
                    </a:p>
                  </a:txBody>
                  <a:tcPr/>
                </a:tc>
                <a:tc>
                  <a:txBody>
                    <a:bodyPr/>
                    <a:lstStyle/>
                    <a:p>
                      <a:pPr algn="ctr"/>
                      <a:r>
                        <a:rPr lang="ru-RU" dirty="0" smtClean="0">
                          <a:solidFill>
                            <a:schemeClr val="tx1"/>
                          </a:solidFill>
                          <a:latin typeface="Arial" pitchFamily="34" charset="0"/>
                          <a:cs typeface="Arial" pitchFamily="34" charset="0"/>
                        </a:rPr>
                        <a:t>Помощь</a:t>
                      </a:r>
                      <a:endParaRPr lang="ru-RU" dirty="0">
                        <a:solidFill>
                          <a:schemeClr val="tx1"/>
                        </a:solidFill>
                        <a:latin typeface="Arial" pitchFamily="34" charset="0"/>
                        <a:cs typeface="Arial" pitchFamily="34" charset="0"/>
                      </a:endParaRPr>
                    </a:p>
                  </a:txBody>
                  <a:tcPr/>
                </a:tc>
              </a:tr>
              <a:tr h="370840">
                <a:tc>
                  <a:txBody>
                    <a:bodyPr/>
                    <a:lstStyle/>
                    <a:p>
                      <a:pPr algn="ctr"/>
                      <a:r>
                        <a:rPr lang="ru-RU" sz="1600" dirty="0" smtClean="0">
                          <a:solidFill>
                            <a:schemeClr val="tx1"/>
                          </a:solidFill>
                          <a:latin typeface="Arial" pitchFamily="34" charset="0"/>
                          <a:cs typeface="Arial" pitchFamily="34" charset="0"/>
                        </a:rPr>
                        <a:t>Большинство детей не могут самостоятельно удерживать тело в сидячем положении (возможен захват и удержание предмета, контролируемые движения шеи и т.д.)</a:t>
                      </a:r>
                      <a:endParaRPr lang="ru-RU" sz="1600" dirty="0">
                        <a:solidFill>
                          <a:schemeClr val="tx1"/>
                        </a:solidFill>
                        <a:latin typeface="Arial" pitchFamily="34" charset="0"/>
                        <a:cs typeface="Arial" pitchFamily="34" charset="0"/>
                      </a:endParaRPr>
                    </a:p>
                  </a:txBody>
                  <a:tcPr/>
                </a:tc>
                <a:tc>
                  <a:txBody>
                    <a:bodyPr/>
                    <a:lstStyle/>
                    <a:p>
                      <a:pPr algn="just"/>
                      <a:r>
                        <a:rPr lang="ru-RU" sz="1600" b="0" dirty="0" smtClean="0">
                          <a:solidFill>
                            <a:schemeClr val="tx1"/>
                          </a:solidFill>
                          <a:latin typeface="Arial" pitchFamily="34" charset="0"/>
                          <a:cs typeface="Arial" pitchFamily="34" charset="0"/>
                        </a:rPr>
                        <a:t>Применение специальных электронных и механических устройств, ПК.</a:t>
                      </a:r>
                      <a:endParaRPr lang="ru-RU" sz="1600" b="0" dirty="0">
                        <a:solidFill>
                          <a:schemeClr val="tx1"/>
                        </a:solidFill>
                        <a:latin typeface="Arial" pitchFamily="34" charset="0"/>
                        <a:cs typeface="Arial" pitchFamily="34" charset="0"/>
                      </a:endParaRPr>
                    </a:p>
                  </a:txBody>
                  <a:tcPr/>
                </a:tc>
              </a:tr>
              <a:tr h="370840">
                <a:tc>
                  <a:txBody>
                    <a:bodyPr/>
                    <a:lstStyle/>
                    <a:p>
                      <a:pPr algn="ctr"/>
                      <a:r>
                        <a:rPr lang="ru-RU" sz="1600" dirty="0" smtClean="0">
                          <a:solidFill>
                            <a:schemeClr val="tx1"/>
                          </a:solidFill>
                          <a:latin typeface="Arial" pitchFamily="34" charset="0"/>
                          <a:cs typeface="Arial" pitchFamily="34" charset="0"/>
                        </a:rPr>
                        <a:t>Процесс общения затруднен </a:t>
                      </a:r>
                      <a:endParaRPr lang="ru-RU" sz="1600" dirty="0">
                        <a:solidFill>
                          <a:schemeClr val="tx1"/>
                        </a:solidFill>
                        <a:latin typeface="Arial" pitchFamily="34" charset="0"/>
                        <a:cs typeface="Arial" pitchFamily="34" charset="0"/>
                      </a:endParaRPr>
                    </a:p>
                  </a:txBody>
                  <a:tcPr/>
                </a:tc>
                <a:tc>
                  <a:txBody>
                    <a:bodyPr/>
                    <a:lstStyle/>
                    <a:p>
                      <a:pPr algn="just"/>
                      <a:r>
                        <a:rPr lang="ru-RU" sz="1600" dirty="0" smtClean="0">
                          <a:solidFill>
                            <a:schemeClr val="tx1"/>
                          </a:solidFill>
                          <a:latin typeface="Arial" pitchFamily="34" charset="0"/>
                          <a:cs typeface="Arial" pitchFamily="34" charset="0"/>
                        </a:rPr>
                        <a:t>Возможность использования </a:t>
                      </a:r>
                      <a:r>
                        <a:rPr lang="ru-RU" sz="1600" b="0" dirty="0" smtClean="0">
                          <a:solidFill>
                            <a:schemeClr val="tx1"/>
                          </a:solidFill>
                          <a:latin typeface="Arial" pitchFamily="34" charset="0"/>
                          <a:cs typeface="Arial" pitchFamily="34" charset="0"/>
                        </a:rPr>
                        <a:t>невербальных и альтернативных средств общения.</a:t>
                      </a:r>
                      <a:endParaRPr lang="ru-RU" sz="1600" b="0" dirty="0">
                        <a:solidFill>
                          <a:schemeClr val="tx1"/>
                        </a:solidFill>
                        <a:latin typeface="Arial" pitchFamily="34" charset="0"/>
                        <a:cs typeface="Arial" pitchFamily="34" charset="0"/>
                      </a:endParaRPr>
                    </a:p>
                  </a:txBody>
                  <a:tcPr/>
                </a:tc>
              </a:tr>
              <a:tr h="370840">
                <a:tc>
                  <a:txBody>
                    <a:bodyPr/>
                    <a:lstStyle/>
                    <a:p>
                      <a:pPr algn="ctr"/>
                      <a:r>
                        <a:rPr lang="ru-RU" sz="1600" dirty="0" smtClean="0">
                          <a:solidFill>
                            <a:schemeClr val="tx1"/>
                          </a:solidFill>
                          <a:latin typeface="Arial" pitchFamily="34" charset="0"/>
                          <a:cs typeface="Arial" pitchFamily="34" charset="0"/>
                        </a:rPr>
                        <a:t>Интеллектуальное развитие различно </a:t>
                      </a:r>
                      <a:endParaRPr lang="ru-RU" sz="1600" dirty="0">
                        <a:solidFill>
                          <a:schemeClr val="tx1"/>
                        </a:solidFill>
                        <a:latin typeface="Arial" pitchFamily="34" charset="0"/>
                        <a:cs typeface="Arial" pitchFamily="34" charset="0"/>
                      </a:endParaRPr>
                    </a:p>
                  </a:txBody>
                  <a:tcPr/>
                </a:tc>
                <a:tc>
                  <a:txBody>
                    <a:bodyPr/>
                    <a:lstStyle/>
                    <a:p>
                      <a:pPr algn="just"/>
                      <a:r>
                        <a:rPr lang="ru-RU" sz="1600" dirty="0" smtClean="0">
                          <a:solidFill>
                            <a:schemeClr val="tx1"/>
                          </a:solidFill>
                          <a:latin typeface="Arial" pitchFamily="34" charset="0"/>
                          <a:cs typeface="Arial" pitchFamily="34" charset="0"/>
                        </a:rPr>
                        <a:t>предпосылки для формирования </a:t>
                      </a:r>
                      <a:r>
                        <a:rPr lang="ru-RU" sz="1600" b="0" dirty="0" smtClean="0">
                          <a:solidFill>
                            <a:schemeClr val="tx1"/>
                          </a:solidFill>
                          <a:latin typeface="Arial" pitchFamily="34" charset="0"/>
                          <a:cs typeface="Arial" pitchFamily="34" charset="0"/>
                        </a:rPr>
                        <a:t>представлений, умений и навыков.</a:t>
                      </a:r>
                      <a:endParaRPr lang="ru-RU" sz="1600" b="0" dirty="0">
                        <a:solidFill>
                          <a:schemeClr val="tx1"/>
                        </a:solidFill>
                        <a:latin typeface="Arial" pitchFamily="34" charset="0"/>
                        <a:cs typeface="Arial" pitchFamily="34"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000364" y="357166"/>
            <a:ext cx="6143636" cy="1785950"/>
          </a:xfrm>
          <a:prstGeom prst="borderCallout1">
            <a:avLst>
              <a:gd name="adj1" fmla="val -484"/>
              <a:gd name="adj2" fmla="val -432"/>
              <a:gd name="adj3" fmla="val 236565"/>
              <a:gd name="adj4" fmla="val -3810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lnSpc>
                <a:spcPct val="150000"/>
              </a:lnSpc>
            </a:pPr>
            <a:r>
              <a:rPr lang="ru-RU" dirty="0" smtClean="0">
                <a:solidFill>
                  <a:schemeClr val="tx1"/>
                </a:solidFill>
                <a:latin typeface="Arial" pitchFamily="34" charset="0"/>
                <a:cs typeface="Arial" pitchFamily="34" charset="0"/>
              </a:rPr>
              <a:t>Дети с тяжелыми нарушениями </a:t>
            </a:r>
            <a:r>
              <a:rPr lang="ru-RU" dirty="0" smtClean="0">
                <a:solidFill>
                  <a:schemeClr val="tx1"/>
                </a:solidFill>
                <a:latin typeface="Arial" pitchFamily="34" charset="0"/>
                <a:cs typeface="Arial" pitchFamily="34" charset="0"/>
              </a:rPr>
              <a:t>эмоционально-волевой</a:t>
            </a:r>
          </a:p>
          <a:p>
            <a:pPr marL="342900" indent="-342900" algn="ctr">
              <a:lnSpc>
                <a:spcPct val="150000"/>
              </a:lnSpc>
            </a:pPr>
            <a:r>
              <a:rPr lang="ru-RU" dirty="0" smtClean="0">
                <a:solidFill>
                  <a:schemeClr val="tx1"/>
                </a:solidFill>
                <a:latin typeface="Arial" pitchFamily="34" charset="0"/>
                <a:cs typeface="Arial" pitchFamily="34" charset="0"/>
              </a:rPr>
              <a:t>сферы </a:t>
            </a:r>
            <a:r>
              <a:rPr lang="ru-RU" dirty="0" smtClean="0">
                <a:solidFill>
                  <a:schemeClr val="tx1"/>
                </a:solidFill>
                <a:latin typeface="Arial" pitchFamily="34" charset="0"/>
                <a:cs typeface="Arial" pitchFamily="34" charset="0"/>
              </a:rPr>
              <a:t>и регуляции поведения (агрессия </a:t>
            </a:r>
            <a:r>
              <a:rPr lang="ru-RU" dirty="0" smtClean="0">
                <a:solidFill>
                  <a:schemeClr val="tx1"/>
                </a:solidFill>
                <a:latin typeface="Arial" pitchFamily="34" charset="0"/>
                <a:cs typeface="Arial" pitchFamily="34" charset="0"/>
              </a:rPr>
              <a:t>и</a:t>
            </a:r>
          </a:p>
          <a:p>
            <a:pPr marL="342900" indent="-342900" algn="ctr">
              <a:lnSpc>
                <a:spcPct val="150000"/>
              </a:lnSpc>
            </a:pPr>
            <a:r>
              <a:rPr lang="ru-RU" dirty="0" err="1" smtClean="0">
                <a:solidFill>
                  <a:schemeClr val="tx1"/>
                </a:solidFill>
                <a:latin typeface="Arial" pitchFamily="34" charset="0"/>
                <a:cs typeface="Arial" pitchFamily="34" charset="0"/>
              </a:rPr>
              <a:t>самоагрессия</a:t>
            </a:r>
            <a:r>
              <a:rPr lang="ru-RU" dirty="0" smtClean="0">
                <a:solidFill>
                  <a:schemeClr val="tx1"/>
                </a:solidFill>
                <a:latin typeface="Arial" pitchFamily="34" charset="0"/>
                <a:cs typeface="Arial" pitchFamily="34" charset="0"/>
              </a:rPr>
              <a:t>), требующие </a:t>
            </a:r>
            <a:r>
              <a:rPr lang="ru-RU" dirty="0" smtClean="0">
                <a:solidFill>
                  <a:schemeClr val="tx1"/>
                </a:solidFill>
                <a:latin typeface="Arial" pitchFamily="34" charset="0"/>
                <a:cs typeface="Arial" pitchFamily="34" charset="0"/>
              </a:rPr>
              <a:t>постоянного </a:t>
            </a:r>
            <a:r>
              <a:rPr lang="ru-RU" dirty="0" smtClean="0">
                <a:solidFill>
                  <a:schemeClr val="tx1"/>
                </a:solidFill>
                <a:latin typeface="Arial" pitchFamily="34" charset="0"/>
                <a:cs typeface="Arial" pitchFamily="34" charset="0"/>
              </a:rPr>
              <a:t>контроля</a:t>
            </a:r>
          </a:p>
          <a:p>
            <a:pPr marL="342900" indent="-342900" algn="ctr">
              <a:lnSpc>
                <a:spcPct val="150000"/>
              </a:lnSpc>
            </a:pPr>
            <a:r>
              <a:rPr lang="ru-RU" dirty="0" smtClean="0">
                <a:solidFill>
                  <a:schemeClr val="tx1"/>
                </a:solidFill>
                <a:latin typeface="Arial" pitchFamily="34" charset="0"/>
                <a:cs typeface="Arial" pitchFamily="34" charset="0"/>
              </a:rPr>
              <a:t>поведения </a:t>
            </a:r>
            <a:r>
              <a:rPr lang="ru-RU" dirty="0" smtClean="0">
                <a:solidFill>
                  <a:schemeClr val="tx1"/>
                </a:solidFill>
                <a:latin typeface="Arial" pitchFamily="34" charset="0"/>
                <a:cs typeface="Arial" pitchFamily="34" charset="0"/>
              </a:rPr>
              <a:t>со стороны персонала</a:t>
            </a:r>
          </a:p>
        </p:txBody>
      </p:sp>
      <p:sp>
        <p:nvSpPr>
          <p:cNvPr id="5" name="Прямоугольник 4"/>
          <p:cNvSpPr/>
          <p:nvPr/>
        </p:nvSpPr>
        <p:spPr>
          <a:xfrm rot="17843609">
            <a:off x="-1065097" y="1613102"/>
            <a:ext cx="4567368"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группа детей с ТМНР по А.М.Цареву</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Таблица 5"/>
          <p:cNvGraphicFramePr>
            <a:graphicFrameLocks noGrp="1"/>
          </p:cNvGraphicFramePr>
          <p:nvPr/>
        </p:nvGraphicFramePr>
        <p:xfrm>
          <a:off x="3214678" y="2285992"/>
          <a:ext cx="5357850" cy="3662680"/>
        </p:xfrm>
        <a:graphic>
          <a:graphicData uri="http://schemas.openxmlformats.org/drawingml/2006/table">
            <a:tbl>
              <a:tblPr firstRow="1" bandRow="1">
                <a:tableStyleId>{21E4AEA4-8DFA-4A89-87EB-49C32662AFE0}</a:tableStyleId>
              </a:tblPr>
              <a:tblGrid>
                <a:gridCol w="5357850"/>
              </a:tblGrid>
              <a:tr h="370840">
                <a:tc>
                  <a:txBody>
                    <a:bodyPr/>
                    <a:lstStyle/>
                    <a:p>
                      <a:pPr algn="ctr"/>
                      <a:r>
                        <a:rPr lang="ru-RU" dirty="0" smtClean="0">
                          <a:solidFill>
                            <a:schemeClr val="tx1"/>
                          </a:solidFill>
                          <a:latin typeface="Arial" pitchFamily="34" charset="0"/>
                          <a:cs typeface="Arial" pitchFamily="34" charset="0"/>
                        </a:rPr>
                        <a:t>Помощь данным школьникам</a:t>
                      </a:r>
                      <a:endParaRPr lang="ru-RU" dirty="0">
                        <a:solidFill>
                          <a:schemeClr val="tx1"/>
                        </a:solidFill>
                        <a:latin typeface="Arial" pitchFamily="34" charset="0"/>
                        <a:cs typeface="Arial" pitchFamily="34" charset="0"/>
                      </a:endParaRPr>
                    </a:p>
                  </a:txBody>
                  <a:tcPr/>
                </a:tc>
              </a:tr>
              <a:tr h="370840">
                <a:tc>
                  <a:txBody>
                    <a:bodyPr/>
                    <a:lstStyle/>
                    <a:p>
                      <a:pPr algn="just">
                        <a:buFont typeface="Wingdings" pitchFamily="2" charset="2"/>
                        <a:buChar char="v"/>
                      </a:pPr>
                      <a:r>
                        <a:rPr lang="ru-RU" sz="1800" dirty="0" smtClean="0">
                          <a:latin typeface="Arial" pitchFamily="34" charset="0"/>
                          <a:cs typeface="Arial" pitchFamily="34" charset="0"/>
                        </a:rPr>
                        <a:t> Организация индивидуальной педагогической работы для последующей адаптации к обучению в составе класса.</a:t>
                      </a:r>
                    </a:p>
                    <a:p>
                      <a:pPr algn="just">
                        <a:buFont typeface="Wingdings" pitchFamily="2" charset="2"/>
                        <a:buNone/>
                      </a:pPr>
                      <a:endParaRPr lang="ru-RU" sz="1800" dirty="0" smtClean="0">
                        <a:latin typeface="Arial" pitchFamily="34" charset="0"/>
                        <a:cs typeface="Arial" pitchFamily="34" charset="0"/>
                      </a:endParaRPr>
                    </a:p>
                  </a:txBody>
                  <a:tcPr/>
                </a:tc>
              </a:tr>
              <a:tr h="370840">
                <a:tc>
                  <a:txBody>
                    <a:bodyPr/>
                    <a:lstStyle/>
                    <a:p>
                      <a:pPr algn="just">
                        <a:buFont typeface="Wingdings" pitchFamily="2" charset="2"/>
                        <a:buChar char="v"/>
                      </a:pPr>
                      <a:r>
                        <a:rPr lang="ru-RU" sz="1800" dirty="0" smtClean="0">
                          <a:latin typeface="Arial" pitchFamily="34" charset="0"/>
                          <a:cs typeface="Arial" pitchFamily="34" charset="0"/>
                        </a:rPr>
                        <a:t> Сохранные моторные функции делают возможным обучение предметно-практической деятельности.</a:t>
                      </a:r>
                    </a:p>
                    <a:p>
                      <a:pPr algn="just">
                        <a:buFont typeface="Wingdings" pitchFamily="2" charset="2"/>
                        <a:buNone/>
                      </a:pPr>
                      <a:endParaRPr lang="ru-RU" sz="1800" dirty="0" smtClean="0">
                        <a:latin typeface="Arial" pitchFamily="34" charset="0"/>
                        <a:cs typeface="Arial" pitchFamily="34" charset="0"/>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ru-RU" sz="1800" dirty="0" smtClean="0">
                          <a:latin typeface="Arial" pitchFamily="34" charset="0"/>
                          <a:cs typeface="Arial" pitchFamily="34" charset="0"/>
                        </a:rPr>
                        <a:t> Привитие навыков выполнения бытовых и трудовых операций.</a:t>
                      </a:r>
                    </a:p>
                    <a:p>
                      <a:pPr algn="just"/>
                      <a:endParaRPr lang="ru-RU" sz="1800" dirty="0" smtClean="0">
                        <a:latin typeface="Arial" pitchFamily="34" charset="0"/>
                        <a:cs typeface="Arial" pitchFamily="34"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Выноска 1 2"/>
          <p:cNvSpPr/>
          <p:nvPr/>
        </p:nvSpPr>
        <p:spPr>
          <a:xfrm>
            <a:off x="3286116" y="357166"/>
            <a:ext cx="5572164" cy="2286016"/>
          </a:xfrm>
          <a:prstGeom prst="borderCallout1">
            <a:avLst>
              <a:gd name="adj1" fmla="val -484"/>
              <a:gd name="adj2" fmla="val -432"/>
              <a:gd name="adj3" fmla="val 215899"/>
              <a:gd name="adj4" fmla="val -4794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pPr>
            <a:r>
              <a:rPr lang="ru-RU" dirty="0" smtClean="0">
                <a:solidFill>
                  <a:schemeClr val="tx1"/>
                </a:solidFill>
                <a:latin typeface="Arial" pitchFamily="34" charset="0"/>
                <a:cs typeface="Arial" pitchFamily="34" charset="0"/>
              </a:rPr>
              <a:t>Дети с умеренной или тяжелой </a:t>
            </a:r>
            <a:r>
              <a:rPr lang="ru-RU" dirty="0" smtClean="0">
                <a:solidFill>
                  <a:schemeClr val="tx1"/>
                </a:solidFill>
                <a:latin typeface="Arial" pitchFamily="34" charset="0"/>
                <a:cs typeface="Arial" pitchFamily="34" charset="0"/>
              </a:rPr>
              <a:t>умственной</a:t>
            </a:r>
          </a:p>
          <a:p>
            <a:pPr marL="342900" indent="-342900" algn="just">
              <a:lnSpc>
                <a:spcPct val="150000"/>
              </a:lnSpc>
            </a:pPr>
            <a:r>
              <a:rPr lang="ru-RU" dirty="0" smtClean="0">
                <a:solidFill>
                  <a:schemeClr val="tx1"/>
                </a:solidFill>
                <a:latin typeface="Arial" pitchFamily="34" charset="0"/>
                <a:cs typeface="Arial" pitchFamily="34" charset="0"/>
              </a:rPr>
              <a:t>отсталостью </a:t>
            </a:r>
            <a:r>
              <a:rPr lang="ru-RU" dirty="0" smtClean="0">
                <a:solidFill>
                  <a:schemeClr val="tx1"/>
                </a:solidFill>
                <a:latin typeface="Arial" pitchFamily="34" charset="0"/>
                <a:cs typeface="Arial" pitchFamily="34" charset="0"/>
              </a:rPr>
              <a:t>в сочетании с более </a:t>
            </a:r>
            <a:r>
              <a:rPr lang="ru-RU" dirty="0" smtClean="0">
                <a:solidFill>
                  <a:schemeClr val="tx1"/>
                </a:solidFill>
                <a:latin typeface="Arial" pitchFamily="34" charset="0"/>
                <a:cs typeface="Arial" pitchFamily="34" charset="0"/>
              </a:rPr>
              <a:t>легкими</a:t>
            </a:r>
          </a:p>
          <a:p>
            <a:pPr marL="342900" indent="-342900" algn="just">
              <a:lnSpc>
                <a:spcPct val="150000"/>
              </a:lnSpc>
            </a:pPr>
            <a:r>
              <a:rPr lang="ru-RU" dirty="0" smtClean="0">
                <a:solidFill>
                  <a:schemeClr val="tx1"/>
                </a:solidFill>
                <a:latin typeface="Arial" pitchFamily="34" charset="0"/>
                <a:cs typeface="Arial" pitchFamily="34" charset="0"/>
              </a:rPr>
              <a:t>формами других </a:t>
            </a:r>
            <a:r>
              <a:rPr lang="ru-RU" dirty="0" smtClean="0">
                <a:solidFill>
                  <a:schemeClr val="tx1"/>
                </a:solidFill>
                <a:latin typeface="Arial" pitchFamily="34" charset="0"/>
                <a:cs typeface="Arial" pitchFamily="34" charset="0"/>
              </a:rPr>
              <a:t>нарушений </a:t>
            </a:r>
            <a:r>
              <a:rPr lang="ru-RU" dirty="0" smtClean="0">
                <a:solidFill>
                  <a:schemeClr val="tx1"/>
                </a:solidFill>
                <a:latin typeface="Arial" pitchFamily="34" charset="0"/>
                <a:cs typeface="Arial" pitchFamily="34" charset="0"/>
              </a:rPr>
              <a:t>– </a:t>
            </a:r>
            <a:r>
              <a:rPr lang="ru-RU" b="1" dirty="0" smtClean="0">
                <a:solidFill>
                  <a:schemeClr val="tx1"/>
                </a:solidFill>
                <a:latin typeface="Arial" pitchFamily="34" charset="0"/>
                <a:cs typeface="Arial" pitchFamily="34" charset="0"/>
              </a:rPr>
              <a:t>не требуют</a:t>
            </a:r>
          </a:p>
          <a:p>
            <a:pPr marL="342900" indent="-342900" algn="just">
              <a:lnSpc>
                <a:spcPct val="150000"/>
              </a:lnSpc>
            </a:pPr>
            <a:r>
              <a:rPr lang="ru-RU" b="1" dirty="0" smtClean="0">
                <a:solidFill>
                  <a:schemeClr val="tx1"/>
                </a:solidFill>
                <a:latin typeface="Arial" pitchFamily="34" charset="0"/>
                <a:cs typeface="Arial" pitchFamily="34" charset="0"/>
              </a:rPr>
              <a:t>постоянной помощи </a:t>
            </a:r>
            <a:r>
              <a:rPr lang="ru-RU" b="1" dirty="0" smtClean="0">
                <a:solidFill>
                  <a:schemeClr val="tx1"/>
                </a:solidFill>
                <a:latin typeface="Arial" pitchFamily="34" charset="0"/>
                <a:cs typeface="Arial" pitchFamily="34" charset="0"/>
              </a:rPr>
              <a:t>и контроля </a:t>
            </a:r>
            <a:r>
              <a:rPr lang="ru-RU" b="1" dirty="0" smtClean="0">
                <a:solidFill>
                  <a:schemeClr val="tx1"/>
                </a:solidFill>
                <a:latin typeface="Arial" pitchFamily="34" charset="0"/>
                <a:cs typeface="Arial" pitchFamily="34" charset="0"/>
              </a:rPr>
              <a:t>со</a:t>
            </a:r>
          </a:p>
          <a:p>
            <a:pPr marL="342900" indent="-342900" algn="just">
              <a:lnSpc>
                <a:spcPct val="150000"/>
              </a:lnSpc>
            </a:pPr>
            <a:r>
              <a:rPr lang="ru-RU" b="1" dirty="0" smtClean="0">
                <a:solidFill>
                  <a:schemeClr val="tx1"/>
                </a:solidFill>
                <a:latin typeface="Arial" pitchFamily="34" charset="0"/>
                <a:cs typeface="Arial" pitchFamily="34" charset="0"/>
              </a:rPr>
              <a:t>стороны персонала</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7843609">
            <a:off x="-782076" y="1753429"/>
            <a:ext cx="4567368"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группа детей с ТМНР по А.М.Цареву</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643042" y="0"/>
            <a:ext cx="707236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Образовательные потребности</a:t>
            </a: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1 4"/>
          <p:cNvSpPr/>
          <p:nvPr/>
        </p:nvSpPr>
        <p:spPr>
          <a:xfrm>
            <a:off x="2143108" y="1357298"/>
            <a:ext cx="6643734" cy="2286016"/>
          </a:xfrm>
          <a:prstGeom prst="borderCallout1">
            <a:avLst>
              <a:gd name="adj1" fmla="val -5297"/>
              <a:gd name="adj2" fmla="val 202"/>
              <a:gd name="adj3" fmla="val -5197"/>
              <a:gd name="adj4" fmla="val 1001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sz="2000" dirty="0" smtClean="0">
                <a:solidFill>
                  <a:schemeClr val="tx1"/>
                </a:solidFill>
                <a:latin typeface="Arial" pitchFamily="34" charset="0"/>
                <a:cs typeface="Arial" pitchFamily="34" charset="0"/>
              </a:rPr>
              <a:t> </a:t>
            </a:r>
            <a:r>
              <a:rPr lang="ru-RU" sz="2000" dirty="0" smtClean="0">
                <a:solidFill>
                  <a:schemeClr val="tx1"/>
                </a:solidFill>
                <a:latin typeface="Arial" pitchFamily="34" charset="0"/>
                <a:cs typeface="Arial" pitchFamily="34" charset="0"/>
              </a:rPr>
              <a:t>Производными от ограничений детей с ТМНР являются их образовательные потребности. Образовательные потребности раскрывают направленность и механизм компенсаторных процессов, обеспечивающих их преодоление. </a:t>
            </a:r>
            <a:endParaRPr lang="ru-RU" sz="2000" dirty="0"/>
          </a:p>
        </p:txBody>
      </p:sp>
      <p:sp>
        <p:nvSpPr>
          <p:cNvPr id="6" name="Выноска 1 5"/>
          <p:cNvSpPr/>
          <p:nvPr/>
        </p:nvSpPr>
        <p:spPr>
          <a:xfrm>
            <a:off x="1214414" y="4643446"/>
            <a:ext cx="1714512" cy="1071570"/>
          </a:xfrm>
          <a:prstGeom prst="borderCallout1">
            <a:avLst>
              <a:gd name="adj1" fmla="val -728"/>
              <a:gd name="adj2" fmla="val 11154"/>
              <a:gd name="adj3" fmla="val -92700"/>
              <a:gd name="adj4" fmla="val 9957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Осознание собственной личности.</a:t>
            </a:r>
            <a:endParaRPr lang="ru-RU" dirty="0">
              <a:solidFill>
                <a:schemeClr val="tx1"/>
              </a:solidFill>
              <a:latin typeface="Arial" pitchFamily="34" charset="0"/>
              <a:cs typeface="Arial" pitchFamily="34" charset="0"/>
            </a:endParaRPr>
          </a:p>
        </p:txBody>
      </p:sp>
      <p:sp>
        <p:nvSpPr>
          <p:cNvPr id="7" name="Выноска 1 6"/>
          <p:cNvSpPr/>
          <p:nvPr/>
        </p:nvSpPr>
        <p:spPr>
          <a:xfrm>
            <a:off x="3071802" y="4643446"/>
            <a:ext cx="1928826" cy="1071570"/>
          </a:xfrm>
          <a:prstGeom prst="borderCallout1">
            <a:avLst>
              <a:gd name="adj1" fmla="val -728"/>
              <a:gd name="adj2" fmla="val 11154"/>
              <a:gd name="adj3" fmla="val -96990"/>
              <a:gd name="adj4" fmla="val 7320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Осознание другой личности</a:t>
            </a:r>
            <a:endParaRPr lang="ru-RU" dirty="0">
              <a:solidFill>
                <a:schemeClr val="tx1"/>
              </a:solidFill>
              <a:latin typeface="Arial" pitchFamily="34" charset="0"/>
              <a:cs typeface="Arial" pitchFamily="34" charset="0"/>
            </a:endParaRPr>
          </a:p>
        </p:txBody>
      </p:sp>
      <p:sp>
        <p:nvSpPr>
          <p:cNvPr id="8" name="Выноска 1 7"/>
          <p:cNvSpPr/>
          <p:nvPr/>
        </p:nvSpPr>
        <p:spPr>
          <a:xfrm>
            <a:off x="5143504" y="4643446"/>
            <a:ext cx="1928826" cy="1071570"/>
          </a:xfrm>
          <a:prstGeom prst="borderCallout1">
            <a:avLst>
              <a:gd name="adj1" fmla="val -4995"/>
              <a:gd name="adj2" fmla="val 86215"/>
              <a:gd name="adj3" fmla="val -94145"/>
              <a:gd name="adj4" fmla="val 11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Осознание окружающего предметного мира.</a:t>
            </a:r>
            <a:endParaRPr lang="ru-RU" dirty="0">
              <a:solidFill>
                <a:schemeClr val="tx1"/>
              </a:solidFill>
              <a:latin typeface="Arial" pitchFamily="34" charset="0"/>
              <a:cs typeface="Arial" pitchFamily="34" charset="0"/>
            </a:endParaRPr>
          </a:p>
        </p:txBody>
      </p:sp>
      <p:sp>
        <p:nvSpPr>
          <p:cNvPr id="9" name="Выноска 1 8"/>
          <p:cNvSpPr/>
          <p:nvPr/>
        </p:nvSpPr>
        <p:spPr>
          <a:xfrm>
            <a:off x="7215174" y="4643446"/>
            <a:ext cx="1714544" cy="1071570"/>
          </a:xfrm>
          <a:prstGeom prst="borderCallout1">
            <a:avLst>
              <a:gd name="adj1" fmla="val -4995"/>
              <a:gd name="adj2" fmla="val 86215"/>
              <a:gd name="adj3" fmla="val -94145"/>
              <a:gd name="adj4" fmla="val 11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cs typeface="Arial" pitchFamily="34" charset="0"/>
              </a:rPr>
              <a:t>Осознание окружающего социального мира</a:t>
            </a:r>
            <a:endParaRPr lang="ru-RU" dirty="0">
              <a:solidFill>
                <a:schemeClr val="tx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Выноска 1 3"/>
          <p:cNvSpPr/>
          <p:nvPr/>
        </p:nvSpPr>
        <p:spPr>
          <a:xfrm>
            <a:off x="3286116" y="357166"/>
            <a:ext cx="5572164" cy="5643602"/>
          </a:xfrm>
          <a:prstGeom prst="borderCallout1">
            <a:avLst>
              <a:gd name="adj1" fmla="val -484"/>
              <a:gd name="adj2" fmla="val -432"/>
              <a:gd name="adj3" fmla="val 67961"/>
              <a:gd name="adj4" fmla="val -5095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Создание  возможности </a:t>
            </a:r>
            <a:r>
              <a:rPr lang="ru-RU" dirty="0" smtClean="0">
                <a:solidFill>
                  <a:schemeClr val="tx1"/>
                </a:solidFill>
                <a:latin typeface="Arial" pitchFamily="34" charset="0"/>
                <a:cs typeface="Arial" pitchFamily="34" charset="0"/>
              </a:rPr>
              <a:t>активно познавать собственное тело и осуществлять элементарный уход за ним.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П</a:t>
            </a:r>
            <a:r>
              <a:rPr lang="ru-RU" dirty="0" smtClean="0">
                <a:solidFill>
                  <a:schemeClr val="tx1"/>
                </a:solidFill>
                <a:latin typeface="Arial" pitchFamily="34" charset="0"/>
                <a:cs typeface="Arial" pitchFamily="34" charset="0"/>
              </a:rPr>
              <a:t>ознание </a:t>
            </a:r>
            <a:r>
              <a:rPr lang="ru-RU" dirty="0" smtClean="0">
                <a:solidFill>
                  <a:schemeClr val="tx1"/>
                </a:solidFill>
                <a:latin typeface="Arial" pitchFamily="34" charset="0"/>
                <a:cs typeface="Arial" pitchFamily="34" charset="0"/>
              </a:rPr>
              <a:t>ребёнком с ТМНР на собственном опыте разнообразных чувственных ощущений в соматической области;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С</a:t>
            </a:r>
            <a:r>
              <a:rPr lang="ru-RU" dirty="0" smtClean="0">
                <a:solidFill>
                  <a:schemeClr val="tx1"/>
                </a:solidFill>
                <a:latin typeface="Arial" pitchFamily="34" charset="0"/>
                <a:cs typeface="Arial" pitchFamily="34" charset="0"/>
              </a:rPr>
              <a:t>ознательное </a:t>
            </a:r>
            <a:r>
              <a:rPr lang="ru-RU" dirty="0" smtClean="0">
                <a:solidFill>
                  <a:schemeClr val="tx1"/>
                </a:solidFill>
                <a:latin typeface="Arial" pitchFamily="34" charset="0"/>
                <a:cs typeface="Arial" pitchFamily="34" charset="0"/>
              </a:rPr>
              <a:t>восприятие и различение частей тела и их функций;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П</a:t>
            </a:r>
            <a:r>
              <a:rPr lang="ru-RU" dirty="0" smtClean="0">
                <a:solidFill>
                  <a:schemeClr val="tx1"/>
                </a:solidFill>
                <a:latin typeface="Arial" pitchFamily="34" charset="0"/>
                <a:cs typeface="Arial" pitchFamily="34" charset="0"/>
              </a:rPr>
              <a:t>ринятие </a:t>
            </a:r>
            <a:r>
              <a:rPr lang="ru-RU" dirty="0" smtClean="0">
                <a:solidFill>
                  <a:schemeClr val="tx1"/>
                </a:solidFill>
                <a:latin typeface="Arial" pitchFamily="34" charset="0"/>
                <a:cs typeface="Arial" pitchFamily="34" charset="0"/>
              </a:rPr>
              <a:t>помощи при уходе за телом и приёме пищи; </a:t>
            </a:r>
            <a:endParaRPr lang="ru-RU" dirty="0" smtClean="0">
              <a:solidFill>
                <a:schemeClr val="tx1"/>
              </a:solidFill>
              <a:latin typeface="Arial" pitchFamily="34" charset="0"/>
              <a:cs typeface="Arial" pitchFamily="34" charset="0"/>
            </a:endParaRPr>
          </a:p>
          <a:p>
            <a:pPr marL="342900" indent="-342900" algn="just">
              <a:lnSpc>
                <a:spcPct val="150000"/>
              </a:lnSpc>
              <a:buFont typeface="Wingdings" pitchFamily="2" charset="2"/>
              <a:buChar char="v"/>
            </a:pPr>
            <a:r>
              <a:rPr lang="ru-RU" dirty="0" smtClean="0">
                <a:solidFill>
                  <a:schemeClr val="tx1"/>
                </a:solidFill>
                <a:latin typeface="Arial" pitchFamily="34" charset="0"/>
                <a:cs typeface="Arial" pitchFamily="34" charset="0"/>
              </a:rPr>
              <a:t>О</a:t>
            </a:r>
            <a:r>
              <a:rPr lang="ru-RU" dirty="0" smtClean="0">
                <a:solidFill>
                  <a:schemeClr val="tx1"/>
                </a:solidFill>
                <a:latin typeface="Arial" pitchFamily="34" charset="0"/>
                <a:cs typeface="Arial" pitchFamily="34" charset="0"/>
              </a:rPr>
              <a:t>сознание </a:t>
            </a:r>
            <a:r>
              <a:rPr lang="ru-RU" dirty="0" smtClean="0">
                <a:solidFill>
                  <a:schemeClr val="tx1"/>
                </a:solidFill>
                <a:latin typeface="Arial" pitchFamily="34" charset="0"/>
                <a:cs typeface="Arial" pitchFamily="34" charset="0"/>
              </a:rPr>
              <a:t>необходимости физической гигиены и принятие посильного участия в </a:t>
            </a:r>
            <a:r>
              <a:rPr lang="ru-RU" dirty="0" smtClean="0">
                <a:solidFill>
                  <a:schemeClr val="tx1"/>
                </a:solidFill>
                <a:latin typeface="Arial" pitchFamily="34" charset="0"/>
                <a:cs typeface="Arial" pitchFamily="34" charset="0"/>
              </a:rPr>
              <a:t>ней. </a:t>
            </a:r>
            <a:endParaRPr lang="ru-RU" dirty="0" smtClean="0">
              <a:solidFill>
                <a:schemeClr val="tx1"/>
              </a:solidFill>
              <a:latin typeface="Arial" pitchFamily="34" charset="0"/>
              <a:cs typeface="Arial" pitchFamily="34" charset="0"/>
            </a:endParaRPr>
          </a:p>
        </p:txBody>
      </p:sp>
      <p:sp>
        <p:nvSpPr>
          <p:cNvPr id="5" name="Прямоугольник 4"/>
          <p:cNvSpPr/>
          <p:nvPr/>
        </p:nvSpPr>
        <p:spPr>
          <a:xfrm rot="18289224">
            <a:off x="-894601" y="1190813"/>
            <a:ext cx="4567368" cy="138499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Осознание собственной личности </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773</TotalTime>
  <Words>2252</Words>
  <PresentationFormat>Экран (4:3)</PresentationFormat>
  <Paragraphs>275</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71</cp:revision>
  <dcterms:modified xsi:type="dcterms:W3CDTF">2020-03-19T10:18:32Z</dcterms:modified>
</cp:coreProperties>
</file>