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59" r:id="rId6"/>
    <p:sldId id="260" r:id="rId7"/>
    <p:sldId id="261" r:id="rId8"/>
    <p:sldId id="262" r:id="rId9"/>
    <p:sldId id="263" r:id="rId10"/>
    <p:sldId id="264" r:id="rId11"/>
    <p:sldId id="266"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01.12.2021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937638" cy="1631216"/>
          </a:xfrm>
          <a:prstGeom prst="rect">
            <a:avLst/>
          </a:prstGeom>
        </p:spPr>
        <p:txBody>
          <a:bodyPr wrap="square">
            <a:spAutoFit/>
          </a:bodyPr>
          <a:lstStyle/>
          <a:p>
            <a:pPr algn="ctr"/>
            <a:r>
              <a:rPr lang="ru-RU" sz="1600" dirty="0" smtClean="0"/>
              <a:t>КГБОУ «Дудинская школа-интернат»</a:t>
            </a:r>
          </a:p>
          <a:p>
            <a:pPr algn="ctr"/>
            <a:endParaRPr lang="ru-RU" sz="2800" dirty="0" smtClean="0"/>
          </a:p>
          <a:p>
            <a:pPr algn="ctr"/>
            <a:r>
              <a:rPr lang="ru-RU" sz="2800" b="1" dirty="0" smtClean="0"/>
              <a:t>Основы </a:t>
            </a:r>
            <a:r>
              <a:rPr lang="ru-RU" sz="2800" b="1" dirty="0"/>
              <a:t>обеспечения информационной безопасности детей</a:t>
            </a:r>
          </a:p>
        </p:txBody>
      </p:sp>
      <p:pic>
        <p:nvPicPr>
          <p:cNvPr id="1026" name="Picture 2" descr="Что такое Персональный компьютер (П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64904"/>
            <a:ext cx="4608512" cy="2989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94546" y="5231490"/>
            <a:ext cx="3240360" cy="646331"/>
          </a:xfrm>
          <a:prstGeom prst="rect">
            <a:avLst/>
          </a:prstGeom>
          <a:noFill/>
        </p:spPr>
        <p:txBody>
          <a:bodyPr wrap="square" rtlCol="0">
            <a:spAutoFit/>
          </a:bodyPr>
          <a:lstStyle/>
          <a:p>
            <a:pPr algn="r"/>
            <a:r>
              <a:rPr lang="ru-RU" sz="1200" dirty="0" smtClean="0"/>
              <a:t>Составила </a:t>
            </a:r>
          </a:p>
          <a:p>
            <a:pPr algn="r"/>
            <a:r>
              <a:rPr lang="ru-RU" sz="1200" dirty="0"/>
              <a:t>п</a:t>
            </a:r>
            <a:r>
              <a:rPr lang="ru-RU" sz="1200" dirty="0" smtClean="0"/>
              <a:t>едагог-библиотекарь: </a:t>
            </a:r>
          </a:p>
          <a:p>
            <a:pPr algn="r"/>
            <a:r>
              <a:rPr lang="ru-RU" sz="1200" dirty="0" smtClean="0"/>
              <a:t>Мирных А.В.</a:t>
            </a:r>
            <a:endParaRPr lang="ru-RU" sz="1200" dirty="0"/>
          </a:p>
        </p:txBody>
      </p:sp>
      <p:sp>
        <p:nvSpPr>
          <p:cNvPr id="5" name="TextBox 4"/>
          <p:cNvSpPr txBox="1"/>
          <p:nvPr/>
        </p:nvSpPr>
        <p:spPr>
          <a:xfrm>
            <a:off x="4067944" y="6453336"/>
            <a:ext cx="2160240" cy="369332"/>
          </a:xfrm>
          <a:prstGeom prst="rect">
            <a:avLst/>
          </a:prstGeom>
          <a:noFill/>
        </p:spPr>
        <p:txBody>
          <a:bodyPr wrap="square" rtlCol="0">
            <a:spAutoFit/>
          </a:bodyPr>
          <a:lstStyle/>
          <a:p>
            <a:r>
              <a:rPr lang="ru-RU" dirty="0" smtClean="0"/>
              <a:t>2021г.</a:t>
            </a:r>
            <a:endParaRPr lang="ru-RU" dirty="0"/>
          </a:p>
        </p:txBody>
      </p:sp>
    </p:spTree>
    <p:extLst>
      <p:ext uri="{BB962C8B-B14F-4D97-AF65-F5344CB8AC3E}">
        <p14:creationId xmlns:p14="http://schemas.microsoft.com/office/powerpoint/2010/main" val="67619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036496" cy="4420697"/>
          </a:xfrm>
          <a:prstGeom prst="rect">
            <a:avLst/>
          </a:prstGeom>
        </p:spPr>
        <p:txBody>
          <a:bodyPr wrap="square">
            <a:spAutoFit/>
          </a:bodyPr>
          <a:lstStyle/>
          <a:p>
            <a:pPr lvl="0" algn="ctr">
              <a:lnSpc>
                <a:spcPct val="115000"/>
              </a:lnSpc>
              <a:spcAft>
                <a:spcPts val="750"/>
              </a:spcAft>
            </a:pPr>
            <a:r>
              <a:rPr lang="ru-RU" b="1" dirty="0">
                <a:solidFill>
                  <a:prstClr val="black"/>
                </a:solidFill>
                <a:latin typeface="Times New Roman"/>
                <a:ea typeface="Times New Roman"/>
                <a:cs typeface="Times New Roman"/>
              </a:rPr>
              <a:t>Возраст детей от 13 до 17 лет</a:t>
            </a:r>
            <a:endParaRPr lang="ru-RU" sz="1600" dirty="0">
              <a:solidFill>
                <a:prstClr val="black"/>
              </a:solidFill>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a:t>
            </a:r>
            <a:r>
              <a:rPr lang="ru-RU" sz="1400" dirty="0" smtClean="0">
                <a:latin typeface="Times New Roman"/>
                <a:ea typeface="Times New Roman"/>
                <a:cs typeface="Times New Roman"/>
              </a:rPr>
              <a:t>Осторожно, не делая акцент о содержании, расскажите </a:t>
            </a:r>
            <a:r>
              <a:rPr lang="ru-RU" sz="1400" dirty="0">
                <a:latin typeface="Times New Roman"/>
                <a:ea typeface="Times New Roman"/>
                <a:cs typeface="Times New Roman"/>
              </a:rPr>
              <a:t>детям о </a:t>
            </a:r>
            <a:r>
              <a:rPr lang="ru-RU" sz="1400" dirty="0" smtClean="0">
                <a:latin typeface="Times New Roman"/>
                <a:ea typeface="Times New Roman"/>
                <a:cs typeface="Times New Roman"/>
              </a:rPr>
              <a:t>«взрослых» сайтах  </a:t>
            </a:r>
            <a:r>
              <a:rPr lang="ru-RU" sz="1400" dirty="0">
                <a:latin typeface="Times New Roman"/>
                <a:ea typeface="Times New Roman"/>
                <a:cs typeface="Times New Roman"/>
              </a:rPr>
              <a:t>в </a:t>
            </a:r>
            <a:r>
              <a:rPr lang="ru-RU" sz="1400" dirty="0" smtClean="0">
                <a:latin typeface="Times New Roman"/>
                <a:ea typeface="Times New Roman"/>
                <a:cs typeface="Times New Roman"/>
              </a:rPr>
              <a:t>Интернете, помогите </a:t>
            </a:r>
            <a:r>
              <a:rPr lang="ru-RU" sz="1400" dirty="0">
                <a:latin typeface="Times New Roman"/>
                <a:ea typeface="Times New Roman"/>
                <a:cs typeface="Times New Roman"/>
              </a:rPr>
              <a:t>им защититься от спама. Научите подростков не выдавать в Интернете своего реального электронного адреса, не отвечать на нежелательные письма и использовать специальные почтовые фильтры.</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Приучите </a:t>
            </a:r>
            <a:r>
              <a:rPr lang="ru-RU" sz="1400" dirty="0">
                <a:latin typeface="Times New Roman"/>
                <a:ea typeface="Times New Roman"/>
                <a:cs typeface="Times New Roman"/>
              </a:rPr>
              <a:t>себя знакомиться с сайтами, которые посещают подростки.</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Научите детей уважать других в интернете. Убедитесь, что они знают о том, что правила хорошего поведения действуют везде - даже в виртуальном мире.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Объясните детям, что ни в коем случае нельзя использовать сеть для хулиганства, распространения сплетен или угроз другим людям.</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Обсудите с подростками проблемы сетевых азартных игр и их возможный риск. Напомните, что дети не могут играть в эти игры согласно закону.</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Постоянно контролируйте использование Интернета вашим ребенком. Это не нарушение его личного пространства, а мера предосторожности и проявление вашей родительской ответственности и заботы.</a:t>
            </a:r>
            <a:endParaRPr lang="ru-RU" sz="1400" dirty="0">
              <a:latin typeface="Calibri"/>
              <a:ea typeface="Calibri"/>
              <a:cs typeface="Times New Roman"/>
            </a:endParaRPr>
          </a:p>
          <a:p>
            <a:pPr algn="just">
              <a:lnSpc>
                <a:spcPct val="115000"/>
              </a:lnSpc>
              <a:spcAft>
                <a:spcPts val="0"/>
              </a:spcAft>
            </a:pPr>
            <a:r>
              <a:rPr lang="ru-RU" dirty="0">
                <a:latin typeface="Times New Roman"/>
                <a:ea typeface="Times New Roman"/>
                <a:cs typeface="Times New Roman"/>
              </a:rPr>
              <a:t> </a:t>
            </a:r>
            <a:endParaRPr lang="ru-RU" sz="1600" dirty="0">
              <a:effectLst/>
              <a:latin typeface="Calibri"/>
              <a:ea typeface="Calibri"/>
              <a:cs typeface="Times New Roman"/>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23758"/>
            <a:ext cx="1921396" cy="19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14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кой вред наносит человеку компь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48338"/>
            <a:ext cx="6153150" cy="4143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848009"/>
            <a:ext cx="7128792" cy="1200329"/>
          </a:xfrm>
          <a:prstGeom prst="rect">
            <a:avLst/>
          </a:prstGeom>
          <a:noFill/>
        </p:spPr>
        <p:txBody>
          <a:bodyPr wrap="square" rtlCol="0">
            <a:spAutoFit/>
          </a:bodyPr>
          <a:lstStyle/>
          <a:p>
            <a:pPr algn="ctr"/>
            <a:r>
              <a:rPr lang="ru-RU" sz="2400" b="1" dirty="0" smtClean="0"/>
              <a:t>Будьте здоровы!  </a:t>
            </a:r>
          </a:p>
          <a:p>
            <a:pPr algn="ctr"/>
            <a:r>
              <a:rPr lang="ru-RU" sz="2400" b="1" dirty="0" smtClean="0"/>
              <a:t>Берегите здоровье детей при работе </a:t>
            </a:r>
          </a:p>
          <a:p>
            <a:pPr algn="ctr"/>
            <a:r>
              <a:rPr lang="ru-RU" sz="2400" b="1" dirty="0" smtClean="0"/>
              <a:t>с компьютером.</a:t>
            </a:r>
            <a:endParaRPr lang="ru-RU" sz="2400" b="1" dirty="0"/>
          </a:p>
        </p:txBody>
      </p:sp>
    </p:spTree>
    <p:extLst>
      <p:ext uri="{BB962C8B-B14F-4D97-AF65-F5344CB8AC3E}">
        <p14:creationId xmlns:p14="http://schemas.microsoft.com/office/powerpoint/2010/main" val="281361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Буклет &amp;quot;Компьютер ПОЛЬЗА и ВРЕД&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85053"/>
            <a:ext cx="6410325" cy="539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7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731520"/>
            <a:ext cx="8712968" cy="3474720"/>
          </a:xfrm>
        </p:spPr>
        <p:txBody>
          <a:bodyPr>
            <a:noAutofit/>
          </a:bodyPr>
          <a:lstStyle/>
          <a:p>
            <a:pPr marL="0" lvl="0" indent="0" algn="ctr">
              <a:lnSpc>
                <a:spcPct val="115000"/>
              </a:lnSpc>
              <a:spcBef>
                <a:spcPts val="0"/>
              </a:spcBef>
              <a:spcAft>
                <a:spcPts val="0"/>
              </a:spcAft>
              <a:buClrTx/>
              <a:buSzTx/>
              <a:buNone/>
            </a:pPr>
            <a:r>
              <a:rPr lang="ru-RU" sz="4400" b="1" dirty="0">
                <a:solidFill>
                  <a:prstClr val="black"/>
                </a:solidFill>
                <a:latin typeface="Times New Roman"/>
                <a:ea typeface="Times New Roman"/>
                <a:cs typeface="Times New Roman"/>
              </a:rPr>
              <a:t>Аспекты </a:t>
            </a:r>
            <a:endParaRPr lang="ru-RU" sz="4400" b="1" dirty="0" smtClean="0">
              <a:solidFill>
                <a:prstClr val="black"/>
              </a:solidFill>
              <a:latin typeface="Times New Roman"/>
              <a:ea typeface="Times New Roman"/>
              <a:cs typeface="Times New Roman"/>
            </a:endParaRPr>
          </a:p>
          <a:p>
            <a:pPr marL="0" lvl="0" indent="0" algn="ctr">
              <a:lnSpc>
                <a:spcPct val="115000"/>
              </a:lnSpc>
              <a:spcBef>
                <a:spcPts val="0"/>
              </a:spcBef>
              <a:spcAft>
                <a:spcPts val="0"/>
              </a:spcAft>
              <a:buClrTx/>
              <a:buSzTx/>
              <a:buNone/>
            </a:pPr>
            <a:r>
              <a:rPr lang="ru-RU" sz="4400" b="1" dirty="0" smtClean="0">
                <a:solidFill>
                  <a:prstClr val="black"/>
                </a:solidFill>
                <a:latin typeface="Times New Roman"/>
                <a:ea typeface="Times New Roman"/>
                <a:cs typeface="Times New Roman"/>
              </a:rPr>
              <a:t>информационной </a:t>
            </a:r>
            <a:r>
              <a:rPr lang="ru-RU" sz="4400" b="1" dirty="0">
                <a:solidFill>
                  <a:prstClr val="black"/>
                </a:solidFill>
                <a:latin typeface="Times New Roman"/>
                <a:ea typeface="Times New Roman"/>
                <a:cs typeface="Times New Roman"/>
              </a:rPr>
              <a:t>безопасности</a:t>
            </a:r>
            <a:endParaRPr lang="ru-RU" sz="4000" dirty="0">
              <a:solidFill>
                <a:prstClr val="black"/>
              </a:solidFill>
              <a:ea typeface="Calibri"/>
              <a:cs typeface="Times New Roman"/>
            </a:endParaRPr>
          </a:p>
          <a:p>
            <a:pPr marL="0" lvl="0" indent="0" algn="ctr">
              <a:lnSpc>
                <a:spcPct val="115000"/>
              </a:lnSpc>
              <a:spcBef>
                <a:spcPts val="0"/>
              </a:spcBef>
              <a:spcAft>
                <a:spcPts val="0"/>
              </a:spcAft>
              <a:buClrTx/>
              <a:buSzTx/>
              <a:buNone/>
            </a:pPr>
            <a:r>
              <a:rPr lang="ru-RU" sz="4400" b="1" dirty="0">
                <a:solidFill>
                  <a:prstClr val="black"/>
                </a:solidFill>
                <a:latin typeface="Times New Roman"/>
                <a:ea typeface="Times New Roman"/>
                <a:cs typeface="Times New Roman"/>
              </a:rPr>
              <a:t>для родителей </a:t>
            </a:r>
            <a:endParaRPr lang="ru-RU" sz="4400" b="1" dirty="0" smtClean="0">
              <a:solidFill>
                <a:prstClr val="black"/>
              </a:solidFill>
              <a:latin typeface="Times New Roman"/>
              <a:ea typeface="Times New Roman"/>
              <a:cs typeface="Times New Roman"/>
            </a:endParaRPr>
          </a:p>
          <a:p>
            <a:pPr marL="0" lvl="0" indent="0" algn="ctr">
              <a:lnSpc>
                <a:spcPct val="115000"/>
              </a:lnSpc>
              <a:spcBef>
                <a:spcPts val="0"/>
              </a:spcBef>
              <a:spcAft>
                <a:spcPts val="0"/>
              </a:spcAft>
              <a:buClrTx/>
              <a:buSzTx/>
              <a:buNone/>
            </a:pPr>
            <a:r>
              <a:rPr lang="ru-RU" sz="4400" b="1" dirty="0" smtClean="0">
                <a:solidFill>
                  <a:prstClr val="black"/>
                </a:solidFill>
                <a:latin typeface="Times New Roman"/>
                <a:ea typeface="Times New Roman"/>
                <a:cs typeface="Times New Roman"/>
              </a:rPr>
              <a:t>(</a:t>
            </a:r>
            <a:r>
              <a:rPr lang="ru-RU" sz="4400" b="1" dirty="0">
                <a:solidFill>
                  <a:prstClr val="black"/>
                </a:solidFill>
                <a:latin typeface="Times New Roman"/>
                <a:ea typeface="Times New Roman"/>
                <a:cs typeface="Times New Roman"/>
              </a:rPr>
              <a:t>законных представителей) детей</a:t>
            </a:r>
            <a:endParaRPr lang="ru-RU" sz="4000" dirty="0">
              <a:solidFill>
                <a:prstClr val="black"/>
              </a:solidFill>
              <a:ea typeface="Calibri"/>
              <a:cs typeface="Times New Roman"/>
            </a:endParaRPr>
          </a:p>
          <a:p>
            <a:endParaRPr lang="ru-RU" sz="4800"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185629"/>
            <a:ext cx="3528392" cy="251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55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48680"/>
            <a:ext cx="8784976" cy="5486117"/>
          </a:xfrm>
          <a:prstGeom prst="rect">
            <a:avLst/>
          </a:prstGeom>
        </p:spPr>
        <p:txBody>
          <a:bodyPr wrap="square">
            <a:spAutoFit/>
          </a:bodyPr>
          <a:lstStyle/>
          <a:p>
            <a:pPr algn="just">
              <a:lnSpc>
                <a:spcPct val="115000"/>
              </a:lnSpc>
              <a:spcAft>
                <a:spcPts val="750"/>
              </a:spcAft>
            </a:pPr>
            <a:r>
              <a:rPr lang="ru-RU" sz="1400" dirty="0" smtClean="0">
                <a:latin typeface="Times New Roman"/>
                <a:ea typeface="Times New Roman"/>
                <a:cs typeface="Times New Roman"/>
              </a:rPr>
              <a:t>        В связи с развитием компьютерных технологий   </a:t>
            </a:r>
            <a:r>
              <a:rPr lang="ru-RU" sz="1400" dirty="0" smtClean="0">
                <a:solidFill>
                  <a:prstClr val="black"/>
                </a:solidFill>
                <a:latin typeface="Times New Roman"/>
                <a:ea typeface="Times New Roman"/>
                <a:cs typeface="Times New Roman"/>
              </a:rPr>
              <a:t>сегодня как никогда  </a:t>
            </a:r>
            <a:r>
              <a:rPr lang="ru-RU" sz="1400" dirty="0">
                <a:solidFill>
                  <a:prstClr val="black"/>
                </a:solidFill>
                <a:latin typeface="Times New Roman"/>
                <a:ea typeface="Times New Roman"/>
                <a:cs typeface="Times New Roman"/>
              </a:rPr>
              <a:t>актуальны</a:t>
            </a:r>
            <a:r>
              <a:rPr lang="ru-RU" sz="1400" dirty="0" smtClean="0">
                <a:latin typeface="Times New Roman"/>
                <a:ea typeface="Times New Roman"/>
                <a:cs typeface="Times New Roman"/>
              </a:rPr>
              <a:t>   вопросы информационной безопасности детей в современном мире для обеспечения их защиты в информационном пространстве с учетом специфики каждого возраста.</a:t>
            </a:r>
            <a:r>
              <a:rPr lang="ru-RU" sz="1400" dirty="0">
                <a:latin typeface="Calibri"/>
                <a:ea typeface="Times New Roman"/>
                <a:cs typeface="Times New Roman"/>
              </a:rPr>
              <a:t> </a:t>
            </a:r>
            <a:r>
              <a:rPr lang="ru-RU" sz="1400" dirty="0" smtClean="0">
                <a:latin typeface="Times New Roman"/>
                <a:ea typeface="Times New Roman"/>
                <a:cs typeface="Times New Roman"/>
              </a:rPr>
              <a:t>Поэтому нам, как родителям, необходимо учитывать следующее:</a:t>
            </a:r>
            <a:endParaRPr lang="ru-RU" sz="1400" dirty="0" smtClean="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Независимо от возраста ребенка используйте программное обеспечение, помогающее фильтровать и контролировать информацию, но не полагайтесь полностью на него. Ваше внимание к ребенку - главный метод защиты.</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Если ваш ребенок имеет аккаунт на одном из социальных сервисов (</a:t>
            </a:r>
            <a:r>
              <a:rPr lang="ru-RU" sz="1400" dirty="0" err="1">
                <a:latin typeface="Times New Roman"/>
                <a:ea typeface="Times New Roman"/>
                <a:cs typeface="Times New Roman"/>
              </a:rPr>
              <a:t>LiveJournal</a:t>
            </a:r>
            <a:r>
              <a:rPr lang="ru-RU" sz="1400" dirty="0">
                <a:latin typeface="Times New Roman"/>
                <a:ea typeface="Times New Roman"/>
                <a:cs typeface="Times New Roman"/>
              </a:rPr>
              <a:t>, blogs.mail.ru, vkontakte.ru и т.п.), внимательно изучите, какую информацию помещают его участники в своих профилях и блогах, включая фотографии и видео.</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Проверьте, с какими другими сайтами связан социальный сервис вашего ребенка. Странички вашего ребенка могут быть безопасными, но могут и содержать ссылки на нежелательные и опасные сайты (например, </a:t>
            </a:r>
            <a:r>
              <a:rPr lang="ru-RU" sz="1400" dirty="0" err="1">
                <a:latin typeface="Times New Roman"/>
                <a:ea typeface="Times New Roman"/>
                <a:cs typeface="Times New Roman"/>
              </a:rPr>
              <a:t>порносайт</a:t>
            </a:r>
            <a:r>
              <a:rPr lang="ru-RU" sz="1400" dirty="0">
                <a:latin typeface="Times New Roman"/>
                <a:ea typeface="Times New Roman"/>
                <a:cs typeface="Times New Roman"/>
              </a:rPr>
              <a:t> или сайт, на котором друг упоминает номер сотового телефона вашего ребенка или ваш домашний адрес).</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Стимулируйте </a:t>
            </a:r>
            <a:r>
              <a:rPr lang="ru-RU" sz="1400" dirty="0">
                <a:latin typeface="Times New Roman"/>
                <a:ea typeface="Times New Roman"/>
                <a:cs typeface="Times New Roman"/>
              </a:rPr>
              <a:t>ваших детей сообщать обо всем странном или отталкивающем.</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Реагируйте, когда они этого не делают (из-за опасения потерять доступ к Интернету дети не говорят родителям о проблемах, а также могут начать использовать Интернет вне дома и школы).</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Будьте в курсе сетевой жизни вашего ребенка. Интересуйтесь, кто его друзья в Интернете так же, как интересуетесь реальными друзьями</a:t>
            </a:r>
            <a:r>
              <a:rPr lang="ru-RU" dirty="0">
                <a:latin typeface="Times New Roman"/>
                <a:ea typeface="Times New Roman"/>
                <a:cs typeface="Times New Roman"/>
              </a:rPr>
              <a:t>.</a:t>
            </a:r>
            <a:endParaRPr lang="ru-RU" sz="3200" dirty="0">
              <a:effectLst/>
              <a:latin typeface="Calibri"/>
              <a:ea typeface="Calibri"/>
              <a:cs typeface="Times New Roman"/>
            </a:endParaRPr>
          </a:p>
        </p:txBody>
      </p:sp>
    </p:spTree>
    <p:extLst>
      <p:ext uri="{BB962C8B-B14F-4D97-AF65-F5344CB8AC3E}">
        <p14:creationId xmlns:p14="http://schemas.microsoft.com/office/powerpoint/2010/main" val="144788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126" y="836712"/>
            <a:ext cx="8568952" cy="6318653"/>
          </a:xfrm>
          <a:prstGeom prst="rect">
            <a:avLst/>
          </a:prstGeom>
        </p:spPr>
        <p:txBody>
          <a:bodyPr wrap="square">
            <a:spAutoFit/>
          </a:bodyPr>
          <a:lstStyle/>
          <a:p>
            <a:pPr algn="ctr">
              <a:lnSpc>
                <a:spcPct val="115000"/>
              </a:lnSpc>
              <a:spcAft>
                <a:spcPts val="750"/>
              </a:spcAft>
            </a:pPr>
            <a:r>
              <a:rPr lang="ru-RU" b="1" dirty="0">
                <a:latin typeface="Times New Roman"/>
                <a:ea typeface="Times New Roman"/>
                <a:cs typeface="Times New Roman"/>
              </a:rPr>
              <a:t>Возраст от 7 до 8 лет</a:t>
            </a:r>
            <a:endParaRPr lang="ru-RU" sz="1600" dirty="0">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В </a:t>
            </a:r>
            <a:r>
              <a:rPr lang="ru-RU" sz="1400" dirty="0">
                <a:latin typeface="Times New Roman"/>
                <a:ea typeface="Times New Roman"/>
                <a:cs typeface="Times New Roman"/>
              </a:rPr>
              <a:t>Интернете ребенок старается посетить те или иные сайты, а возможно и чаты, разрешение на посещение которых он не получил бы от родителей. Поэтому вам, как родителям, особенно полезны будут те отчеты, которые предоставляются программами по ограничению использования Интернета, т.е. родительский контроль или то, что вы сможете увидеть во временных файлах. В результате у ребенка не будет ощущения, что за ним ведется постоянный контроль, однако вы будете по-прежнему знать, какие сайты посещает их ребенок. Дети в данном возрасте обладают сильным чувством семьи, они доверчивы и не сомневаются в авторитетах. Они любят играть в сетевые игры и путешествовать по Интернету, используя электронную почту, заходить на сайты и чаты, не рекомендованные родителями. </a:t>
            </a:r>
            <a:endParaRPr lang="ru-RU" sz="1400" dirty="0" smtClean="0">
              <a:latin typeface="Times New Roman"/>
              <a:ea typeface="Times New Roman"/>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Советы </a:t>
            </a:r>
            <a:r>
              <a:rPr lang="ru-RU" sz="1400" dirty="0">
                <a:latin typeface="Times New Roman"/>
                <a:ea typeface="Times New Roman"/>
                <a:cs typeface="Times New Roman"/>
              </a:rPr>
              <a:t>по безопасности в сети Интернет для детей 7 - 8 лет:</a:t>
            </a:r>
            <a:endParaRPr lang="ru-RU" sz="1400" dirty="0">
              <a:latin typeface="Calibri"/>
              <a:ea typeface="Calibri"/>
              <a:cs typeface="Times New Roman"/>
            </a:endParaRPr>
          </a:p>
          <a:p>
            <a:pPr lvl="0" algn="just">
              <a:lnSpc>
                <a:spcPct val="115000"/>
              </a:lnSpc>
              <a:spcAft>
                <a:spcPts val="750"/>
              </a:spcAft>
            </a:pPr>
            <a:r>
              <a:rPr lang="ru-RU" sz="1400" dirty="0">
                <a:latin typeface="Times New Roman"/>
                <a:ea typeface="Times New Roman"/>
              </a:rPr>
              <a:t>   Создайте список </a:t>
            </a:r>
            <a:r>
              <a:rPr lang="ru-RU" sz="1400" dirty="0">
                <a:latin typeface="Times New Roman"/>
                <a:ea typeface="Times New Roman"/>
                <a:cs typeface="Times New Roman"/>
              </a:rPr>
              <a:t>домашних правил посещения Интернета при участии детей и требуйте его выполнения</a:t>
            </a:r>
            <a:r>
              <a:rPr lang="ru-RU" sz="1400" dirty="0" smtClean="0">
                <a:latin typeface="Times New Roman"/>
                <a:ea typeface="Times New Roman"/>
                <a:cs typeface="Times New Roman"/>
              </a:rPr>
              <a:t>.</a:t>
            </a:r>
            <a:r>
              <a:rPr lang="ru-RU" sz="1400" dirty="0">
                <a:solidFill>
                  <a:prstClr val="black"/>
                </a:solidFill>
                <a:latin typeface="Times New Roman"/>
                <a:ea typeface="Times New Roman"/>
                <a:cs typeface="Times New Roman"/>
              </a:rPr>
              <a:t> Требуйте от вашего ребенка соблюдения временных норм нахождения за компьютером. Покажите ребенку, что вы наблюдаете за ним не потому что вам это хочется, а потому что вы беспокоитесь о его безопасности и всегда готовы ему помочь.</a:t>
            </a:r>
            <a:endParaRPr lang="ru-RU" sz="1400" dirty="0">
              <a:solidFill>
                <a:prstClr val="black"/>
              </a:solidFill>
              <a:latin typeface="Calibri"/>
              <a:ea typeface="Calibri"/>
              <a:cs typeface="Times New Roman"/>
            </a:endParaRPr>
          </a:p>
          <a:p>
            <a:pPr lvl="0" algn="just">
              <a:lnSpc>
                <a:spcPct val="115000"/>
              </a:lnSpc>
              <a:spcAft>
                <a:spcPts val="750"/>
              </a:spcAft>
            </a:pPr>
            <a:r>
              <a:rPr lang="ru-RU" sz="1400" dirty="0">
                <a:solidFill>
                  <a:prstClr val="black"/>
                </a:solidFill>
                <a:latin typeface="Times New Roman"/>
                <a:ea typeface="Times New Roman"/>
                <a:cs typeface="Times New Roman"/>
              </a:rPr>
              <a:t>   Компьютер с подключением к Интернету должен находиться в общей комнате под присмотром родителей.</a:t>
            </a:r>
            <a:endParaRPr lang="ru-RU" sz="1400" dirty="0">
              <a:solidFill>
                <a:prstClr val="black"/>
              </a:solidFill>
              <a:latin typeface="Calibri"/>
              <a:ea typeface="Calibri"/>
              <a:cs typeface="Times New Roman"/>
            </a:endParaRPr>
          </a:p>
          <a:p>
            <a:pPr lvl="0" algn="just">
              <a:lnSpc>
                <a:spcPct val="115000"/>
              </a:lnSpc>
              <a:spcAft>
                <a:spcPts val="750"/>
              </a:spcAft>
            </a:pPr>
            <a:r>
              <a:rPr lang="ru-RU" sz="1400" dirty="0">
                <a:solidFill>
                  <a:prstClr val="black"/>
                </a:solidFill>
                <a:latin typeface="Times New Roman"/>
                <a:ea typeface="Times New Roman"/>
                <a:cs typeface="Times New Roman"/>
              </a:rPr>
              <a:t>   Используйте специальные детские поисковые машины.</a:t>
            </a:r>
            <a:endParaRPr lang="ru-RU" sz="1400" dirty="0">
              <a:solidFill>
                <a:prstClr val="black"/>
              </a:solidFill>
              <a:latin typeface="Calibri"/>
              <a:ea typeface="Calibri"/>
              <a:cs typeface="Times New Roman"/>
            </a:endParaRPr>
          </a:p>
          <a:p>
            <a:pPr lvl="0" algn="just">
              <a:lnSpc>
                <a:spcPct val="115000"/>
              </a:lnSpc>
              <a:spcAft>
                <a:spcPts val="750"/>
              </a:spcAft>
            </a:pPr>
            <a:r>
              <a:rPr lang="ru-RU" sz="1400" dirty="0">
                <a:solidFill>
                  <a:prstClr val="black"/>
                </a:solidFill>
                <a:latin typeface="Times New Roman"/>
                <a:ea typeface="Times New Roman"/>
                <a:cs typeface="Times New Roman"/>
              </a:rPr>
              <a:t> </a:t>
            </a:r>
            <a:r>
              <a:rPr lang="ru-RU" sz="1400" dirty="0" smtClean="0">
                <a:solidFill>
                  <a:prstClr val="black"/>
                </a:solidFill>
                <a:latin typeface="Times New Roman"/>
                <a:ea typeface="Times New Roman"/>
                <a:cs typeface="Times New Roman"/>
              </a:rPr>
              <a:t>Используйте </a:t>
            </a:r>
            <a:r>
              <a:rPr lang="ru-RU" sz="1400" dirty="0">
                <a:solidFill>
                  <a:prstClr val="black"/>
                </a:solidFill>
                <a:latin typeface="Times New Roman"/>
                <a:ea typeface="Times New Roman"/>
                <a:cs typeface="Times New Roman"/>
              </a:rPr>
              <a:t>средства блокирования нежелательного контента как дополнение к стандартному родительскому контролю.</a:t>
            </a:r>
            <a:endParaRPr lang="ru-RU" sz="1400" dirty="0">
              <a:solidFill>
                <a:prstClr val="black"/>
              </a:solidFill>
              <a:latin typeface="Calibri"/>
              <a:ea typeface="Calibri"/>
              <a:cs typeface="Times New Roman"/>
            </a:endParaRPr>
          </a:p>
          <a:p>
            <a:pPr lvl="0" algn="just">
              <a:lnSpc>
                <a:spcPct val="115000"/>
              </a:lnSpc>
              <a:spcAft>
                <a:spcPts val="750"/>
              </a:spcAft>
            </a:pPr>
            <a:r>
              <a:rPr lang="ru-RU" sz="1400" dirty="0">
                <a:solidFill>
                  <a:prstClr val="black"/>
                </a:solidFill>
                <a:latin typeface="Times New Roman"/>
                <a:ea typeface="Times New Roman"/>
                <a:cs typeface="Times New Roman"/>
              </a:rPr>
              <a:t>   Создайте семейный электронный ящик, чтобы не позволить детям иметь собственные адреса.</a:t>
            </a:r>
            <a:endParaRPr lang="ru-RU" sz="1400" dirty="0">
              <a:solidFill>
                <a:prstClr val="black"/>
              </a:solidFill>
              <a:latin typeface="Calibri"/>
              <a:ea typeface="Calibri"/>
              <a:cs typeface="Times New Roman"/>
            </a:endParaRPr>
          </a:p>
          <a:p>
            <a:pPr algn="just">
              <a:lnSpc>
                <a:spcPct val="115000"/>
              </a:lnSpc>
              <a:spcAft>
                <a:spcPts val="750"/>
              </a:spcAft>
            </a:pPr>
            <a:endParaRPr lang="ru-RU" sz="1400" dirty="0">
              <a:latin typeface="Calibri"/>
              <a:ea typeface="Calibri"/>
              <a:cs typeface="Times New Roman"/>
            </a:endParaRP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7721"/>
            <a:ext cx="1296144" cy="129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37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9"/>
            <a:ext cx="8964488" cy="4452501"/>
          </a:xfrm>
          <a:prstGeom prst="rect">
            <a:avLst/>
          </a:prstGeom>
        </p:spPr>
        <p:txBody>
          <a:bodyPr wrap="square">
            <a:spAutoFit/>
          </a:bodyPr>
          <a:lstStyle/>
          <a:p>
            <a:pPr lvl="0" algn="ctr">
              <a:lnSpc>
                <a:spcPct val="115000"/>
              </a:lnSpc>
              <a:spcAft>
                <a:spcPts val="750"/>
              </a:spcAft>
            </a:pPr>
            <a:r>
              <a:rPr lang="ru-RU" b="1" dirty="0">
                <a:solidFill>
                  <a:prstClr val="black"/>
                </a:solidFill>
                <a:latin typeface="Times New Roman"/>
                <a:ea typeface="Times New Roman"/>
                <a:cs typeface="Times New Roman"/>
              </a:rPr>
              <a:t>Возраст от 7 до 8 лет</a:t>
            </a:r>
            <a:endParaRPr lang="ru-RU" dirty="0">
              <a:solidFill>
                <a:prstClr val="black"/>
              </a:solidFill>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Блокируйте доступ к сайтам с бесплатными почтовыми ящиками с помощью соответствующего программного обеспечения.</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детей советоваться с вами перед опубликованием какой-либо информации средствами электронной почты, чатов, регистрационных форм и профилей.</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Научите детей не загружать файлы, программы или музыку без вашего согласия.</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 разрешайте детям использовать службы мгновенного обмена сообщениями.</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В "белый" список сайтов, разрешенных для посещения, вносите только сайты с хорошей репутацией.</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 забывайте беседовать с детьми об их друзьях в Интернете, как если бы речь шла о друзьях в реальной жизни.</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 делайте "табу" из вопросов половой жизни, так как в Интернете дети могут легко наткнуться на </a:t>
            </a:r>
            <a:r>
              <a:rPr lang="ru-RU" sz="1400" dirty="0" smtClean="0">
                <a:latin typeface="Times New Roman"/>
                <a:ea typeface="Times New Roman"/>
                <a:cs typeface="Times New Roman"/>
              </a:rPr>
              <a:t>сайты </a:t>
            </a:r>
            <a:r>
              <a:rPr lang="ru-RU" sz="1400" dirty="0">
                <a:latin typeface="Times New Roman"/>
                <a:ea typeface="Times New Roman"/>
                <a:cs typeface="Times New Roman"/>
              </a:rPr>
              <a:t>"для взрослых".</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вашего ребенка сообщать вам о любых угрозах или тревогах, связанных с Интернетом. Оставайтесь спокойными и напомните детям, что они в безопасности, если сами рассказали вам о своих тревогах. Похвалите их и посоветуйте подойти еще раз в подобных случаях.</a:t>
            </a:r>
            <a:endParaRPr lang="ru-RU" sz="1400" dirty="0">
              <a:effectLst/>
              <a:latin typeface="Calibri"/>
              <a:ea typeface="Calibri"/>
              <a:cs typeface="Times New Roman"/>
            </a:endParaRPr>
          </a:p>
        </p:txBody>
      </p:sp>
      <p:pic>
        <p:nvPicPr>
          <p:cNvPr id="3074" name="Picture 2" descr="Нужен ли нам компь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77521"/>
            <a:ext cx="22193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9036496" cy="5050613"/>
          </a:xfrm>
          <a:prstGeom prst="rect">
            <a:avLst/>
          </a:prstGeom>
        </p:spPr>
        <p:txBody>
          <a:bodyPr wrap="square">
            <a:spAutoFit/>
          </a:bodyPr>
          <a:lstStyle/>
          <a:p>
            <a:pPr algn="ctr">
              <a:lnSpc>
                <a:spcPct val="115000"/>
              </a:lnSpc>
              <a:spcAft>
                <a:spcPts val="750"/>
              </a:spcAft>
            </a:pPr>
            <a:r>
              <a:rPr lang="ru-RU" b="1" dirty="0">
                <a:latin typeface="Times New Roman"/>
                <a:ea typeface="Times New Roman"/>
                <a:cs typeface="Times New Roman"/>
              </a:rPr>
              <a:t>Возраст детей от 9 до 12 лет</a:t>
            </a:r>
            <a:endParaRPr lang="ru-RU" dirty="0">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В </a:t>
            </a:r>
            <a:r>
              <a:rPr lang="ru-RU" sz="1400" dirty="0">
                <a:latin typeface="Times New Roman"/>
                <a:ea typeface="Times New Roman"/>
                <a:cs typeface="Times New Roman"/>
              </a:rPr>
              <a:t>данном возрасте дети, как правило, уже наслышаны о том, какая информация существует в Интернете. Совершенно нормально, что они хотят это увидеть, прочесть, услышать. При этом нужно помнить, что доступ к нежелательным материалам можно легко заблокировать при помощи средств родительского контроля. Советы по безопасности для детей от 9 до 12 лет:</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Создайте список домашних правил посещения Интернета при участии детей и требуйте его выполнения.</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Требуйте от вашего ребенка соблюдения норм нахождения за компьютером.</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Наблюдайте за ребенком при работе за компьютером, покажите ему, что в</a:t>
            </a:r>
            <a:r>
              <a:rPr lang="ru-RU" sz="1400" dirty="0" smtClean="0">
                <a:latin typeface="Times New Roman"/>
                <a:ea typeface="Times New Roman"/>
                <a:cs typeface="Times New Roman"/>
              </a:rPr>
              <a:t>ы </a:t>
            </a:r>
            <a:r>
              <a:rPr lang="ru-RU" sz="1400" dirty="0">
                <a:latin typeface="Times New Roman"/>
                <a:ea typeface="Times New Roman"/>
                <a:cs typeface="Times New Roman"/>
              </a:rPr>
              <a:t>беспокоитесь о его безопасности и всегда готовы оказать ему помощь.</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Компьютер с подключением в Интернет должен находиться в общей комнате под присмотром родителей.</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Используйте средства блокирования нежелательного контента как дополнение к стандартному родительскому контролю.</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 забывайте принимать непосредственное участие в жизни ребенка, беседовать с детьми об их друзьях в Интернете.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Настаивайте, чтобы дети никогда не соглашались на личные встречи с друзьями по Интернету.</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Позволяйте детям заходить только на сайты из "белого" списка, который создайте вместе с ними</a:t>
            </a:r>
            <a:r>
              <a:rPr lang="ru-RU" sz="1400" dirty="0" smtClean="0">
                <a:latin typeface="Times New Roman"/>
                <a:ea typeface="Times New Roman"/>
                <a:cs typeface="Times New Roman"/>
              </a:rPr>
              <a:t>.</a:t>
            </a:r>
            <a:endParaRPr lang="ru-RU" sz="1400" dirty="0">
              <a:effectLst/>
              <a:latin typeface="Calibri"/>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283896"/>
            <a:ext cx="2178496" cy="14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55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3751796"/>
          </a:xfrm>
          <a:prstGeom prst="rect">
            <a:avLst/>
          </a:prstGeom>
        </p:spPr>
        <p:txBody>
          <a:bodyPr wrap="square">
            <a:spAutoFit/>
          </a:bodyPr>
          <a:lstStyle/>
          <a:p>
            <a:pPr lvl="0" algn="ctr">
              <a:lnSpc>
                <a:spcPct val="115000"/>
              </a:lnSpc>
              <a:spcAft>
                <a:spcPts val="750"/>
              </a:spcAft>
            </a:pPr>
            <a:r>
              <a:rPr lang="ru-RU" b="1" dirty="0">
                <a:solidFill>
                  <a:prstClr val="black"/>
                </a:solidFill>
                <a:latin typeface="Times New Roman"/>
                <a:ea typeface="Times New Roman"/>
                <a:cs typeface="Times New Roman"/>
              </a:rPr>
              <a:t>Возраст детей от 9 до 12 лет</a:t>
            </a:r>
            <a:endParaRPr lang="ru-RU" dirty="0">
              <a:solidFill>
                <a:prstClr val="black"/>
              </a:solidFill>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Приучите </a:t>
            </a:r>
            <a:r>
              <a:rPr lang="ru-RU" sz="1400" dirty="0">
                <a:latin typeface="Times New Roman"/>
                <a:ea typeface="Times New Roman"/>
                <a:cs typeface="Times New Roman"/>
              </a:rPr>
              <a:t>детей никогда не выдавать личную информацию средствами электронной почты, чатов, систем мгновенного обмена сообщениями, регистрационных форм, личных профилей и при регистрации на конкурсы в Интернете.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детей не загружать программы без вашего разрешения. Объясните им, что они могут случайно загрузить вирусы или другое нежелательное программное обеспечение.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Создайте вашему ребенку ограниченную учетную запись для работы на компьютере.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вашего ребенка сообщать вам о любых угрозах или тревогах, связанных с Интернетом. Напомните детям, что они в безопасности, если сами рассказали вам о своих тревогах и опасениях.</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Настаивайте на том, чтобы дети предоставляли вам доступ к своей электронной почте, чтобы вы убедились, что они не общаются с незнакомцами.</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Объясните детям, что нельзя использовать сеть для хулиганства, распространения сплетен или угроз.</a:t>
            </a:r>
            <a:endParaRPr lang="ru-RU" sz="1400" dirty="0">
              <a:effectLst/>
              <a:latin typeface="Calibri"/>
              <a:ea typeface="Calibri"/>
              <a:cs typeface="Times New Roman"/>
            </a:endParaRPr>
          </a:p>
        </p:txBody>
      </p:sp>
      <p:pic>
        <p:nvPicPr>
          <p:cNvPr id="5122" name="Picture 2" descr="Компьютер или ноутбук для школьника: как выбрать, рейтинг лучших |  FindMyKids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3289" y="4581128"/>
            <a:ext cx="3497421" cy="196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3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4435060"/>
          </a:xfrm>
          <a:prstGeom prst="rect">
            <a:avLst/>
          </a:prstGeom>
        </p:spPr>
        <p:txBody>
          <a:bodyPr wrap="square">
            <a:spAutoFit/>
          </a:bodyPr>
          <a:lstStyle/>
          <a:p>
            <a:pPr algn="ctr">
              <a:lnSpc>
                <a:spcPct val="115000"/>
              </a:lnSpc>
              <a:spcAft>
                <a:spcPts val="750"/>
              </a:spcAft>
            </a:pPr>
            <a:r>
              <a:rPr lang="ru-RU" b="1" dirty="0">
                <a:latin typeface="Times New Roman"/>
                <a:ea typeface="Times New Roman"/>
                <a:cs typeface="Times New Roman"/>
              </a:rPr>
              <a:t>Возраст детей от 13 до 17 лет</a:t>
            </a:r>
            <a:endParaRPr lang="ru-RU" sz="1600" dirty="0">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В </a:t>
            </a:r>
            <a:r>
              <a:rPr lang="ru-RU" sz="1400" dirty="0">
                <a:latin typeface="Times New Roman"/>
                <a:ea typeface="Times New Roman"/>
                <a:cs typeface="Times New Roman"/>
              </a:rPr>
              <a:t>этом возрасте подростки активно используют поисковые машины, пользуются электронной почтой, службами мгновенного обмена сообщениями, скачивают музыку и фильмы. Мальчикам в этом возрасте больше по нраву сметать все ограничения, они жаждут грубого юмора, азартных игр, картинок "для взрослых". Девочки предпочитают общаться в чатах, при этом они гораздо более чувствительны к сексуальным домогательствам в Интернете. Зачастую в данном возрасте родителям уже весьма сложно контролировать своих детей, так как об Интернете они уже знают значительно больше своих родителей. Тем не менее, не отпускайте детей в "свободное плавание" по Интернету. Старайтесь активно участвовать в общении ребенка в Интернете.</a:t>
            </a:r>
            <a:endParaRPr lang="ru-RU" sz="1400" dirty="0">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Важно </a:t>
            </a:r>
            <a:r>
              <a:rPr lang="ru-RU" sz="1400" dirty="0">
                <a:latin typeface="Times New Roman"/>
                <a:ea typeface="Times New Roman"/>
                <a:cs typeface="Times New Roman"/>
              </a:rPr>
              <a:t>по-прежнему строго соблюдать правила Интернет-безопасности - соглашение между родителями и детьми. Кроме того, необходимо как можно чаще просматривать отчеты о деятельности детей в Интернете. Следует обратить внимание на необходимость содержания родительских паролей (паролей администраторов) в строгом секрете и обратить внимание на строгость этих паролей. Советы по безопасности в этом возрасте от 13 до 17 лет:</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Создайте список домашних правил посещения Интернета при участии подростков и требуйте безусловного его выполнения. Обговорите с ребенком список запрещенных сайтов ("черный список"), часы работы в Интернете, руководство по общению в Интернете (в том числе в чатах).</a:t>
            </a:r>
            <a:endParaRPr lang="ru-RU" sz="1400" dirty="0">
              <a:effectLst/>
              <a:latin typeface="Calibri"/>
              <a:ea typeface="Calibri"/>
              <a:cs typeface="Times New Roma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695707"/>
            <a:ext cx="3096344" cy="205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363" y="332656"/>
            <a:ext cx="8856984" cy="5443541"/>
          </a:xfrm>
          <a:prstGeom prst="rect">
            <a:avLst/>
          </a:prstGeom>
        </p:spPr>
        <p:txBody>
          <a:bodyPr wrap="square">
            <a:spAutoFit/>
          </a:bodyPr>
          <a:lstStyle/>
          <a:p>
            <a:pPr lvl="0" algn="ctr">
              <a:lnSpc>
                <a:spcPct val="115000"/>
              </a:lnSpc>
              <a:spcAft>
                <a:spcPts val="750"/>
              </a:spcAft>
            </a:pPr>
            <a:r>
              <a:rPr lang="ru-RU" b="1" dirty="0">
                <a:solidFill>
                  <a:prstClr val="black"/>
                </a:solidFill>
                <a:latin typeface="Times New Roman"/>
                <a:ea typeface="Times New Roman"/>
                <a:cs typeface="Times New Roman"/>
              </a:rPr>
              <a:t>Возраст детей от 13 до 17 лет</a:t>
            </a:r>
            <a:endParaRPr lang="ru-RU" sz="1600" dirty="0">
              <a:solidFill>
                <a:prstClr val="black"/>
              </a:solidFill>
              <a:latin typeface="Calibri"/>
              <a:ea typeface="Calibri"/>
              <a:cs typeface="Times New Roman"/>
            </a:endParaRPr>
          </a:p>
          <a:p>
            <a:pPr algn="just">
              <a:lnSpc>
                <a:spcPct val="115000"/>
              </a:lnSpc>
              <a:spcAft>
                <a:spcPts val="750"/>
              </a:spcAft>
            </a:pPr>
            <a:r>
              <a:rPr lang="ru-RU" sz="1400" dirty="0" smtClean="0">
                <a:latin typeface="Times New Roman"/>
                <a:ea typeface="Times New Roman"/>
                <a:cs typeface="Times New Roman"/>
              </a:rPr>
              <a:t>       Компьютер </a:t>
            </a:r>
            <a:r>
              <a:rPr lang="ru-RU" sz="1400" dirty="0">
                <a:latin typeface="Times New Roman"/>
                <a:ea typeface="Times New Roman"/>
                <a:cs typeface="Times New Roman"/>
              </a:rPr>
              <a:t>с подключением к сети Интернет должен находиться в общей комнате.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Не </a:t>
            </a:r>
            <a:r>
              <a:rPr lang="ru-RU" sz="1400" dirty="0">
                <a:latin typeface="Times New Roman"/>
                <a:ea typeface="Times New Roman"/>
                <a:cs typeface="Times New Roman"/>
              </a:rPr>
              <a:t>забывайте беседовать с детьми об их друзьях в Интернете, о том, чем они заняты таким образом, будто речь идет о друзьях в реальной жизни. Спрашивайте о людях, с которыми дети общаются посредством служб мгновенного обмена сообщениями, чтобы убедиться, что эти люди им знакомы.</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Используйте </a:t>
            </a:r>
            <a:r>
              <a:rPr lang="ru-RU" sz="1400" dirty="0">
                <a:latin typeface="Times New Roman"/>
                <a:ea typeface="Times New Roman"/>
                <a:cs typeface="Times New Roman"/>
              </a:rPr>
              <a:t>средства блокирования нежелательного контента как дополнение к стандартному родительскому контролю.</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Необходимо знать, какими чатами пользуются ваши дети. Поощряйте использование </a:t>
            </a:r>
            <a:r>
              <a:rPr lang="ru-RU" sz="1400" dirty="0" err="1">
                <a:latin typeface="Times New Roman"/>
                <a:ea typeface="Times New Roman"/>
                <a:cs typeface="Times New Roman"/>
              </a:rPr>
              <a:t>модерируемых</a:t>
            </a:r>
            <a:r>
              <a:rPr lang="ru-RU" sz="1400" dirty="0">
                <a:latin typeface="Times New Roman"/>
                <a:ea typeface="Times New Roman"/>
                <a:cs typeface="Times New Roman"/>
              </a:rPr>
              <a:t> чатов и настаивайте, чтобы дети не общались в приватном режиме.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a:t>
            </a:r>
            <a:r>
              <a:rPr lang="ru-RU" sz="1400" dirty="0" smtClean="0">
                <a:latin typeface="Times New Roman"/>
                <a:ea typeface="Times New Roman"/>
                <a:cs typeface="Times New Roman"/>
              </a:rPr>
              <a:t>   Настаивайте </a:t>
            </a:r>
            <a:r>
              <a:rPr lang="ru-RU" sz="1400" dirty="0">
                <a:latin typeface="Times New Roman"/>
                <a:ea typeface="Times New Roman"/>
                <a:cs typeface="Times New Roman"/>
              </a:rPr>
              <a:t>на том, чтобы дети никогда не встречались лично с друзьями из сети Интернет.</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детей не выдавать свою личную информацию средствами электронной почты, чатов, систем мгновенного обмена сообщениями, регистрационных форм, личных профилей и при регистрации на конкурсы в Интернете.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детей не загружать программы без вашего разрешения. Объясните им, что они могут случайно загрузить вирусы или другое нежелательное программное обеспечение.</a:t>
            </a:r>
            <a:endParaRPr lang="ru-RU" sz="1400" dirty="0">
              <a:latin typeface="Calibri"/>
              <a:ea typeface="Calibri"/>
              <a:cs typeface="Times New Roman"/>
            </a:endParaRPr>
          </a:p>
          <a:p>
            <a:pPr algn="just">
              <a:lnSpc>
                <a:spcPct val="115000"/>
              </a:lnSpc>
              <a:spcAft>
                <a:spcPts val="750"/>
              </a:spcAft>
            </a:pPr>
            <a:r>
              <a:rPr lang="ru-RU" sz="1400" dirty="0">
                <a:latin typeface="Times New Roman"/>
                <a:ea typeface="Times New Roman"/>
                <a:cs typeface="Times New Roman"/>
              </a:rPr>
              <a:t>   Приучите вашего ребенка сообщать вам о любых угрозах или тревогах, связанных с Интернетом. Напомните детям, что они в безопасности, если сами рассказали вам о своих угрозах или тревогах. Похвалите их и посоветуйте подойти еще раз в подобных случаях.</a:t>
            </a:r>
            <a:endParaRPr lang="ru-RU" sz="1400" dirty="0">
              <a:effectLst/>
              <a:latin typeface="Calibri"/>
              <a:ea typeface="Calibri"/>
              <a:cs typeface="Times New Roman"/>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457555"/>
            <a:ext cx="1944216" cy="128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93253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53</TotalTime>
  <Words>605</Words>
  <Application>Microsoft Office PowerPoint</Application>
  <PresentationFormat>Экран (4:3)</PresentationFormat>
  <Paragraphs>76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2021-12-01T05:09:06Z</dcterms:created>
  <dcterms:modified xsi:type="dcterms:W3CDTF">2021-12-01T06:24:25Z</dcterms:modified>
</cp:coreProperties>
</file>