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начальная</a:t>
            </a:r>
            <a:r>
              <a:rPr lang="ru-RU" baseline="0" dirty="0"/>
              <a:t> школа</a:t>
            </a:r>
            <a:endParaRPr lang="ru-RU" dirty="0"/>
          </a:p>
        </c:rich>
      </c:tx>
      <c:layout>
        <c:manualLayout>
          <c:xMode val="edge"/>
          <c:yMode val="edge"/>
          <c:x val="0.41259800547319636"/>
          <c:y val="7.057368961240183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864631522446176E-2"/>
          <c:y val="1.7835249943234328E-2"/>
          <c:w val="0.96832295216829245"/>
          <c:h val="0.44608817680163754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cat>
            <c:strRef>
              <c:f>Лист1!$A$2:$A$6</c:f>
              <c:strCache>
                <c:ptCount val="5"/>
                <c:pt idx="0">
                  <c:v>1 группа</c:v>
                </c:pt>
                <c:pt idx="1">
                  <c:v>2 группа</c:v>
                </c:pt>
                <c:pt idx="2">
                  <c:v>3 группа</c:v>
                </c:pt>
                <c:pt idx="3">
                  <c:v>4 группа</c:v>
                </c:pt>
                <c:pt idx="4">
                  <c:v>за пределами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1">
                  <c:v>8</c:v>
                </c:pt>
                <c:pt idx="2">
                  <c:v>14</c:v>
                </c:pt>
                <c:pt idx="3">
                  <c:v>5</c:v>
                </c:pt>
                <c:pt idx="4">
                  <c:v>7</c:v>
                </c:pt>
              </c:numCache>
            </c:numRef>
          </c:val>
          <c:shape val="cylinder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1"/>
          <c:order val="1"/>
          <c:spPr>
            <a:solidFill>
              <a:srgbClr val="FF0000"/>
            </a:solidFill>
            <a:ln>
              <a:solidFill>
                <a:schemeClr val="accent1">
                  <a:lumMod val="75000"/>
                </a:schemeClr>
              </a:solidFill>
            </a:ln>
            <a:effectLst/>
            <a:sp3d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/>
              <a:sp3d>
                <a:contourClr>
                  <a:srgbClr val="7030A0"/>
                </a:contourClr>
              </a:sp3d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  <a:sp3d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  <a:sp3d>
                <a:contourClr>
                  <a:schemeClr val="accent1">
                    <a:lumMod val="75000"/>
                  </a:schemeClr>
                </a:contourClr>
              </a:sp3d>
            </c:spPr>
          </c:dPt>
          <c:cat>
            <c:strRef>
              <c:f>Лист1!$A$2:$A$6</c:f>
              <c:strCache>
                <c:ptCount val="5"/>
                <c:pt idx="0">
                  <c:v>1 группа</c:v>
                </c:pt>
                <c:pt idx="1">
                  <c:v>2 группа</c:v>
                </c:pt>
                <c:pt idx="2">
                  <c:v>3 группа</c:v>
                </c:pt>
                <c:pt idx="3">
                  <c:v>4 группа</c:v>
                </c:pt>
                <c:pt idx="4">
                  <c:v>за пределами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1">
                  <c:v>6</c:v>
                </c:pt>
                <c:pt idx="2">
                  <c:v>11</c:v>
                </c:pt>
                <c:pt idx="3">
                  <c:v>8</c:v>
                </c:pt>
                <c:pt idx="4">
                  <c:v>9</c:v>
                </c:pt>
              </c:numCache>
            </c:numRef>
          </c:val>
          <c:shape val="cylinder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2"/>
          <c:order val="2"/>
          <c:spPr>
            <a:solidFill>
              <a:srgbClr val="7030A0"/>
            </a:solid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Pt>
            <c:idx val="2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  <a:sp3d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cat>
            <c:strRef>
              <c:f>Лист1!$A$2:$A$6</c:f>
              <c:strCache>
                <c:ptCount val="5"/>
                <c:pt idx="0">
                  <c:v>1 группа</c:v>
                </c:pt>
                <c:pt idx="1">
                  <c:v>2 группа</c:v>
                </c:pt>
                <c:pt idx="2">
                  <c:v>3 группа</c:v>
                </c:pt>
                <c:pt idx="3">
                  <c:v>4 группа</c:v>
                </c:pt>
                <c:pt idx="4">
                  <c:v>за пределами</c:v>
                </c:pt>
              </c:strCache>
            </c:strRef>
          </c:cat>
          <c:val>
            <c:numRef>
              <c:f>Лист1!$D$2:$D$6</c:f>
              <c:numCache>
                <c:formatCode>0%</c:formatCode>
                <c:ptCount val="5"/>
                <c:pt idx="1">
                  <c:v>7</c:v>
                </c:pt>
                <c:pt idx="2">
                  <c:v>15</c:v>
                </c:pt>
                <c:pt idx="3">
                  <c:v>4</c:v>
                </c:pt>
                <c:pt idx="4">
                  <c:v>16</c:v>
                </c:pt>
              </c:numCache>
            </c:numRef>
          </c:val>
          <c:shape val="cylinder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gapDepth val="0"/>
        <c:shape val="box"/>
        <c:axId val="177799320"/>
        <c:axId val="177799712"/>
        <c:axId val="0"/>
      </c:bar3DChart>
      <c:catAx>
        <c:axId val="177799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7799712"/>
        <c:crosses val="autoZero"/>
        <c:auto val="1"/>
        <c:lblAlgn val="ctr"/>
        <c:lblOffset val="100"/>
        <c:noMultiLvlLbl val="0"/>
      </c:catAx>
      <c:valAx>
        <c:axId val="177799712"/>
        <c:scaling>
          <c:orientation val="minMax"/>
          <c:max val="20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7799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старшая</a:t>
            </a:r>
            <a:r>
              <a:rPr lang="ru-RU" baseline="0"/>
              <a:t> школа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7030A0"/>
            </a:solid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cat>
            <c:strRef>
              <c:f>Лист1!$A$2:$A$6</c:f>
              <c:strCache>
                <c:ptCount val="5"/>
                <c:pt idx="0">
                  <c:v>1 группа</c:v>
                </c:pt>
                <c:pt idx="1">
                  <c:v>2 группа</c:v>
                </c:pt>
                <c:pt idx="2">
                  <c:v>3 группа</c:v>
                </c:pt>
                <c:pt idx="3">
                  <c:v>4 группа</c:v>
                </c:pt>
                <c:pt idx="4">
                  <c:v>за пределами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</c:v>
                </c:pt>
                <c:pt idx="1">
                  <c:v>26</c:v>
                </c:pt>
                <c:pt idx="2">
                  <c:v>24</c:v>
                </c:pt>
                <c:pt idx="3">
                  <c:v>4</c:v>
                </c:pt>
                <c:pt idx="4">
                  <c:v>11</c:v>
                </c:pt>
              </c:numCache>
            </c:numRef>
          </c:val>
          <c:shape val="cylinder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1"/>
          <c:order val="1"/>
          <c:spPr>
            <a:solidFill>
              <a:srgbClr val="7030A0"/>
            </a:solidFill>
            <a:ln>
              <a:solidFill>
                <a:schemeClr val="accent1">
                  <a:lumMod val="75000"/>
                </a:schemeClr>
              </a:solidFill>
            </a:ln>
            <a:effectLst/>
            <a:sp3d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  <a:sp3d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  <a:sp3d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  <a:sp3d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  <a:sp3d>
                <a:contourClr>
                  <a:schemeClr val="accent1">
                    <a:lumMod val="75000"/>
                  </a:schemeClr>
                </a:contourClr>
              </a:sp3d>
            </c:spPr>
          </c:dPt>
          <c:cat>
            <c:strRef>
              <c:f>Лист1!$A$2:$A$6</c:f>
              <c:strCache>
                <c:ptCount val="5"/>
                <c:pt idx="0">
                  <c:v>1 группа</c:v>
                </c:pt>
                <c:pt idx="1">
                  <c:v>2 группа</c:v>
                </c:pt>
                <c:pt idx="2">
                  <c:v>3 группа</c:v>
                </c:pt>
                <c:pt idx="3">
                  <c:v>4 группа</c:v>
                </c:pt>
                <c:pt idx="4">
                  <c:v>за пределами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</c:v>
                </c:pt>
                <c:pt idx="1">
                  <c:v>30</c:v>
                </c:pt>
                <c:pt idx="2">
                  <c:v>24</c:v>
                </c:pt>
                <c:pt idx="3">
                  <c:v>5</c:v>
                </c:pt>
                <c:pt idx="4">
                  <c:v>11</c:v>
                </c:pt>
              </c:numCache>
            </c:numRef>
          </c:val>
          <c:shape val="cylinder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2"/>
          <c:order val="2"/>
          <c:spPr>
            <a:pattFill prst="ltDnDiag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/>
              <a:sp3d>
                <a:contourClr>
                  <a:srgbClr val="7030A0"/>
                </a:contourClr>
              </a:sp3d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  <a:sp3d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cat>
            <c:strRef>
              <c:f>Лист1!$A$2:$A$6</c:f>
              <c:strCache>
                <c:ptCount val="5"/>
                <c:pt idx="0">
                  <c:v>1 группа</c:v>
                </c:pt>
                <c:pt idx="1">
                  <c:v>2 группа</c:v>
                </c:pt>
                <c:pt idx="2">
                  <c:v>3 группа</c:v>
                </c:pt>
                <c:pt idx="3">
                  <c:v>4 группа</c:v>
                </c:pt>
                <c:pt idx="4">
                  <c:v>за пределами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</c:v>
                </c:pt>
                <c:pt idx="1">
                  <c:v>23</c:v>
                </c:pt>
                <c:pt idx="2">
                  <c:v>28</c:v>
                </c:pt>
                <c:pt idx="3">
                  <c:v>4</c:v>
                </c:pt>
                <c:pt idx="4">
                  <c:v>12</c:v>
                </c:pt>
              </c:numCache>
            </c:numRef>
          </c:val>
          <c:shape val="cylinder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gapDepth val="0"/>
        <c:shape val="box"/>
        <c:axId val="177923992"/>
        <c:axId val="177924384"/>
        <c:axId val="0"/>
      </c:bar3DChart>
      <c:catAx>
        <c:axId val="177923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7924384"/>
        <c:crosses val="autoZero"/>
        <c:auto val="1"/>
        <c:lblAlgn val="ctr"/>
        <c:lblOffset val="100"/>
        <c:noMultiLvlLbl val="0"/>
      </c:catAx>
      <c:valAx>
        <c:axId val="177924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7923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начальная</a:t>
            </a:r>
            <a:r>
              <a:rPr lang="ru-RU" baseline="0"/>
              <a:t> школа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cat>
            <c:strRef>
              <c:f>Лист1!$A$2:$A$7</c:f>
              <c:strCache>
                <c:ptCount val="6"/>
                <c:pt idx="0">
                  <c:v>неосложненная </c:v>
                </c:pt>
                <c:pt idx="1">
                  <c:v>возбуждение</c:v>
                </c:pt>
                <c:pt idx="2">
                  <c:v>торможение</c:v>
                </c:pt>
                <c:pt idx="3">
                  <c:v>ЭВС</c:v>
                </c:pt>
                <c:pt idx="4">
                  <c:v>Моторика,речь,слух</c:v>
                </c:pt>
                <c:pt idx="5">
                  <c:v>Грубое недоразвитие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2</c:v>
                </c:pt>
                <c:pt idx="1">
                  <c:v>24</c:v>
                </c:pt>
                <c:pt idx="2">
                  <c:v>28</c:v>
                </c:pt>
                <c:pt idx="3">
                  <c:v>18</c:v>
                </c:pt>
                <c:pt idx="4">
                  <c:v>4</c:v>
                </c:pt>
                <c:pt idx="5">
                  <c:v>16</c:v>
                </c:pt>
              </c:numCache>
            </c:numRef>
          </c:val>
          <c:shape val="cylinder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1"/>
          <c:order val="1"/>
          <c:spPr>
            <a:solidFill>
              <a:srgbClr val="FF0000"/>
            </a:solidFill>
            <a:ln>
              <a:solidFill>
                <a:schemeClr val="accent1">
                  <a:lumMod val="75000"/>
                </a:schemeClr>
              </a:solidFill>
            </a:ln>
            <a:effectLst/>
            <a:sp3d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/>
              <a:sp3d>
                <a:contourClr>
                  <a:srgbClr val="7030A0"/>
                </a:contourClr>
              </a:sp3d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  <a:sp3d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  <a:sp3d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  <a:sp3d>
                <a:contourClr>
                  <a:schemeClr val="accent1">
                    <a:lumMod val="75000"/>
                  </a:schemeClr>
                </a:contourClr>
              </a:sp3d>
            </c:spPr>
          </c:dPt>
          <c:cat>
            <c:strRef>
              <c:f>Лист1!$A$2:$A$7</c:f>
              <c:strCache>
                <c:ptCount val="6"/>
                <c:pt idx="0">
                  <c:v>неосложненная </c:v>
                </c:pt>
                <c:pt idx="1">
                  <c:v>возбуждение</c:v>
                </c:pt>
                <c:pt idx="2">
                  <c:v>торможение</c:v>
                </c:pt>
                <c:pt idx="3">
                  <c:v>ЭВС</c:v>
                </c:pt>
                <c:pt idx="4">
                  <c:v>Моторика,речь,слух</c:v>
                </c:pt>
                <c:pt idx="5">
                  <c:v>Грубое недоразвитие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1">
                  <c:v>12</c:v>
                </c:pt>
                <c:pt idx="2">
                  <c:v>26</c:v>
                </c:pt>
                <c:pt idx="3">
                  <c:v>17</c:v>
                </c:pt>
                <c:pt idx="4">
                  <c:v>9</c:v>
                </c:pt>
                <c:pt idx="5">
                  <c:v>14</c:v>
                </c:pt>
              </c:numCache>
            </c:numRef>
          </c:val>
          <c:shape val="cylinder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2"/>
          <c:order val="2"/>
          <c:spPr>
            <a:solidFill>
              <a:srgbClr val="7030A0"/>
            </a:solid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Pt>
            <c:idx val="2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  <a:sp3d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cat>
            <c:strRef>
              <c:f>Лист1!$A$2:$A$7</c:f>
              <c:strCache>
                <c:ptCount val="6"/>
                <c:pt idx="0">
                  <c:v>неосложненная </c:v>
                </c:pt>
                <c:pt idx="1">
                  <c:v>возбуждение</c:v>
                </c:pt>
                <c:pt idx="2">
                  <c:v>торможение</c:v>
                </c:pt>
                <c:pt idx="3">
                  <c:v>ЭВС</c:v>
                </c:pt>
                <c:pt idx="4">
                  <c:v>Моторика,речь,слух</c:v>
                </c:pt>
                <c:pt idx="5">
                  <c:v>Грубое недоразвитие</c:v>
                </c:pt>
              </c:strCache>
            </c:strRef>
          </c:cat>
          <c:val>
            <c:numRef>
              <c:f>Лист1!$D$2:$D$7</c:f>
              <c:numCache>
                <c:formatCode>0%</c:formatCode>
                <c:ptCount val="6"/>
                <c:pt idx="1">
                  <c:v>24</c:v>
                </c:pt>
                <c:pt idx="2">
                  <c:v>26</c:v>
                </c:pt>
                <c:pt idx="3">
                  <c:v>10</c:v>
                </c:pt>
                <c:pt idx="4">
                  <c:v>7</c:v>
                </c:pt>
                <c:pt idx="5">
                  <c:v>16</c:v>
                </c:pt>
              </c:numCache>
            </c:numRef>
          </c:val>
          <c:shape val="cylinder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gapDepth val="0"/>
        <c:shape val="box"/>
        <c:axId val="141803200"/>
        <c:axId val="141803592"/>
        <c:axId val="0"/>
      </c:bar3DChart>
      <c:catAx>
        <c:axId val="141803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803592"/>
        <c:crosses val="autoZero"/>
        <c:auto val="1"/>
        <c:lblAlgn val="ctr"/>
        <c:lblOffset val="100"/>
        <c:noMultiLvlLbl val="0"/>
      </c:catAx>
      <c:valAx>
        <c:axId val="141803592"/>
        <c:scaling>
          <c:orientation val="minMax"/>
          <c:min val="0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803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Старшая</a:t>
            </a:r>
            <a:r>
              <a:rPr lang="ru-RU" baseline="0"/>
              <a:t> школа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8652755470242842E-2"/>
          <c:y val="0.17835155882761308"/>
          <c:w val="0.95167339157232211"/>
          <c:h val="0.72307921356866722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cat>
            <c:strRef>
              <c:f>Лист1!$A$2:$A$7</c:f>
              <c:strCache>
                <c:ptCount val="6"/>
                <c:pt idx="0">
                  <c:v>неосложненная </c:v>
                </c:pt>
                <c:pt idx="1">
                  <c:v>возбуждение</c:v>
                </c:pt>
                <c:pt idx="2">
                  <c:v>торможение</c:v>
                </c:pt>
                <c:pt idx="3">
                  <c:v>ЭВС</c:v>
                </c:pt>
                <c:pt idx="4">
                  <c:v>Моторика,речь,слух</c:v>
                </c:pt>
                <c:pt idx="5">
                  <c:v>Грубое недоразвитие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2</c:v>
                </c:pt>
                <c:pt idx="1">
                  <c:v>12</c:v>
                </c:pt>
                <c:pt idx="2">
                  <c:v>20</c:v>
                </c:pt>
                <c:pt idx="3">
                  <c:v>44</c:v>
                </c:pt>
                <c:pt idx="4">
                  <c:v>6</c:v>
                </c:pt>
                <c:pt idx="5">
                  <c:v>16</c:v>
                </c:pt>
              </c:numCache>
            </c:numRef>
          </c:val>
          <c:shape val="cylinder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1"/>
          <c:order val="1"/>
          <c:spPr>
            <a:solidFill>
              <a:srgbClr val="FF0000"/>
            </a:solidFill>
            <a:ln>
              <a:solidFill>
                <a:schemeClr val="accent1">
                  <a:lumMod val="75000"/>
                </a:schemeClr>
              </a:solidFill>
            </a:ln>
            <a:effectLst/>
            <a:sp3d>
              <a:contourClr>
                <a:schemeClr val="accent1">
                  <a:lumMod val="75000"/>
                </a:schemeClr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  <a:sp3d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invertIfNegative val="0"/>
            <c:bubble3D val="0"/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  <a:effectLst/>
              <a:sp3d>
                <a:contourClr>
                  <a:srgbClr val="7030A0"/>
                </a:contourClr>
              </a:sp3d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  <a:sp3d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  <a:sp3d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  <a:sp3d>
                <a:contourClr>
                  <a:schemeClr val="accent1">
                    <a:lumMod val="75000"/>
                  </a:schemeClr>
                </a:contourClr>
              </a:sp3d>
            </c:spPr>
          </c:dPt>
          <c:cat>
            <c:strRef>
              <c:f>Лист1!$A$2:$A$7</c:f>
              <c:strCache>
                <c:ptCount val="6"/>
                <c:pt idx="0">
                  <c:v>неосложненная </c:v>
                </c:pt>
                <c:pt idx="1">
                  <c:v>возбуждение</c:v>
                </c:pt>
                <c:pt idx="2">
                  <c:v>торможение</c:v>
                </c:pt>
                <c:pt idx="3">
                  <c:v>ЭВС</c:v>
                </c:pt>
                <c:pt idx="4">
                  <c:v>Моторика,речь,слух</c:v>
                </c:pt>
                <c:pt idx="5">
                  <c:v>Грубое недоразвитие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1</c:v>
                </c:pt>
                <c:pt idx="1">
                  <c:v>7</c:v>
                </c:pt>
                <c:pt idx="2">
                  <c:v>27</c:v>
                </c:pt>
                <c:pt idx="3">
                  <c:v>41</c:v>
                </c:pt>
                <c:pt idx="4">
                  <c:v>5</c:v>
                </c:pt>
                <c:pt idx="5">
                  <c:v>14</c:v>
                </c:pt>
              </c:numCache>
            </c:numRef>
          </c:val>
          <c:shape val="cylinder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ser>
          <c:idx val="2"/>
          <c:order val="2"/>
          <c:spPr>
            <a:solidFill>
              <a:srgbClr val="7030A0"/>
            </a:solid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Pt>
            <c:idx val="2"/>
            <c:invertIfNegative val="0"/>
            <c:bubble3D val="0"/>
            <c:spPr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1">
                    <a:lumMod val="75000"/>
                  </a:schemeClr>
                </a:solidFill>
              </a:ln>
              <a:effectLst/>
              <a:sp3d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Pt>
            <c:idx val="4"/>
            <c:invertIfNegative val="0"/>
            <c:bubble3D val="0"/>
            <c:spPr>
              <a:solidFill>
                <a:srgbClr val="00B0F0"/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solidFill>
                  <a:schemeClr val="accent1"/>
                </a:solidFill>
              </a:ln>
              <a:effectLst/>
              <a:sp3d>
                <a:contourClr>
                  <a:schemeClr val="accent1"/>
                </a:contourClr>
              </a:sp3d>
            </c:spPr>
          </c:dPt>
          <c:cat>
            <c:strRef>
              <c:f>Лист1!$A$2:$A$7</c:f>
              <c:strCache>
                <c:ptCount val="6"/>
                <c:pt idx="0">
                  <c:v>неосложненная </c:v>
                </c:pt>
                <c:pt idx="1">
                  <c:v>возбуждение</c:v>
                </c:pt>
                <c:pt idx="2">
                  <c:v>торможение</c:v>
                </c:pt>
                <c:pt idx="3">
                  <c:v>ЭВС</c:v>
                </c:pt>
                <c:pt idx="4">
                  <c:v>Моторика,речь,слух</c:v>
                </c:pt>
                <c:pt idx="5">
                  <c:v>Грубое недоразвитие</c:v>
                </c:pt>
              </c:strCache>
            </c:strRef>
          </c:cat>
          <c:val>
            <c:numRef>
              <c:f>Лист1!$D$2:$D$7</c:f>
              <c:numCache>
                <c:formatCode>0%</c:formatCode>
                <c:ptCount val="6"/>
                <c:pt idx="0">
                  <c:v>3</c:v>
                </c:pt>
                <c:pt idx="1">
                  <c:v>3</c:v>
                </c:pt>
                <c:pt idx="2">
                  <c:v>24</c:v>
                </c:pt>
                <c:pt idx="3">
                  <c:v>46</c:v>
                </c:pt>
                <c:pt idx="4">
                  <c:v>4</c:v>
                </c:pt>
                <c:pt idx="5">
                  <c:v>16</c:v>
                </c:pt>
              </c:numCache>
            </c:numRef>
          </c:val>
          <c:shape val="cylinder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Лист1!#REF!</c15:sqref>
                        </c15:formulaRef>
                      </c:ext>
                    </c:extLst>
                    <c:strCache>
                      <c:ptCount val="1"/>
                      <c:pt idx="0">
                        <c:v>#REF!</c:v>
                      </c:pt>
                    </c:strCache>
                  </c:strRef>
                </c15:tx>
              </c15:filteredSeries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0"/>
        <c:gapDepth val="0"/>
        <c:shape val="box"/>
        <c:axId val="141804376"/>
        <c:axId val="141804768"/>
        <c:axId val="0"/>
      </c:bar3DChart>
      <c:catAx>
        <c:axId val="141804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804768"/>
        <c:crosses val="autoZero"/>
        <c:auto val="1"/>
        <c:lblAlgn val="ctr"/>
        <c:lblOffset val="100"/>
        <c:noMultiLvlLbl val="0"/>
      </c:catAx>
      <c:valAx>
        <c:axId val="141804768"/>
        <c:scaling>
          <c:orientation val="minMax"/>
          <c:max val="50"/>
          <c:min val="0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1804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1616692175132766E-2"/>
          <c:y val="9.1954022988505746E-2"/>
          <c:w val="0.93928442771374643"/>
          <c:h val="0.715471741580891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2017-18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начальная школа мальчики</c:v>
                </c:pt>
                <c:pt idx="1">
                  <c:v>начальная школа  девочки</c:v>
                </c:pt>
                <c:pt idx="2">
                  <c:v>старшая школа    мальчики</c:v>
                </c:pt>
                <c:pt idx="3">
                  <c:v>старшая школа      девочки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</c:v>
                </c:pt>
                <c:pt idx="1">
                  <c:v>14</c:v>
                </c:pt>
                <c:pt idx="2">
                  <c:v>49</c:v>
                </c:pt>
                <c:pt idx="3">
                  <c:v>19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2018-19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начальная школа мальчики</c:v>
                </c:pt>
                <c:pt idx="1">
                  <c:v>начальная школа  девочки</c:v>
                </c:pt>
                <c:pt idx="2">
                  <c:v>старшая школа    мальчики</c:v>
                </c:pt>
                <c:pt idx="3">
                  <c:v>старшая школа      девочки 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24</c:v>
                </c:pt>
                <c:pt idx="1">
                  <c:v>10</c:v>
                </c:pt>
                <c:pt idx="2">
                  <c:v>46</c:v>
                </c:pt>
                <c:pt idx="3">
                  <c:v>24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2019-20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Лист1!$A$2:$A$5</c:f>
              <c:strCache>
                <c:ptCount val="4"/>
                <c:pt idx="0">
                  <c:v>начальная школа мальчики</c:v>
                </c:pt>
                <c:pt idx="1">
                  <c:v>начальная школа  девочки</c:v>
                </c:pt>
                <c:pt idx="2">
                  <c:v>старшая школа    мальчики</c:v>
                </c:pt>
                <c:pt idx="3">
                  <c:v>старшая школа      девочки 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31</c:v>
                </c:pt>
                <c:pt idx="1">
                  <c:v>11</c:v>
                </c:pt>
                <c:pt idx="2">
                  <c:v>46</c:v>
                </c:pt>
                <c:pt idx="3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7796968"/>
        <c:axId val="177798536"/>
      </c:barChart>
      <c:catAx>
        <c:axId val="177796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7798536"/>
        <c:crosses val="autoZero"/>
        <c:auto val="1"/>
        <c:lblAlgn val="ctr"/>
        <c:lblOffset val="100"/>
        <c:noMultiLvlLbl val="0"/>
      </c:catAx>
      <c:valAx>
        <c:axId val="177798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7796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28303255217501"/>
          <c:y val="1.4106089403401341E-2"/>
          <c:w val="0.37080451900034239"/>
          <c:h val="6.53188237284157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709E-8E6F-4751-8C11-B6EF9B5042E4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C146-A16F-4607-9CB8-B4F5DB8CE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898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709E-8E6F-4751-8C11-B6EF9B5042E4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C146-A16F-4607-9CB8-B4F5DB8CE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70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709E-8E6F-4751-8C11-B6EF9B5042E4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C146-A16F-4607-9CB8-B4F5DB8CE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303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709E-8E6F-4751-8C11-B6EF9B5042E4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C146-A16F-4607-9CB8-B4F5DB8CE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493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709E-8E6F-4751-8C11-B6EF9B5042E4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C146-A16F-4607-9CB8-B4F5DB8CE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2706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709E-8E6F-4751-8C11-B6EF9B5042E4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C146-A16F-4607-9CB8-B4F5DB8CE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618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709E-8E6F-4751-8C11-B6EF9B5042E4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C146-A16F-4607-9CB8-B4F5DB8CE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2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709E-8E6F-4751-8C11-B6EF9B5042E4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C146-A16F-4607-9CB8-B4F5DB8CE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79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709E-8E6F-4751-8C11-B6EF9B5042E4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C146-A16F-4607-9CB8-B4F5DB8CE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73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709E-8E6F-4751-8C11-B6EF9B5042E4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C146-A16F-4607-9CB8-B4F5DB8CE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658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9709E-8E6F-4751-8C11-B6EF9B5042E4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4C146-A16F-4607-9CB8-B4F5DB8CE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89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9709E-8E6F-4751-8C11-B6EF9B5042E4}" type="datetimeFigureOut">
              <a:rPr lang="ru-RU" smtClean="0"/>
              <a:t>13.03.2020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4C146-A16F-4607-9CB8-B4F5DB8CE5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46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85750" y="91441"/>
            <a:ext cx="11670030" cy="8001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Анализ состава учащихся КГБОУ «Дудинская школа-интернат» в соответствии с педагогической дифференциацией за три года.</a:t>
            </a:r>
            <a:endParaRPr lang="ru-RU" sz="2400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4360377"/>
              </p:ext>
            </p:extLst>
          </p:nvPr>
        </p:nvGraphicFramePr>
        <p:xfrm>
          <a:off x="285749" y="1062994"/>
          <a:ext cx="11670030" cy="45945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6907"/>
                <a:gridCol w="1086766"/>
                <a:gridCol w="1924023"/>
                <a:gridCol w="1924023"/>
                <a:gridCol w="1924023"/>
                <a:gridCol w="1924023"/>
                <a:gridCol w="1810265"/>
              </a:tblGrid>
              <a:tr h="9358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Учебный год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Кол-во учащихся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1 группа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2 группа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3 группа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4 группа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За пределами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340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Начальная школа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2017/18 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35 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8/24%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14/40%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5/15%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7/21%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2018/19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6/18%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11/32%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8/24%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9/26%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2019/20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42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7/17%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15/36%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4/10%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16/37%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340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Старшая школа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7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2017/18 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2/3%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26/38%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24/35%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4/6%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11/16%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2018/19 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70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1/1%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30/43%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24/34%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5/7%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11/16%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73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2019/20 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68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1/1%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23/34%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28/41%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chemeClr val="tx1"/>
                          </a:solidFill>
                          <a:effectLst/>
                        </a:rPr>
                        <a:t>4/6%</a:t>
                      </a:r>
                      <a:endParaRPr lang="ru-RU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12/18%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680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064643"/>
              </p:ext>
            </p:extLst>
          </p:nvPr>
        </p:nvGraphicFramePr>
        <p:xfrm>
          <a:off x="165100" y="127000"/>
          <a:ext cx="11912600" cy="6308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5492608"/>
              </p:ext>
            </p:extLst>
          </p:nvPr>
        </p:nvGraphicFramePr>
        <p:xfrm>
          <a:off x="355600" y="3530601"/>
          <a:ext cx="11658600" cy="307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17838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41400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Анализ состава учащихся КГБОУ «Дудинская школа-интернат» в соответствии с клинико-патогенетической классификацией олигофрении </a:t>
            </a:r>
            <a:br>
              <a:rPr lang="ru-RU" sz="2000" dirty="0" smtClean="0"/>
            </a:br>
            <a:r>
              <a:rPr lang="ru-RU" sz="2000" dirty="0" smtClean="0"/>
              <a:t>за период 2017/20 </a:t>
            </a:r>
            <a:r>
              <a:rPr lang="ru-RU" sz="2000" dirty="0" err="1" smtClean="0"/>
              <a:t>уч.год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endParaRPr lang="ru-RU" sz="20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430056"/>
              </p:ext>
            </p:extLst>
          </p:nvPr>
        </p:nvGraphicFramePr>
        <p:xfrm>
          <a:off x="165100" y="888999"/>
          <a:ext cx="11785601" cy="5448303"/>
        </p:xfrm>
        <a:graphic>
          <a:graphicData uri="http://schemas.openxmlformats.org/drawingml/2006/table">
            <a:tbl>
              <a:tblPr firstRow="1" firstCol="1" bandRow="1"/>
              <a:tblGrid>
                <a:gridCol w="986474"/>
                <a:gridCol w="1007918"/>
                <a:gridCol w="1317341"/>
                <a:gridCol w="1724797"/>
                <a:gridCol w="1724797"/>
                <a:gridCol w="1709478"/>
                <a:gridCol w="1677311"/>
                <a:gridCol w="1637485"/>
              </a:tblGrid>
              <a:tr h="155665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Учебный год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Кол-во учащихся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Неосложненная форма </a:t>
                      </a: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олигофрении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 преобладанием процесса возбуждения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 преобладанием тормозного процесса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Нарушение эмоционально-волевой </a:t>
                      </a: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сферы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Недоразвитие моторики, речи, слуха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Грубое недоразвитием </a:t>
                      </a: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личности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65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Начальная школа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2017/18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8/24%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10/28%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6/18%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8/24%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2018/19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4/12%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9/26%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6/17%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11/32%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2019/20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10/24%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11/26%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4/10%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14/33%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2020/21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65"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Старшая школа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91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2017/18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8/12%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11/20%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30/44%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4/6%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11/16%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2018/19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1/1 %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5/7%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19/27%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29/41%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4/5%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10/14 %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2019/20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2/3%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16/24%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31/46%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3/4%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11/16%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1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2020/21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2488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810599"/>
              </p:ext>
            </p:extLst>
          </p:nvPr>
        </p:nvGraphicFramePr>
        <p:xfrm>
          <a:off x="165100" y="203200"/>
          <a:ext cx="11925300" cy="317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54639662"/>
              </p:ext>
            </p:extLst>
          </p:nvPr>
        </p:nvGraphicFramePr>
        <p:xfrm>
          <a:off x="317500" y="3306127"/>
          <a:ext cx="11607800" cy="33740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9189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80011"/>
            <a:ext cx="10515600" cy="9486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Анализ состава учащихся КГБОУ «Дудинская школа-интернат» в соответствии с гендерной принадлежностью за период 2017/20 </a:t>
            </a:r>
            <a:r>
              <a:rPr lang="ru-RU" sz="2800" dirty="0" err="1"/>
              <a:t>уч.год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30445"/>
              </p:ext>
            </p:extLst>
          </p:nvPr>
        </p:nvGraphicFramePr>
        <p:xfrm>
          <a:off x="628650" y="1257299"/>
          <a:ext cx="11052809" cy="46748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54291"/>
                <a:gridCol w="1949270"/>
                <a:gridCol w="1949270"/>
                <a:gridCol w="1949989"/>
                <a:gridCol w="1949989"/>
              </a:tblGrid>
              <a:tr h="779145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4545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Учебный год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4545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Кол-во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9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4545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Начальная школа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4545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Старшая школа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91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4545" algn="l"/>
                        </a:tabLs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Мальчики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4545" algn="l"/>
                        </a:tabLs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Девочки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4545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Мальчики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4545" algn="l"/>
                        </a:tabLs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Девочки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9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4545" algn="l"/>
                        </a:tabLs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2017-2018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4545" algn="l"/>
                        </a:tabLs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4545" algn="l"/>
                        </a:tabLs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4545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4545" algn="l"/>
                        </a:tabLs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19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9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4545" algn="l"/>
                        </a:tabLs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2018-2019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4545" algn="l"/>
                        </a:tabLs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4545" algn="l"/>
                        </a:tabLs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4545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4545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9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4545" algn="l"/>
                        </a:tabLs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2019-2020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4545" algn="l"/>
                        </a:tabLs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31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4545" algn="l"/>
                        </a:tabLs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4545" algn="l"/>
                        </a:tabLs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2074545" algn="l"/>
                        </a:tabLs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9851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497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8831102"/>
              </p:ext>
            </p:extLst>
          </p:nvPr>
        </p:nvGraphicFramePr>
        <p:xfrm>
          <a:off x="838200" y="1097280"/>
          <a:ext cx="10515600" cy="5509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96299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283</Words>
  <Application>Microsoft Office PowerPoint</Application>
  <PresentationFormat>Широкоэкранный</PresentationFormat>
  <Paragraphs>159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Анализ состава учащихся КГБОУ «Дудинская школа-интернат» в соответствии с педагогической дифференциацией за три года.</vt:lpstr>
      <vt:lpstr>Презентация PowerPoint</vt:lpstr>
      <vt:lpstr>Анализ состава учащихся КГБОУ «Дудинская школа-интернат» в соответствии с клинико-патогенетической классификацией олигофрении  за период 2017/20 уч.год. </vt:lpstr>
      <vt:lpstr>Презентация PowerPoint</vt:lpstr>
      <vt:lpstr>Анализ состава учащихся КГБОУ «Дудинская школа-интернат» в соответствии с гендерной принадлежностью за период 2017/20 уч.год.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состава учащихся КГБОУ «Дудинская школа-интернат» в соответствии с педагогической дифференциацией за три года.</dc:title>
  <dc:creator>1</dc:creator>
  <cp:lastModifiedBy>1</cp:lastModifiedBy>
  <cp:revision>5</cp:revision>
  <dcterms:created xsi:type="dcterms:W3CDTF">2020-03-12T07:36:34Z</dcterms:created>
  <dcterms:modified xsi:type="dcterms:W3CDTF">2020-03-13T02:47:48Z</dcterms:modified>
</cp:coreProperties>
</file>