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56" r:id="rId5"/>
    <p:sldId id="257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D9C-61E0-4DA0-8F9F-C4C58609AC6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1571104-ABB8-47E7-AC3C-808939AD3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916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D9C-61E0-4DA0-8F9F-C4C58609AC6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571104-ABB8-47E7-AC3C-808939AD3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23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D9C-61E0-4DA0-8F9F-C4C58609AC6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571104-ABB8-47E7-AC3C-808939AD345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3128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D9C-61E0-4DA0-8F9F-C4C58609AC6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571104-ABB8-47E7-AC3C-808939AD3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979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D9C-61E0-4DA0-8F9F-C4C58609AC6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571104-ABB8-47E7-AC3C-808939AD345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2057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D9C-61E0-4DA0-8F9F-C4C58609AC6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571104-ABB8-47E7-AC3C-808939AD3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512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D9C-61E0-4DA0-8F9F-C4C58609AC6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1104-ABB8-47E7-AC3C-808939AD3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309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D9C-61E0-4DA0-8F9F-C4C58609AC6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1104-ABB8-47E7-AC3C-808939AD3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83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D9C-61E0-4DA0-8F9F-C4C58609AC6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1104-ABB8-47E7-AC3C-808939AD3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769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D9C-61E0-4DA0-8F9F-C4C58609AC6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571104-ABB8-47E7-AC3C-808939AD3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67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D9C-61E0-4DA0-8F9F-C4C58609AC6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571104-ABB8-47E7-AC3C-808939AD3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34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D9C-61E0-4DA0-8F9F-C4C58609AC6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571104-ABB8-47E7-AC3C-808939AD3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807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D9C-61E0-4DA0-8F9F-C4C58609AC6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1104-ABB8-47E7-AC3C-808939AD3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255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D9C-61E0-4DA0-8F9F-C4C58609AC6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1104-ABB8-47E7-AC3C-808939AD3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78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D9C-61E0-4DA0-8F9F-C4C58609AC6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1104-ABB8-47E7-AC3C-808939AD3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979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D9C-61E0-4DA0-8F9F-C4C58609AC6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571104-ABB8-47E7-AC3C-808939AD3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56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F3D9C-61E0-4DA0-8F9F-C4C58609AC6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1571104-ABB8-47E7-AC3C-808939AD3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45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8280" y="2151063"/>
            <a:ext cx="9144000" cy="2387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40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результативности </a:t>
            </a:r>
            <a:r>
              <a:rPr lang="ru-RU" sz="40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психолого-медико </a:t>
            </a:r>
            <a:r>
              <a:rPr lang="ru-RU" sz="40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00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педагогического </a:t>
            </a:r>
            <a:r>
              <a:rPr lang="ru-RU" sz="400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сопровождения.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0116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41" y="0"/>
            <a:ext cx="9904412" cy="651510"/>
          </a:xfrm>
        </p:spPr>
        <p:txBody>
          <a:bodyPr>
            <a:normAutofit fontScale="90000"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 ШПМПк в 2018/19 учебном году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40" y="548640"/>
            <a:ext cx="9812971" cy="6195060"/>
          </a:xfrm>
        </p:spPr>
        <p:txBody>
          <a:bodyPr>
            <a:normAutofit fontScale="77500" lnSpcReduction="20000"/>
          </a:bodyPr>
          <a:lstStyle/>
          <a:p>
            <a:pPr indent="0" algn="just">
              <a:lnSpc>
                <a:spcPct val="107000"/>
              </a:lnSpc>
              <a:buNone/>
            </a:pPr>
            <a:r>
              <a:rPr lang="ru-RU" sz="21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 ШПМПк организует </a:t>
            </a:r>
            <a:r>
              <a:rPr lang="ru-RU" sz="21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и.о</a:t>
            </a:r>
            <a:r>
              <a:rPr lang="ru-RU" sz="21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директора школы Усольцева И.Л., которая является председателем консилиума и координатором работы педагогов и специалистов школы;</a:t>
            </a:r>
            <a:endParaRPr lang="ru-R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sz="21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Заместитель председателя ШПМПк – </a:t>
            </a:r>
            <a:r>
              <a:rPr lang="ru-RU" sz="21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Гарматина</a:t>
            </a:r>
            <a:r>
              <a:rPr lang="ru-RU" sz="21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О.А. – учитель-дефектолог</a:t>
            </a:r>
            <a:endParaRPr lang="ru-R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sz="21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постоянный состав ШПМПк в 2018-2019 году входили 9 человек, из них:</a:t>
            </a:r>
            <a:endParaRPr lang="ru-R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sz="21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	врач-психиатр Кабак С.С., с функцией всестороннего анализа психофизического и соматического состояния обучающихся, оказания профилактической, медикаментозной помощи детям;</a:t>
            </a:r>
            <a:endParaRPr lang="ru-R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sz="21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	учитель – дефектолог Коломийцева Л.С., с функцией диагностики </a:t>
            </a:r>
            <a:r>
              <a:rPr lang="ru-RU" sz="21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обученности</a:t>
            </a:r>
            <a:r>
              <a:rPr lang="ru-RU" sz="21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обучаемости разнообразным социальным знаниям, умениям и навыкам, как житейского, так и академического порядка.</a:t>
            </a:r>
            <a:endParaRPr lang="ru-R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sz="21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	педагог-психолог Ошева И.И. с функцией оказания квалифицированной психологической помощи учащимся, родителям, педагогам в процессе обучения и воспитания младших школьников;</a:t>
            </a:r>
            <a:endParaRPr lang="ru-R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sz="21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	педагог-психолог Липатова Е.В. с функцией оказания квалифицированной психологической помощи учащимся, родителям, педагогам в процессе обучения и воспитания старших школьников;</a:t>
            </a:r>
            <a:endParaRPr lang="ru-R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sz="21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	учитель-логопед Полях С.И., с функцией диагностики и коррекции речевых нарушений, профилактики возникновения нарушений письма и чтения у школьников;</a:t>
            </a:r>
            <a:endParaRPr lang="ru-R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sz="21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	социальный педагог Шакирова И.Р., с функцией социальной защиты прав детей, создания благоприятных условий для развития ребенка, установления связей и партнерских отношений между семьей и школой;</a:t>
            </a:r>
            <a:endParaRPr lang="ru-R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06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5911" y="475520"/>
            <a:ext cx="10092690" cy="4747990"/>
          </a:xfrm>
        </p:spPr>
        <p:txBody>
          <a:bodyPr>
            <a:normAutofit/>
          </a:bodyPr>
          <a:lstStyle/>
          <a:p>
            <a:pPr algn="just"/>
            <a:r>
              <a:rPr lang="ru-RU" u="sng" dirty="0">
                <a:latin typeface="Bookman Old Style" panose="02050604050505020204" pitchFamily="18" charset="0"/>
              </a:rPr>
              <a:t>Цель работы ШПМПк</a:t>
            </a:r>
            <a:r>
              <a:rPr lang="ru-RU" dirty="0">
                <a:latin typeface="Bookman Old Style" panose="02050604050505020204" pitchFamily="18" charset="0"/>
              </a:rPr>
              <a:t> — организация психолого-медико-педагогического сопровождения, путем реализации комплекса диагностических, коррекционных и просветительских, мероприятий, направленных на создание оптимальных условий для развития, обучения и социализации 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262378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463942"/>
              </p:ext>
            </p:extLst>
          </p:nvPr>
        </p:nvGraphicFramePr>
        <p:xfrm>
          <a:off x="182881" y="80010"/>
          <a:ext cx="12009120" cy="6667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3590"/>
                <a:gridCol w="4002765"/>
                <a:gridCol w="4002765"/>
              </a:tblGrid>
              <a:tr h="208328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ЗАДАЧА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4" marR="43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Мероприятия 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4" marR="43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ИТОГ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4" marR="43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73685">
                <a:tc>
                  <a:txBody>
                    <a:bodyPr/>
                    <a:lstStyle/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Создание специальных условий и осуществление индивидуально ориентированной психолого-медико-педагогической помощи детям с ограниченными возможностями здоровья с учётом особенностей психического и (или) физического развития, индивидуальных возможностей. детей в соответствии с рекомендациями ТПМПК;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4" marR="43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Проведение комплексного </a:t>
                      </a:r>
                      <a:r>
                        <a:rPr lang="ru-RU" sz="1300" b="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медико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– психолого-педагогического изучения контингента учащихся и проведение диагностической работы.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Разработка и реализация планов совместных психолого-медико-педагогических мероприятий.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4" marR="43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На основании комплексного обследования специалистами ШПМПк были сформированы группы для проведения коррекционно-развивающих занятий, организована индивидуальная работа по направлениям </a:t>
                      </a:r>
                      <a:r>
                        <a:rPr lang="ru-RU" sz="1300" b="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медико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– </a:t>
                      </a:r>
                      <a:r>
                        <a:rPr lang="ru-RU" sz="1300" b="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психолого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–педагогического сопровождения. Психолого-</a:t>
                      </a:r>
                      <a:r>
                        <a:rPr lang="ru-RU" sz="1300" b="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медико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-педагогическим сопровождением были охвачены 100% нуждающихся обучающихся. 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4" marR="43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46082">
                <a:tc>
                  <a:txBody>
                    <a:bodyPr/>
                    <a:lstStyle/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Определение особенностей организации образовательного процесса в соответствии с индивидуальными особенностями каждого ребёнка, структурой нарушения развития и степенью его выраженности;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4" marR="43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Проведение психолого-медико-педагогических мероприятий, направленных на изучение актуального уровня развития ребенка и определения варианта АООП.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Создание индивидуальных коррекционно-развивающих программ, нацеленных на взаимосвязанное развитие отдельных сторон когнитивной и эмоциональной сфер ребенка для обучающихся по АООП (вар.2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); (вар.8.4)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4" marR="43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Разработаны программы коррекционных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курсов: 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«Коррекционно-развивающие занятия»; «Ритмика» (педагог-психолог Ошева И.И.);» «Двигательное развитие» (учитель-дефектолог Коломийцева Л.С.); «Эмоциональное и коммуникативно-речевое развитие» (учитель - логопед Полях С.И.;)  «Сенсорное развитие», «Предметно-практические действия» (учитель-дефектолог </a:t>
                      </a:r>
                      <a:r>
                        <a:rPr lang="ru-RU" sz="1300" b="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Гарматина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О.А.).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4" marR="43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35595">
                <a:tc>
                  <a:txBody>
                    <a:bodyPr/>
                    <a:lstStyle/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Создание условий, способствующих освоению детьми с ограниченными возможностями здоровья адаптированной основной образовательной программы;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4" marR="43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Проведение групповых и индивидуальных коррекционно-развивающих занятий учителями логопедами, педагогами- психологами, учителем-дефектологом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4" marR="43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Программы коррекционно-развивающей области реализованы в полном объеме. АООП (вар. 1) учащиеся образовательного учреждения усваивают в соответствии с педагогической дифференциацией.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4" marR="43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37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986652"/>
              </p:ext>
            </p:extLst>
          </p:nvPr>
        </p:nvGraphicFramePr>
        <p:xfrm>
          <a:off x="0" y="0"/>
          <a:ext cx="12192000" cy="6766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5133"/>
                <a:gridCol w="4762740"/>
                <a:gridCol w="5094127"/>
              </a:tblGrid>
              <a:tr h="219313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ЗАДАЧА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4" marR="43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Мероприятия 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4" marR="43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ИТОГ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4" marR="43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27692">
                <a:tc>
                  <a:txBody>
                    <a:bodyPr/>
                    <a:lstStyle/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Оказание консультативной и методической помощи педагогам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5" marR="46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287780" algn="l"/>
                        </a:tabLs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Информирование педагогов об эффективности проведенной работы (разъяснение положительной динамики и развития детей, формулирование подробных рекомендаций, которые можно учитывать при планировании учебного процесса с данными детьми).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5" marR="46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Ведется документация, отражающая актуальное и динамическое развитие ребенка, его уровень школьной успешности (индивидуальные карты развития, листы индивидуального сопровождения в дневниках наблюдений, в СИПР). Проведен психолого-медико-педагогический семинар «Осуществление комплексного психолого-медико-педагогического и социального сопровождения детей с интеллектуальными нарушениями в соответствии с типологическими особенностями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.»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6815" marR="46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25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Оказание консультативной и методической помощи родителям (законным представителям) по  психолого-педагогическим и медицинским вопросам.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5" marR="46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287780" algn="l"/>
                        </a:tabLs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Информирование родителей по поводу организации и осуществления коррекционно-развивающего процесса.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Предоставление родителям данных об эффективности проведения с учащимся работы (разъяснение динамики развития ребенка, результатов комплексного психолого-педагогического сопровождения, подробные рекомендации)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87780" algn="l"/>
                        </a:tabLs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Формирование у родителей правильного отношения к медицинскому и психолого-педагогическому сопровождению ребенка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.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6815" marR="46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В 2019/20 учебном году продолжил работу «Родительский клуб», проводились индивидуальные консультации для родителей.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На основании рекомендаций ШПМПк был определен щадящий режим пребывания в образовательном учреждении для нуждающихся обучающихся, проводилось амбулаторное и стационарное медикаментозное лечение учащихся с девиацией поведения.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5" marR="46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069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просветительской деятельности, направленной на повышение психолого-педагогической, социальной культуры педагогов, родителей и детей</a:t>
                      </a:r>
                      <a:r>
                        <a:rPr lang="ru-RU" sz="1300" b="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3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Консультирование педагогов города по вопросам воспитания и обучения детей с особыми образовательными потребностями.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  <a:tabLst>
                          <a:tab pos="1287780" algn="l"/>
                        </a:tabLst>
                      </a:pPr>
                      <a:r>
                        <a:rPr lang="ru-RU" sz="13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man Old Style" panose="020506040505050202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Семинар – практикум «Создание специальных условий 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man Old Style" panose="020506040505050202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для организации инклюзивного образования 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man Old Style" panose="020506040505050202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для учащихся с умственной отсталостью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man Old Style" panose="020506040505050202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(с интеллектуальными нарушениями)»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man Old Style" panose="020506040505050202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Курсы профессиональной </a:t>
                      </a:r>
                      <a:r>
                        <a:rPr lang="ru-RU" sz="1300" dirty="0" smtClean="0">
                          <a:effectLst/>
                          <a:latin typeface="Bookman Old Style" panose="020506040505050202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переподготовки</a:t>
                      </a:r>
                      <a:r>
                        <a:rPr lang="ru-RU" sz="1300" baseline="0" dirty="0" smtClean="0">
                          <a:effectLst/>
                          <a:latin typeface="Bookman Old Style" panose="020506040505050202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« Развитие, обучение и воспитание детей с ТМНР» 520 часов, «Профессиональный стандарт педагога»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29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7329" y="3006090"/>
            <a:ext cx="10435589" cy="317754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34490" y="624110"/>
            <a:ext cx="10298429" cy="1833340"/>
          </a:xfrm>
        </p:spPr>
        <p:txBody>
          <a:bodyPr>
            <a:normAutofit/>
          </a:bodyPr>
          <a:lstStyle/>
          <a:p>
            <a:pPr marL="342900" lvl="0" algn="just">
              <a:spcBef>
                <a:spcPts val="1000"/>
              </a:spcBef>
            </a:pP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  <a:t>ШПМПк выражает благодарность за сотрудничество: учителям начальных классов Ивановой В.С., Вишневской О.В., Коломийцевой Л.С.; </a:t>
            </a: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  <a:t/>
            </a:r>
            <a:b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  <a:t>учителю </a:t>
            </a:r>
            <a:r>
              <a:rPr lang="ru-RU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  <a:t>трехнологии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  <a:t> Меньшиковой М.В., </a:t>
            </a: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  <a:t/>
            </a:r>
            <a:b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  <a:t>воспитателям </a:t>
            </a:r>
            <a:r>
              <a:rPr lang="ru-RU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  <a:t>Хайновской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  <a:t> И.А., </a:t>
            </a:r>
            <a:r>
              <a:rPr lang="ru-RU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  <a:t>Болиной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  <a:t> Е.В., Сотниковой А.В.</a:t>
            </a:r>
            <a:b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  <a:t/>
            </a:r>
            <a:b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  <a:t>С 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  <a:t>положительной динамикой представлены на </a:t>
            </a:r>
            <a:r>
              <a:rPr lang="ru-RU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  <a:t>ТПМПк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  <a:t> 24 </a:t>
            </a: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  <a:t>человека.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40230" y="1698605"/>
            <a:ext cx="9149305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ru-RU" sz="54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До встречи в новом 2019/20 учебном году!</a:t>
            </a:r>
            <a:endParaRPr lang="ru-RU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909477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</TotalTime>
  <Words>638</Words>
  <Application>Microsoft Office PowerPoint</Application>
  <PresentationFormat>Широкоэкранный</PresentationFormat>
  <Paragraphs>60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Batang</vt:lpstr>
      <vt:lpstr>Bookman Old Style</vt:lpstr>
      <vt:lpstr>Calibri</vt:lpstr>
      <vt:lpstr>Century Gothic</vt:lpstr>
      <vt:lpstr>Times New Roman</vt:lpstr>
      <vt:lpstr>Wingdings 3</vt:lpstr>
      <vt:lpstr>Легкий дым</vt:lpstr>
      <vt:lpstr>Анализ результативности психолого-медико - педагогического сопровождения. </vt:lpstr>
      <vt:lpstr>СОСТАВ ШПМПк в 2018/19 учебном году </vt:lpstr>
      <vt:lpstr>Цель работы ШПМПк — организация психолого-медико-педагогического сопровождения, путем реализации комплекса диагностических, коррекционных и просветительских, мероприятий, направленных на создание оптимальных условий для развития, обучения и социализации учащихся.</vt:lpstr>
      <vt:lpstr>Презентация PowerPoint</vt:lpstr>
      <vt:lpstr>Презентация PowerPoint</vt:lpstr>
      <vt:lpstr>ШПМПк выражает благодарность за сотрудничество: учителям начальных классов Ивановой В.С., Вишневской О.В., Коломийцевой Л.С.;  учителю трехнологии Меньшиковой М.В.,  воспитателям Хайновской И.А., Болиной Е.В., Сотниковой А.В.  С положительной динамикой представлены на ТПМПк 24 человека.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Ольга</cp:lastModifiedBy>
  <cp:revision>9</cp:revision>
  <dcterms:created xsi:type="dcterms:W3CDTF">2019-05-30T17:02:15Z</dcterms:created>
  <dcterms:modified xsi:type="dcterms:W3CDTF">2021-12-02T04:06:20Z</dcterms:modified>
</cp:coreProperties>
</file>