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57" r:id="rId3"/>
    <p:sldId id="259" r:id="rId4"/>
    <p:sldId id="261" r:id="rId5"/>
    <p:sldId id="263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EDF2-125C-4F52-A78C-0E64E08FF73C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47537D0-51A3-4A8F-96E4-084866C69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07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EDF2-125C-4F52-A78C-0E64E08FF73C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7537D0-51A3-4A8F-96E4-084866C69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726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EDF2-125C-4F52-A78C-0E64E08FF73C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7537D0-51A3-4A8F-96E4-084866C6975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3018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EDF2-125C-4F52-A78C-0E64E08FF73C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7537D0-51A3-4A8F-96E4-084866C69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49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EDF2-125C-4F52-A78C-0E64E08FF73C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7537D0-51A3-4A8F-96E4-084866C6975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3402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EDF2-125C-4F52-A78C-0E64E08FF73C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7537D0-51A3-4A8F-96E4-084866C69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81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EDF2-125C-4F52-A78C-0E64E08FF73C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37D0-51A3-4A8F-96E4-084866C69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508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EDF2-125C-4F52-A78C-0E64E08FF73C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37D0-51A3-4A8F-96E4-084866C69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05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EDF2-125C-4F52-A78C-0E64E08FF73C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37D0-51A3-4A8F-96E4-084866C69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264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EDF2-125C-4F52-A78C-0E64E08FF73C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7537D0-51A3-4A8F-96E4-084866C69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853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EDF2-125C-4F52-A78C-0E64E08FF73C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47537D0-51A3-4A8F-96E4-084866C69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46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EDF2-125C-4F52-A78C-0E64E08FF73C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47537D0-51A3-4A8F-96E4-084866C69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468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EDF2-125C-4F52-A78C-0E64E08FF73C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37D0-51A3-4A8F-96E4-084866C69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488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EDF2-125C-4F52-A78C-0E64E08FF73C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37D0-51A3-4A8F-96E4-084866C69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737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EDF2-125C-4F52-A78C-0E64E08FF73C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37D0-51A3-4A8F-96E4-084866C69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37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EDF2-125C-4F52-A78C-0E64E08FF73C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7537D0-51A3-4A8F-96E4-084866C69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69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0EDF2-125C-4F52-A78C-0E64E08FF73C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47537D0-51A3-4A8F-96E4-084866C69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95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7171" y="1208314"/>
            <a:ext cx="10187441" cy="2928257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Организация дефектологического сопровождения детей с РАС в 2017/18 учебном году</a:t>
            </a:r>
            <a:endParaRPr lang="ru-RU" sz="4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243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3978805"/>
              </p:ext>
            </p:extLst>
          </p:nvPr>
        </p:nvGraphicFramePr>
        <p:xfrm>
          <a:off x="205737" y="91439"/>
          <a:ext cx="11833863" cy="6008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520"/>
                <a:gridCol w="1759058"/>
                <a:gridCol w="4358714"/>
                <a:gridCol w="3374571"/>
              </a:tblGrid>
              <a:tr h="79134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Проблема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Этапы работы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Формы, методы, приемы работы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Результат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7616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Отсутствует потребность</a:t>
                      </a:r>
                      <a:r>
                        <a:rPr lang="ru-RU" sz="11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в контакте. При попытке установить контакт возникают   протестные реакции </a:t>
                      </a:r>
                      <a:endParaRPr lang="ru-RU" sz="11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Установление контакта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Наблюдение</a:t>
                      </a:r>
                      <a:r>
                        <a:rPr lang="ru-RU" sz="11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за поведением,</a:t>
                      </a:r>
                      <a:r>
                        <a:rPr lang="ru-RU" sz="11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с целью определения значимых стимулов. </a:t>
                      </a:r>
                      <a:r>
                        <a:rPr lang="ru-RU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Определение</a:t>
                      </a:r>
                      <a:r>
                        <a:rPr lang="ru-RU" sz="11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сильных и слабых сторон в развитии ребенка</a:t>
                      </a:r>
                      <a:endParaRPr lang="ru-RU" sz="11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Определены предпочтения ребенка (игрушки,</a:t>
                      </a:r>
                      <a:r>
                        <a:rPr lang="ru-RU" sz="11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игры, </a:t>
                      </a:r>
                      <a:r>
                        <a:rPr lang="ru-RU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картинки, виды</a:t>
                      </a:r>
                      <a:r>
                        <a:rPr lang="ru-RU" sz="11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деятельности</a:t>
                      </a:r>
                      <a:r>
                        <a:rPr lang="ru-RU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), материал для построения коррекционно-развивающей  работы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8138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Полевое</a:t>
                      </a:r>
                      <a:r>
                        <a:rPr lang="ru-RU" sz="11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поведение.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Агрессия. Возникновение протестных реакций (крик, визг, истерика)</a:t>
                      </a:r>
                      <a:endParaRPr lang="ru-RU" sz="11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buFont typeface="+mj-lt"/>
                        <a:buAutoNum type="arabicPeriod" startAt="2"/>
                      </a:pPr>
                      <a:r>
                        <a:rPr lang="ru-RU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Формирование</a:t>
                      </a:r>
                      <a:r>
                        <a:rPr lang="ru-RU" sz="11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навыков целенаправленного поведения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Использование значимых стимулов для снижения протестных</a:t>
                      </a:r>
                      <a:r>
                        <a:rPr lang="ru-RU" sz="11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проявлений. Построение совместной деятельности с использованием значимых стимулов.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Установлен контакт, о</a:t>
                      </a:r>
                      <a:r>
                        <a:rPr lang="ru-RU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рганизована</a:t>
                      </a:r>
                      <a:r>
                        <a:rPr lang="ru-RU" sz="11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совместная деятельность, снижены протестные реакции, дети охотно идут на контакт 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6147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Организация</a:t>
                      </a:r>
                      <a:r>
                        <a:rPr lang="ru-RU" sz="11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структурированного процесса обучения</a:t>
                      </a:r>
                      <a:endParaRPr lang="ru-RU" sz="11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buFont typeface="+mj-lt"/>
                        <a:buAutoNum type="arabicPeriod" startAt="3"/>
                      </a:pPr>
                      <a:r>
                        <a:rPr lang="ru-RU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Выработка навыков учебного поведения 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Предметно-практическая деятельность (с использованием значимых стимулов) за рабочим столом, введение новых видов деятельности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Адекватная</a:t>
                      </a:r>
                      <a:r>
                        <a:rPr lang="ru-RU" sz="11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реакция  на ситуацию целенаправленного взаимодействия,  выполнение простых инструкций (подойди, сядь, возьми, покажи, дай, принеси), удержание учебного поведения от 5 -10 мин, заканчивают занятия по звуковому сигналу, уход от значимых стимулов 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8781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Отсутствие речи, </a:t>
                      </a:r>
                      <a:r>
                        <a:rPr lang="ru-RU" sz="11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эхолалия</a:t>
                      </a:r>
                      <a:r>
                        <a:rPr lang="ru-RU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buFont typeface="+mj-lt"/>
                        <a:buAutoNum type="arabicPeriod" startAt="4"/>
                      </a:pPr>
                      <a:r>
                        <a:rPr lang="ru-RU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Развитие коммуникативных</a:t>
                      </a:r>
                      <a:r>
                        <a:rPr lang="ru-RU" sz="11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навыков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Развитие</a:t>
                      </a:r>
                      <a:r>
                        <a:rPr lang="ru-RU" sz="11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речевой активности в процессе предметно практической деятельности: (кошка – мяу; повтори) путем проговаривания всех действий (кошка пьет молоко – язычком, посмотри, покажи как кошка пьет молоко?), проговаривание названия предметов (это птица – скажи «птица»), стимулирование речевой активности путем слушания и заучивания песенок, стишков, просмотра обучающих мультфильмов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Проговаривают приветствие, проговариваю</a:t>
                      </a:r>
                      <a:r>
                        <a:rPr lang="ru-RU" sz="11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имя, отчество педагога, </a:t>
                      </a:r>
                      <a:r>
                        <a:rPr lang="ru-RU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обращаются за помощью</a:t>
                      </a:r>
                      <a:r>
                        <a:rPr lang="ru-RU" sz="11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словом, жестом, называют названия предметов по инструкции (Что  это?) 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6147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Отсутствие</a:t>
                      </a:r>
                      <a:r>
                        <a:rPr lang="ru-RU" sz="11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познавательной активности в предлагаемой деятельности</a:t>
                      </a:r>
                      <a:endParaRPr lang="ru-RU" sz="11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buFont typeface="+mj-lt"/>
                        <a:buAutoNum type="arabicPeriod" startAt="5"/>
                      </a:pPr>
                      <a:r>
                        <a:rPr lang="ru-RU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Познавательное развитие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Наблюдение за проявлением интереса к определенным видам деятельности. Встраивание этих видов деятельности в процесс взаимодействия и развития.</a:t>
                      </a:r>
                      <a:r>
                        <a:rPr lang="ru-RU" sz="11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Проявляют</a:t>
                      </a:r>
                      <a:r>
                        <a:rPr lang="ru-RU" sz="11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кратковременную познавательную активность в</a:t>
                      </a:r>
                      <a:r>
                        <a:rPr lang="ru-RU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ru-RU" sz="11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предлагаемой деятельности, включаются в процесс обучения.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899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46420" y="66053"/>
            <a:ext cx="3954780" cy="322568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Семушева</a:t>
            </a:r>
            <a:r>
              <a:rPr lang="ru-RU" dirty="0" smtClean="0"/>
              <a:t> Елизавета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70" y="66053"/>
            <a:ext cx="1907479" cy="2543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381687"/>
              </p:ext>
            </p:extLst>
          </p:nvPr>
        </p:nvGraphicFramePr>
        <p:xfrm>
          <a:off x="2648897" y="388621"/>
          <a:ext cx="9455473" cy="6261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0303"/>
                <a:gridCol w="1851660"/>
                <a:gridCol w="2572224"/>
                <a:gridCol w="2651286"/>
              </a:tblGrid>
              <a:tr h="275033"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Навыки целенаправленного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взаимодействия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Слабые стороны</a:t>
                      </a:r>
                      <a:endParaRPr lang="ru-RU" sz="11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Сильные стороны </a:t>
                      </a:r>
                      <a:endParaRPr lang="ru-RU" sz="11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Результат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коррекционно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 – развивающей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 работы.</a:t>
                      </a:r>
                      <a:endParaRPr lang="ru-RU" sz="11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493">
                <a:tc row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Полевое поведение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Не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т реакций на обращенную речь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Неприятие организованной деятельности/протестные реакции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Контактна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Хорошая слуховая память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устойчивые 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проявляются ситуативно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05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здоровается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подает руку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знает расположение кабинета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проявляет положительные эмоциональное реакции  в процессе деятельности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реагирует на звуковой сигнал, инструкцию (по окончанию занятия)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реагирует на свое имя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фиксирует взгляд на лице педагога (коротковременно0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выполняет  простые  инструкции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1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8585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Предпосылки учебной деятельности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73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Слабые стороны</a:t>
                      </a:r>
                      <a:endParaRPr lang="ru-RU" sz="11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Сильные стороны </a:t>
                      </a:r>
                      <a:endParaRPr lang="ru-RU" sz="11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Результат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коррекционно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 – развивающей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 работы.</a:t>
                      </a:r>
                      <a:endParaRPr lang="ru-RU" sz="11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184">
                <a:tc rowSpan="2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Низкий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уровень познавательной активности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Отвлекаемость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Не удерживает учебное поведение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Плохо развита  мелкая моторика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Неправильный захват письменных принадлежностей (карандаша, кисти, ручки)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Ведущая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деятельность – игровая</a:t>
                      </a:r>
                    </a:p>
                    <a:p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Любит петь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устойчивые 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проявляются ситуативно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66493"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Удерживает учебное поведение (5-10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мин)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Знает основные цвета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Выполняет прямой  порядковый счет в пределах 10 (механически)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Опускает формы в прорези путем  </a:t>
                      </a:r>
                      <a:r>
                        <a:rPr lang="ru-RU" sz="1100" baseline="0" dirty="0" err="1" smtClean="0">
                          <a:solidFill>
                            <a:schemeClr val="tx1"/>
                          </a:solidFill>
                        </a:rPr>
                        <a:t>примеривания</a:t>
                      </a:r>
                      <a:endParaRPr lang="ru-RU" sz="11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Проявляет интерес к лепке, рисованию красками, предметно-практической 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деятельности с использованием различных материалов.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принимает предложенную деятельность 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выполняет движения рук по показу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выполняет с помощью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задания с использованием кисти, цветных карандашей                  обводку по контуру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называет цвета, геометрические фигуры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Заучивает обучающие песенки, тексы пальчиковых гимнастики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1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9" r="30177" b="16231"/>
          <a:stretch/>
        </p:blipFill>
        <p:spPr>
          <a:xfrm>
            <a:off x="86390" y="4894042"/>
            <a:ext cx="2463705" cy="1826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52" y="2658709"/>
            <a:ext cx="1897379" cy="2136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5217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46420" y="66053"/>
            <a:ext cx="3954780" cy="322568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Потапова Ольга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725151"/>
              </p:ext>
            </p:extLst>
          </p:nvPr>
        </p:nvGraphicFramePr>
        <p:xfrm>
          <a:off x="2477717" y="483628"/>
          <a:ext cx="9452610" cy="6268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9611"/>
                <a:gridCol w="1885379"/>
                <a:gridCol w="2697137"/>
                <a:gridCol w="2650483"/>
              </a:tblGrid>
              <a:tr h="249434"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Навыки целенаправленного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взаимодействия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02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Слабые стороны</a:t>
                      </a:r>
                      <a:endParaRPr lang="ru-RU" sz="11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Сильные стороны </a:t>
                      </a:r>
                      <a:endParaRPr lang="ru-RU" sz="11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Результат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коррекционно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 – развивающей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 работы.</a:t>
                      </a:r>
                      <a:endParaRPr lang="ru-RU" sz="11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827">
                <a:tc rowSpan="2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Трудно устанавливает контакт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Не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т реакций на обращенную речь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Неприятие организованной деятельности/действует неадекватно, бесцельно, хаотично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Протестные реакции, агрессия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1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Может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самостоятельно организовать деятельность, игру (играет сама с собой)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устойчивые 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проявляются ситуативно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475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marR="0" indent="-920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положительные эмоциональное реакции  в процессе деятельности (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здоровается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, подает руку, улыбается)</a:t>
                      </a:r>
                    </a:p>
                    <a:p>
                      <a:pPr marL="92075" marR="0" indent="-920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знает расположение кабинета</a:t>
                      </a:r>
                    </a:p>
                    <a:p>
                      <a:pPr marL="92075" marR="0" indent="-920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правильно  реагирует на звуковой сигнал, инструкцию (по окончанию занятия)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знает и называет педагога по имени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реагирует на свое имя</a:t>
                      </a:r>
                    </a:p>
                    <a:p>
                      <a:pPr marL="92075" marR="0" indent="-920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фиксирует взгляд на лице педагога (кратковременно)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позволяет включиться педагогу в совместную деятельность (игру) 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выполняет  простые инструкции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обращается за помощью (жестовое обращение)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655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Предпосылки учебной деятельности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67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Слабые стороны</a:t>
                      </a:r>
                      <a:endParaRPr lang="ru-RU" sz="11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Сильные стороны </a:t>
                      </a:r>
                      <a:endParaRPr lang="ru-RU" sz="11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Результат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коррекционно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 – развивающей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 работы.</a:t>
                      </a:r>
                      <a:endParaRPr lang="ru-RU" sz="11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66">
                <a:tc rowSpan="2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Отвлекаемость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Не удерживает учебное поведение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Не развита мелкая моторика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Неправильно удерживает принадлежности (карандаш, кисть, ручку)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Низкий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уровень познавательной активности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Избирательность в деятельности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Агрессия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Проявляет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интерес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к карточкам с изображениями птиц, животных,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книгам с картинками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Музыкальным учебным играм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Обучающим мультфильмам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к конструированию  собиранию крупных  </a:t>
                      </a:r>
                      <a:r>
                        <a:rPr lang="ru-RU" sz="1100" baseline="0" dirty="0" err="1" smtClean="0">
                          <a:solidFill>
                            <a:schemeClr val="tx1"/>
                          </a:solidFill>
                        </a:rPr>
                        <a:t>пазлов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, мозаик, предметно-практической деятельности</a:t>
                      </a:r>
                      <a:endParaRPr lang="ru-RU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устойчивые 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проявляются ситуативно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15514"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Удерживает учебное поведение (5-10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мин)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Знает основные цвета, некоторые геометрические фигуры (круг, квадрат, треугольник)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Знает и называет буквы алфавита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Выполняет прямой  порядковый счет в пределах 20 (механически; проговаривает)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Знает и называет цифры в пределах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принимает предложенную деятельность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с помощью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лепит из пластилина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выполняет простые сюжетные рисунки (рука в руке)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собирает </a:t>
                      </a:r>
                      <a:r>
                        <a:rPr lang="ru-RU" sz="1100" baseline="0" dirty="0" err="1" smtClean="0">
                          <a:solidFill>
                            <a:schemeClr val="tx1"/>
                          </a:solidFill>
                        </a:rPr>
                        <a:t>пазлы</a:t>
                      </a:r>
                      <a:endParaRPr lang="ru-RU" sz="11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называет овощи, фрукты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конструирует и собирает мозаики по схеме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1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1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1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1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640080"/>
            <a:ext cx="2363417" cy="3423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779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97830" y="0"/>
            <a:ext cx="3954780" cy="322568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Касимов</a:t>
            </a:r>
            <a:r>
              <a:rPr lang="ru-RU" dirty="0" smtClean="0"/>
              <a:t> Антон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587160"/>
              </p:ext>
            </p:extLst>
          </p:nvPr>
        </p:nvGraphicFramePr>
        <p:xfrm>
          <a:off x="2847581" y="374995"/>
          <a:ext cx="9255278" cy="644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830"/>
                <a:gridCol w="1764166"/>
                <a:gridCol w="2839551"/>
                <a:gridCol w="2450731"/>
              </a:tblGrid>
              <a:tr h="247729"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Навыки целенаправленного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взаимодействия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96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Слабые стороны</a:t>
                      </a:r>
                      <a:endParaRPr lang="ru-RU" sz="11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Сильные стороны </a:t>
                      </a:r>
                      <a:endParaRPr lang="ru-RU" sz="11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Результат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коррекционно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 – развивающей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 работы.</a:t>
                      </a:r>
                      <a:endParaRPr lang="ru-RU" sz="11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96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1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Выработанные навыки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3967">
                <a:tc rowSpan="2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Частая смена настроения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Бурные протестные реакции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Взаимодействие возможно только в «поле» выбранном ребенком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Ведущая деятельность «игровая»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1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1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Может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самостоятельно организовать и предложить деятельность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устойчивые 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проявляются ситуативно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992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реагирует на свое имя</a:t>
                      </a:r>
                    </a:p>
                    <a:p>
                      <a:pPr marL="92075" marR="0" indent="-920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фиксирует взгляд на лице педагога </a:t>
                      </a:r>
                    </a:p>
                    <a:p>
                      <a:pPr marL="92075" marR="0" indent="-920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вступает в речевой диалог</a:t>
                      </a:r>
                    </a:p>
                    <a:p>
                      <a:pPr marL="92075" marR="0" indent="-920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проявляет положительные эмоциональное реакции  в процессе деятельности </a:t>
                      </a:r>
                    </a:p>
                    <a:p>
                      <a:pPr marL="92075" marR="0" indent="-920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самостоятельно ориентируется в пространстве школы </a:t>
                      </a:r>
                    </a:p>
                    <a:p>
                      <a:pPr marL="92075" marR="0" indent="-920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знает расположение кабинета, в его пространстве действует четко поставленной инструкции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обращается за помощью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протестные реакции, неприятие деятельности, бесцельная  деятельность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1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3967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ЗУН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96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Слабые стороны</a:t>
                      </a:r>
                      <a:endParaRPr lang="ru-RU" sz="11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Сильные стороны </a:t>
                      </a:r>
                      <a:endParaRPr lang="ru-RU" sz="11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Результат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коррекционно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 – развивающей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 работы.</a:t>
                      </a:r>
                      <a:endParaRPr lang="ru-RU" sz="11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Отвлекаемость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Удерживает учебное поведение 5-10 мин.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Не развита мелкая моторика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Неправильно удерживает принадлежности (карандаш, кисть, ручку)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Избирательность в деятельности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Сопровождение учебного процесса  игрушками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Принимает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роль ученика</a:t>
                      </a:r>
                      <a:endParaRPr lang="ru-RU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Проявляет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интерес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к конструированию  собиранию крупных  </a:t>
                      </a:r>
                      <a:r>
                        <a:rPr lang="ru-RU" sz="1100" baseline="0" dirty="0" err="1" smtClean="0">
                          <a:solidFill>
                            <a:schemeClr val="tx1"/>
                          </a:solidFill>
                        </a:rPr>
                        <a:t>пазлов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, мозаик, предметно-практической деятельности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С помощью значимых стимулов возможно активизировать познавательную активность</a:t>
                      </a:r>
                      <a:endParaRPr lang="ru-RU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устойчивые 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выполняются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с помощью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53428"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Удерживает учебное поведение (20-30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 мин)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Знает основные цвета, геометрические фигуры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Знает и называет буквы алфавита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Выполняет прямой  порядковый счет в пределах 10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Знает и называет, записывает цифры в пределах 10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Конструирует используя различные материалы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1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Соотносит строчные и печатные буквы алфавита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Записывает свое имя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Читает по слогам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Определяет количество предметов путем пересчета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Соотносит количественное и числовое выражение 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Выполняет арифметические действия а пределах 10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Решает задачи по картинкам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1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9" y="4245429"/>
            <a:ext cx="2762550" cy="2438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7" t="3492" r="16964" b="-3492"/>
          <a:stretch/>
        </p:blipFill>
        <p:spPr>
          <a:xfrm>
            <a:off x="0" y="300797"/>
            <a:ext cx="2808514" cy="247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4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1001</TotalTime>
  <Words>1011</Words>
  <Application>Microsoft Office PowerPoint</Application>
  <PresentationFormat>Широкоэкранный</PresentationFormat>
  <Paragraphs>181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Batang</vt:lpstr>
      <vt:lpstr>Arial</vt:lpstr>
      <vt:lpstr>Century Gothic</vt:lpstr>
      <vt:lpstr>Wingdings 3</vt:lpstr>
      <vt:lpstr>Легкий дым</vt:lpstr>
      <vt:lpstr>Организация дефектологического сопровождения детей с РАС в 2017/18 учебном году</vt:lpstr>
      <vt:lpstr>Презентация PowerPoint</vt:lpstr>
      <vt:lpstr>Семушева Елизавета</vt:lpstr>
      <vt:lpstr>Потапова Ольга</vt:lpstr>
      <vt:lpstr>Касимов Антон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48</cp:revision>
  <cp:lastPrinted>2018-03-26T03:02:48Z</cp:lastPrinted>
  <dcterms:created xsi:type="dcterms:W3CDTF">2018-03-26T02:00:34Z</dcterms:created>
  <dcterms:modified xsi:type="dcterms:W3CDTF">2018-04-04T16:56:05Z</dcterms:modified>
</cp:coreProperties>
</file>