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6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C9EE-83CC-424A-B5D7-D0FA368D7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04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9"/>
            <a:ext cx="86787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00000"/>
                </a:solidFill>
              </a:rPr>
              <a:t>Образование </a:t>
            </a:r>
            <a:r>
              <a:rPr lang="ru-RU" sz="4000" b="1" dirty="0">
                <a:solidFill>
                  <a:srgbClr val="800000"/>
                </a:solidFill>
              </a:rPr>
              <a:t>детей с интеллектуальными нарушениями на основе второго варианта </a:t>
            </a:r>
            <a:r>
              <a:rPr lang="ru-RU" sz="4000" b="1" dirty="0" smtClean="0">
                <a:solidFill>
                  <a:srgbClr val="800000"/>
                </a:solidFill>
              </a:rPr>
              <a:t>АООП в </a:t>
            </a:r>
            <a:r>
              <a:rPr lang="ru-RU" sz="4000" b="1" dirty="0">
                <a:solidFill>
                  <a:srgbClr val="800000"/>
                </a:solidFill>
              </a:rPr>
              <a:t>соответствии с требованиями ФГОС образования обучающихся с умственной отсталостью (интеллектуальными нарушениями)</a:t>
            </a:r>
          </a:p>
        </p:txBody>
      </p:sp>
    </p:spTree>
    <p:extLst>
      <p:ext uri="{BB962C8B-B14F-4D97-AF65-F5344CB8AC3E}">
        <p14:creationId xmlns:p14="http://schemas.microsoft.com/office/powerpoint/2010/main" val="23767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67544" y="288032"/>
            <a:ext cx="8280920" cy="155679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800000"/>
                </a:solidFill>
              </a:rPr>
              <a:t>Варианты АООП образования обучающихся с умственной отсталостью (интеллектуальными нарушениями) </a:t>
            </a:r>
            <a:endParaRPr lang="ru-RU" sz="3200" dirty="0">
              <a:solidFill>
                <a:srgbClr val="8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978922"/>
              </p:ext>
            </p:extLst>
          </p:nvPr>
        </p:nvGraphicFramePr>
        <p:xfrm>
          <a:off x="0" y="2473425"/>
          <a:ext cx="8942514" cy="347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1908"/>
                <a:gridCol w="3490606"/>
              </a:tblGrid>
              <a:tr h="6951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/>
                          <a:ea typeface="Times New Roman"/>
                        </a:rPr>
                        <a:t>Категория </a:t>
                      </a:r>
                      <a:r>
                        <a:rPr lang="ru-RU" sz="2600" dirty="0" smtClean="0">
                          <a:effectLst/>
                          <a:latin typeface="Times New Roman"/>
                          <a:ea typeface="Times New Roman"/>
                        </a:rPr>
                        <a:t>обучающихся</a:t>
                      </a:r>
                      <a:endParaRPr lang="ru-RU" sz="2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9" marR="6181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/>
                          <a:ea typeface="Times New Roman"/>
                        </a:rPr>
                        <a:t>Варианты </a:t>
                      </a:r>
                      <a:r>
                        <a:rPr lang="ru-RU" sz="2600" dirty="0" smtClean="0">
                          <a:effectLst/>
                          <a:latin typeface="Times New Roman"/>
                          <a:ea typeface="Times New Roman"/>
                        </a:rPr>
                        <a:t>АООП</a:t>
                      </a:r>
                      <a:endParaRPr lang="ru-RU" sz="2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9" marR="61819" marT="0" marB="0"/>
                </a:tc>
              </a:tr>
              <a:tr h="13903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  <a:latin typeface="Times New Roman"/>
                          <a:ea typeface="Times New Roman"/>
                        </a:rPr>
                        <a:t>Дети с легкой умственной отсталостью </a:t>
                      </a:r>
                      <a:endParaRPr lang="ru-RU" sz="2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9" marR="6181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6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9" marR="61819" marT="0" marB="0"/>
                </a:tc>
              </a:tr>
              <a:tr h="13903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/>
                          <a:ea typeface="Times New Roman"/>
                        </a:rPr>
                        <a:t>Дети с </a:t>
                      </a:r>
                      <a:r>
                        <a:rPr lang="ru-RU" sz="2600" dirty="0" smtClean="0">
                          <a:effectLst/>
                          <a:latin typeface="Times New Roman"/>
                          <a:ea typeface="Times New Roman"/>
                        </a:rPr>
                        <a:t>умеренной, тяжелой, глубокой умственной отсталостью, с ТМНР</a:t>
                      </a:r>
                      <a:endParaRPr lang="ru-RU" sz="2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9" marR="6181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6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9" marR="618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Николаев Ваня\Николаев Иван\IMG_4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647" r="23529"/>
          <a:stretch>
            <a:fillRect/>
          </a:stretch>
        </p:blipFill>
        <p:spPr bwMode="auto">
          <a:xfrm>
            <a:off x="428596" y="857232"/>
            <a:ext cx="2287088" cy="29126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G:\Касимов А 2кл\SDC13645.JPG"/>
          <p:cNvPicPr>
            <a:picLocks noChangeAspect="1" noChangeArrowheads="1"/>
          </p:cNvPicPr>
          <p:nvPr/>
        </p:nvPicPr>
        <p:blipFill>
          <a:blip r:embed="rId3" cstate="print"/>
          <a:srcRect l="22414" r="25862" b="13953"/>
          <a:stretch>
            <a:fillRect/>
          </a:stretch>
        </p:blipFill>
        <p:spPr bwMode="auto">
          <a:xfrm>
            <a:off x="6286512" y="1500174"/>
            <a:ext cx="2143140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C:\Users\IN WIN\Desktop\Работа 2016\ФОТО работа\IMG_20160316_122417.jpg"/>
          <p:cNvPicPr>
            <a:picLocks noChangeAspect="1" noChangeArrowheads="1"/>
          </p:cNvPicPr>
          <p:nvPr/>
        </p:nvPicPr>
        <p:blipFill>
          <a:blip r:embed="rId4" cstate="print"/>
          <a:srcRect l="35022" t="10345" r="7758"/>
          <a:stretch>
            <a:fillRect/>
          </a:stretch>
        </p:blipFill>
        <p:spPr bwMode="auto">
          <a:xfrm>
            <a:off x="2714612" y="3786190"/>
            <a:ext cx="3323237" cy="2928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3" descr="G:\DCIM\Camera\IMG_20161011_103931.jpg"/>
          <p:cNvPicPr>
            <a:picLocks noChangeAspect="1" noChangeArrowheads="1"/>
          </p:cNvPicPr>
          <p:nvPr/>
        </p:nvPicPr>
        <p:blipFill>
          <a:blip cstate="print"/>
          <a:srcRect l="9210" t="22807" r="51316" b="15789"/>
          <a:stretch>
            <a:fillRect/>
          </a:stretch>
        </p:blipFill>
        <p:spPr bwMode="auto">
          <a:xfrm>
            <a:off x="3071802" y="1071546"/>
            <a:ext cx="2214578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000100" y="142852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800000"/>
                </a:solidFill>
                <a:latin typeface="Arial"/>
                <a:cs typeface="Arial"/>
              </a:rPr>
              <a:t>Тяжелое множественное нарушение развития</a:t>
            </a:r>
            <a:br>
              <a:rPr lang="ru-RU" sz="2000" dirty="0" smtClean="0">
                <a:solidFill>
                  <a:srgbClr val="800000"/>
                </a:solidFill>
                <a:latin typeface="Arial"/>
                <a:cs typeface="Arial"/>
              </a:rPr>
            </a:br>
            <a:r>
              <a:rPr lang="ru-RU" sz="2000" dirty="0" smtClean="0">
                <a:solidFill>
                  <a:srgbClr val="800000"/>
                </a:solidFill>
                <a:latin typeface="Arial"/>
                <a:cs typeface="Arial"/>
              </a:rPr>
              <a:t>ТМНР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107950" y="187896"/>
            <a:ext cx="8856663" cy="9368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800000"/>
                </a:solidFill>
                <a:latin typeface="Arial"/>
                <a:cs typeface="Arial"/>
              </a:rPr>
              <a:t>Тяжелое множественное нарушение развития</a:t>
            </a:r>
            <a:br>
              <a:rPr lang="ru-RU" sz="2800" dirty="0" smtClean="0">
                <a:solidFill>
                  <a:srgbClr val="800000"/>
                </a:solidFill>
                <a:latin typeface="Arial"/>
                <a:cs typeface="Arial"/>
              </a:rPr>
            </a:br>
            <a:r>
              <a:rPr lang="ru-RU" sz="2800" dirty="0" smtClean="0">
                <a:solidFill>
                  <a:srgbClr val="800000"/>
                </a:solidFill>
                <a:latin typeface="Arial"/>
                <a:cs typeface="Arial"/>
              </a:rPr>
              <a:t>ТМНР</a:t>
            </a:r>
            <a:endParaRPr lang="ru-RU" sz="28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251520" y="2420888"/>
            <a:ext cx="8605838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9pPr>
          </a:lstStyle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ru-RU" sz="2400" dirty="0" smtClean="0">
                <a:latin typeface="Times New Roman"/>
                <a:cs typeface="Times New Roman"/>
              </a:rPr>
              <a:t>высокая </a:t>
            </a:r>
            <a:r>
              <a:rPr lang="ru-RU" sz="2400" dirty="0">
                <a:latin typeface="Times New Roman"/>
                <a:cs typeface="Times New Roman"/>
              </a:rPr>
              <a:t>степень выраженности нарушений, прежде всего интеллекта</a:t>
            </a:r>
            <a:r>
              <a:rPr lang="ru-RU" sz="2400" dirty="0" smtClean="0">
                <a:latin typeface="Times New Roman"/>
                <a:cs typeface="Times New Roman"/>
              </a:rPr>
              <a:t>;</a:t>
            </a:r>
          </a:p>
        </p:txBody>
      </p:sp>
      <p:sp>
        <p:nvSpPr>
          <p:cNvPr id="292872" name="Text Box 8"/>
          <p:cNvSpPr txBox="1">
            <a:spLocks noChangeArrowheads="1"/>
          </p:cNvSpPr>
          <p:nvPr/>
        </p:nvSpPr>
        <p:spPr bwMode="auto">
          <a:xfrm>
            <a:off x="251520" y="1340768"/>
            <a:ext cx="8748713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9pPr>
          </a:lstStyle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ru-RU" sz="2400" dirty="0" smtClean="0">
                <a:latin typeface="Times New Roman"/>
                <a:cs typeface="Times New Roman"/>
              </a:rPr>
              <a:t>совокупность </a:t>
            </a:r>
            <a:r>
              <a:rPr lang="ru-RU" sz="2400" dirty="0">
                <a:latin typeface="Times New Roman"/>
                <a:cs typeface="Times New Roman"/>
              </a:rPr>
              <a:t>различных психофизических нарушений, как правило, вследствие органического поражения </a:t>
            </a:r>
            <a:r>
              <a:rPr lang="ru-RU" sz="2400" dirty="0" smtClean="0">
                <a:latin typeface="Times New Roman"/>
                <a:cs typeface="Times New Roman"/>
              </a:rPr>
              <a:t>ЦНС;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074402"/>
            <a:ext cx="8605838" cy="120032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</a:defRPr>
            </a:lvl9pPr>
          </a:lstStyle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ru-RU" sz="2400" dirty="0" smtClean="0">
                <a:latin typeface="Times New Roman"/>
                <a:cs typeface="Times New Roman"/>
              </a:rPr>
              <a:t>потребность </a:t>
            </a:r>
            <a:r>
              <a:rPr lang="ru-RU" sz="2400" dirty="0">
                <a:latin typeface="Times New Roman"/>
                <a:cs typeface="Times New Roman"/>
              </a:rPr>
              <a:t>в интенсивной помощи, превышающей </a:t>
            </a:r>
            <a:r>
              <a:rPr lang="ru-RU" sz="2400" dirty="0" smtClean="0">
                <a:latin typeface="Times New Roman"/>
                <a:cs typeface="Times New Roman"/>
              </a:rPr>
              <a:t>размеры поддержки</a:t>
            </a:r>
            <a:r>
              <a:rPr lang="ru-RU" sz="2400" dirty="0">
                <a:latin typeface="Times New Roman"/>
                <a:cs typeface="Times New Roman"/>
              </a:rPr>
              <a:t>, оказываемой при каком-то определенном </a:t>
            </a:r>
            <a:r>
              <a:rPr lang="ru-RU" sz="2400" dirty="0" smtClean="0">
                <a:latin typeface="Times New Roman"/>
                <a:cs typeface="Times New Roman"/>
              </a:rPr>
              <a:t>нарушении. 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501008"/>
            <a:ext cx="864096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ru-RU" sz="2400" dirty="0" smtClean="0"/>
              <a:t>уровень </a:t>
            </a:r>
            <a:r>
              <a:rPr lang="ru-RU" sz="2400" dirty="0"/>
              <a:t>психофизического развития детей с тяжелыми множественными нарушениями невозможно соотнести с какими-либо возрастными </a:t>
            </a:r>
            <a:r>
              <a:rPr lang="ru-RU" sz="2400" dirty="0" smtClean="0"/>
              <a:t>параметрами;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733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2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1" grpId="0"/>
      <p:bldP spid="292872" grpId="0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АООП </a:t>
            </a:r>
            <a:endParaRPr lang="ru-RU" sz="3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 обучающихся </a:t>
            </a:r>
            <a:r>
              <a:rPr lang="ru-RU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умеренной, тяжелой, глубокой умственной отсталостью (интеллектуальными нарушениями), с </a:t>
            </a:r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ТМНР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137160" lvl="0" indent="0">
              <a:buNone/>
            </a:pPr>
            <a:r>
              <a:rPr lang="en-US" sz="3200" b="1" dirty="0" smtClean="0"/>
              <a:t>I. </a:t>
            </a:r>
            <a:r>
              <a:rPr lang="ru-RU" sz="3600" b="1" dirty="0" smtClean="0"/>
              <a:t>Целевой </a:t>
            </a:r>
            <a:r>
              <a:rPr lang="ru-RU" sz="3600" b="1" dirty="0"/>
              <a:t>раздел </a:t>
            </a:r>
            <a:endParaRPr lang="ru-RU" sz="3600" b="1" dirty="0" smtClean="0"/>
          </a:p>
          <a:p>
            <a:pPr marL="137160" lvl="0" indent="0">
              <a:buNone/>
            </a:pPr>
            <a:r>
              <a:rPr lang="en-US" sz="3600" b="1" dirty="0"/>
              <a:t>II.</a:t>
            </a:r>
            <a:r>
              <a:rPr lang="ru-RU" sz="3600" b="1" dirty="0"/>
              <a:t> Содержательный раздел </a:t>
            </a:r>
            <a:endParaRPr lang="ru-RU" sz="3600" b="1" dirty="0" smtClean="0"/>
          </a:p>
          <a:p>
            <a:pPr marL="137160" lvl="0" indent="0">
              <a:buNone/>
            </a:pPr>
            <a:r>
              <a:rPr lang="en-US" sz="3600" b="1" dirty="0"/>
              <a:t>III. </a:t>
            </a:r>
            <a:r>
              <a:rPr lang="ru-RU" sz="3600" b="1" dirty="0"/>
              <a:t>Организационный раздел</a:t>
            </a:r>
            <a:endParaRPr lang="ru-RU" sz="3600" b="1" dirty="0" smtClean="0"/>
          </a:p>
          <a:p>
            <a:pPr marL="137160" lv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201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</p:spPr>
        <p:txBody>
          <a:bodyPr>
            <a:normAutofit/>
          </a:bodyPr>
          <a:lstStyle/>
          <a:p>
            <a:pPr lvl="0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I. </a:t>
            </a:r>
            <a:r>
              <a:rPr lang="ru-RU" sz="4400" u="sng" dirty="0">
                <a:solidFill>
                  <a:schemeClr val="accent2">
                    <a:lumMod val="75000"/>
                  </a:schemeClr>
                </a:solidFill>
              </a:rPr>
              <a:t>Целевой раздел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340768"/>
            <a:ext cx="8964488" cy="518457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3200" dirty="0" smtClean="0"/>
              <a:t>определяет </a:t>
            </a:r>
            <a:r>
              <a:rPr lang="ru-RU" sz="3200" dirty="0"/>
              <a:t>общее назначение, цели, задачи и планируемые результаты реализации АООП, а также способы определения достижения этих целей и результатов. </a:t>
            </a:r>
            <a:endParaRPr lang="en-US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dirty="0"/>
              <a:t>целевой раздел включает:</a:t>
            </a:r>
          </a:p>
          <a:p>
            <a:pPr marL="850392" lvl="2" indent="0" fontAlgn="base">
              <a:buNone/>
            </a:pPr>
            <a:r>
              <a:rPr lang="ru-RU" sz="2800" dirty="0"/>
              <a:t>1.1. пояснительную записку;</a:t>
            </a:r>
          </a:p>
          <a:p>
            <a:pPr marL="850392" lvl="2" indent="0" fontAlgn="base">
              <a:buNone/>
            </a:pPr>
            <a:r>
              <a:rPr lang="ru-RU" sz="2800" dirty="0"/>
              <a:t>1.2. планируемые (возможные) результаты освоения обучающимися АООП;</a:t>
            </a:r>
          </a:p>
          <a:p>
            <a:pPr marL="850392" lvl="2" indent="0" fontAlgn="base">
              <a:buNone/>
            </a:pPr>
            <a:r>
              <a:rPr lang="ru-RU" sz="2800" dirty="0"/>
              <a:t>1.3. систему оценки достижения планируемых результатов освоения АООП.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2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706090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II.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Содержательный раздел АООП </a:t>
            </a:r>
            <a:endParaRPr lang="ru-RU" sz="36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85000" lnSpcReduction="10000"/>
          </a:bodyPr>
          <a:lstStyle/>
          <a:p>
            <a:pPr lvl="0" fontAlgn="base">
              <a:buFont typeface="Wingdings" panose="05000000000000000000" pitchFamily="2" charset="2"/>
              <a:buChar char="Ø"/>
            </a:pPr>
            <a:r>
              <a:rPr lang="ru-RU" dirty="0" smtClean="0"/>
              <a:t>определяет </a:t>
            </a:r>
            <a:r>
              <a:rPr lang="ru-RU" dirty="0"/>
              <a:t>общее содержание образования обучающихся с умственной отсталостью (интеллектуальными нарушениями</a:t>
            </a:r>
            <a:r>
              <a:rPr lang="ru-RU" dirty="0" smtClean="0"/>
              <a:t>); 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dirty="0" smtClean="0"/>
              <a:t>включает </a:t>
            </a:r>
            <a:r>
              <a:rPr lang="ru-RU" dirty="0"/>
              <a:t>следующие программы, ориентированные на достижение личностных и предметных результатов:</a:t>
            </a:r>
          </a:p>
          <a:p>
            <a:pPr marL="585216" lvl="1" indent="0" fontAlgn="base">
              <a:buNone/>
            </a:pPr>
            <a:r>
              <a:rPr lang="ru-RU" dirty="0" smtClean="0"/>
              <a:t>2.1. программу </a:t>
            </a:r>
            <a:r>
              <a:rPr lang="ru-RU" dirty="0"/>
              <a:t>формирования базовых учебных действий;</a:t>
            </a:r>
          </a:p>
          <a:p>
            <a:pPr marL="585216" lvl="1" indent="0" fontAlgn="base">
              <a:buNone/>
            </a:pPr>
            <a:r>
              <a:rPr lang="ru-RU" dirty="0" smtClean="0"/>
              <a:t>2.2. программы </a:t>
            </a:r>
            <a:r>
              <a:rPr lang="ru-RU" dirty="0"/>
              <a:t>отдельных учебных предметов, коррекционных курсов; </a:t>
            </a:r>
          </a:p>
          <a:p>
            <a:pPr marL="585216" lvl="1" indent="0" fontAlgn="base">
              <a:buNone/>
            </a:pPr>
            <a:r>
              <a:rPr lang="ru-RU" dirty="0" smtClean="0"/>
              <a:t>2.3. программу </a:t>
            </a:r>
            <a:r>
              <a:rPr lang="ru-RU" dirty="0"/>
              <a:t>духовно-нравственного (нравственного) развития, воспитания обучающихся с умственной отсталостью (интеллектуальными нарушениями);</a:t>
            </a:r>
          </a:p>
          <a:p>
            <a:pPr marL="585216" lvl="1" indent="0" fontAlgn="base">
              <a:buNone/>
            </a:pPr>
            <a:r>
              <a:rPr lang="ru-RU" dirty="0" smtClean="0"/>
              <a:t>2.4. программу </a:t>
            </a:r>
            <a:r>
              <a:rPr lang="ru-RU" dirty="0"/>
              <a:t>формирования экологической культуры, здорового и безопасного образа жизни;</a:t>
            </a:r>
          </a:p>
          <a:p>
            <a:pPr marL="585216" lvl="1" indent="0" fontAlgn="base">
              <a:buNone/>
            </a:pPr>
            <a:r>
              <a:rPr lang="ru-RU" dirty="0" smtClean="0"/>
              <a:t>2.5. программу </a:t>
            </a:r>
            <a:r>
              <a:rPr lang="ru-RU" dirty="0"/>
              <a:t>внеурочной </a:t>
            </a:r>
            <a:r>
              <a:rPr lang="ru-RU" dirty="0" smtClean="0"/>
              <a:t>деятельности</a:t>
            </a:r>
            <a:r>
              <a:rPr lang="ru-RU" dirty="0"/>
              <a:t>;</a:t>
            </a:r>
          </a:p>
          <a:p>
            <a:pPr marL="585216" lvl="1" indent="0" fontAlgn="base">
              <a:buNone/>
            </a:pPr>
            <a:r>
              <a:rPr lang="ru-RU" dirty="0" smtClean="0"/>
              <a:t>2.6. программу </a:t>
            </a:r>
            <a:r>
              <a:rPr lang="ru-RU" dirty="0"/>
              <a:t>сотрудничества с </a:t>
            </a:r>
            <a:r>
              <a:rPr lang="ru-RU" dirty="0" smtClean="0"/>
              <a:t>родителями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52528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/>
              <a:t>определяет </a:t>
            </a:r>
            <a:r>
              <a:rPr lang="ru-RU" dirty="0"/>
              <a:t>общие рамки организации образовательного процесса, а также механизмы реализации </a:t>
            </a:r>
            <a:r>
              <a:rPr lang="ru-RU" dirty="0" smtClean="0"/>
              <a:t>АООП</a:t>
            </a:r>
            <a:r>
              <a:rPr lang="ru-RU" dirty="0"/>
              <a:t>;</a:t>
            </a:r>
            <a:endParaRPr lang="ru-RU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/>
              <a:t>организационный раздел включает:</a:t>
            </a:r>
          </a:p>
          <a:p>
            <a:pPr marL="1069848" lvl="3" indent="0">
              <a:buNone/>
            </a:pPr>
            <a:r>
              <a:rPr lang="ru-RU" sz="2600" dirty="0" smtClean="0"/>
              <a:t>3.1 учебный план, включающий предметные и коррекционно-развивающие области, внеурочную деятельность и, являющийся основным организационным механизмом реализации АООП;</a:t>
            </a:r>
          </a:p>
          <a:p>
            <a:pPr marL="1069848" lvl="3" indent="0">
              <a:buNone/>
            </a:pPr>
            <a:r>
              <a:rPr lang="ru-RU" sz="2600" dirty="0" smtClean="0"/>
              <a:t>3.2 систему специальных условий реализации АООП в соответствии с требованиями Стандарта. </a:t>
            </a:r>
            <a:endParaRPr lang="ru-RU" sz="2600" dirty="0"/>
          </a:p>
        </p:txBody>
      </p:sp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III.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Организационный раздел </a:t>
            </a:r>
            <a:endParaRPr lang="ru-RU" sz="3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1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Варианты АООП образования обучающихся с умственной отсталостью (интеллектуальными нарушениями) </vt:lpstr>
      <vt:lpstr>Презентация PowerPoint</vt:lpstr>
      <vt:lpstr>Тяжелое множественное нарушение развития ТМНР</vt:lpstr>
      <vt:lpstr>Презентация PowerPoint</vt:lpstr>
      <vt:lpstr>I. Целевой раздел </vt:lpstr>
      <vt:lpstr>II. Содержательный раздел АООП </vt:lpstr>
      <vt:lpstr>III. Организационный раздел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</cp:revision>
  <dcterms:modified xsi:type="dcterms:W3CDTF">2021-11-18T05:49:41Z</dcterms:modified>
</cp:coreProperties>
</file>