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handoutMasterIdLst>
    <p:handoutMasterId r:id="rId17"/>
  </p:handoutMasterIdLst>
  <p:sldIdLst>
    <p:sldId id="352" r:id="rId2"/>
    <p:sldId id="360" r:id="rId3"/>
    <p:sldId id="361" r:id="rId4"/>
    <p:sldId id="370" r:id="rId5"/>
    <p:sldId id="371" r:id="rId6"/>
    <p:sldId id="369" r:id="rId7"/>
    <p:sldId id="351" r:id="rId8"/>
    <p:sldId id="363" r:id="rId9"/>
    <p:sldId id="372" r:id="rId10"/>
    <p:sldId id="373" r:id="rId11"/>
    <p:sldId id="362" r:id="rId12"/>
    <p:sldId id="318" r:id="rId13"/>
    <p:sldId id="346" r:id="rId14"/>
    <p:sldId id="347" r:id="rId15"/>
    <p:sldId id="34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99FF"/>
    <a:srgbClr val="CCFF66"/>
    <a:srgbClr val="FFCCFF"/>
    <a:srgbClr val="CCFFCC"/>
    <a:srgbClr val="FFFFCC"/>
    <a:srgbClr val="ADE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7" autoAdjust="0"/>
  </p:normalViewPr>
  <p:slideViewPr>
    <p:cSldViewPr>
      <p:cViewPr>
        <p:scale>
          <a:sx n="70" d="100"/>
          <a:sy n="70" d="100"/>
        </p:scale>
        <p:origin x="-1810" y="-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6D3DE83D-5A48-4FB4-8D98-0BE0652B02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664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712E-BACE-4DE4-81FB-95BBD032F9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9DB6-4866-4568-958C-92E63720A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BDDB-3169-4607-BA00-8608B6CEB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1D72-157F-421A-9158-6F1ABE4E4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B450-8229-48AD-B1B9-B47F68817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4F83-A965-4B85-B880-A9B77B1846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90A3-8C64-4E25-B3F2-97B6B4790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D7712-E2DD-45F2-A324-AE6C37A825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72E-D164-4272-9AD7-0517472FF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A1BA-E10D-421C-A2F8-B611FB2F85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88C9-9E48-40D0-932B-6FE0FDE02C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6272156-019D-4271-8A44-1402B685A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yandex.ru/images/search?source=wiz&amp;img_url=http://gorod.tomsk.ru/uploads/28460/1232762520/807815rvl.jpg&amp;uinfo=sw-1280-sh-768-ww-1263-wh-667-pd-1-wp-5x3_1280x768&amp;text=%D0%B4%D0%B2%D0%BE%D1%80%D0%BD%D0%B8%D0%BA%20%D0%BA%D0%B0%D1%80%D1%82%D0%B8%D0%BD%D0%BA%D0%B8&amp;noreask=1&amp;pos=14&amp;lr=11344&amp;rpt=simage&amp;pin=1" TargetMode="External"/><Relationship Id="rId13" Type="http://schemas.openxmlformats.org/officeDocument/2006/relationships/image" Target="../media/image13.jpeg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12" Type="http://schemas.openxmlformats.org/officeDocument/2006/relationships/hyperlink" Target="http://yandex.ru/images/search?source=wiz&amp;img_url=http://www.ukrmarket.net/adpics/51eecd87d19ba4197b72a0524.jpg&amp;uinfo=sw-1280-sh-768-ww-1263-wh-667-pd-1-wp-5x3_1280x768&amp;_=1413917911631&amp;viewport=wide&amp;p=3&amp;text=%D0%B3%D1%80%D1%83%D0%B7%D1%87%D0%B8%D0%BA%D0%B8%20%D0%BA%D0%B0%D1%80%D1%82%D0%B8%D0%BD%D0%BA%D0%B8&amp;noreask=1&amp;pos=105&amp;rpt=simage&amp;lr=11344&amp;pin=1" TargetMode="External"/><Relationship Id="rId2" Type="http://schemas.openxmlformats.org/officeDocument/2006/relationships/hyperlink" Target="http://yandex.ru/images/search?source=wiz&amp;img_url=http://t2.ftcdn.net/jpg/00/09/35/03/110_F_9350399_XCt5hsT4fZbZnsWY6XotIk8Saxca2PeP.jpg&amp;uinfo=sw-1280-sh-768-ww-1263-wh-667-pd-1-wp-5x3_1280x768&amp;_=1413917930038&amp;viewport=wide&amp;p=3&amp;text=%D1%81%D0%B0%D0%BD%D0%B8%D1%82%D0%B0%D1%80%D0%BA%D0%B8%20%D0%BA%D0%B0%D1%80%D1%82%D0%B8%D0%BD%D0%BA%D0%B8&amp;noreask=1&amp;pos=108&amp;rpt=simage&amp;lr=11344&amp;pin=1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11" Type="http://schemas.openxmlformats.org/officeDocument/2006/relationships/image" Target="../media/image12.jpeg"/><Relationship Id="rId5" Type="http://schemas.openxmlformats.org/officeDocument/2006/relationships/hyperlink" Target="http://yandex.ru/images/search?source=wiz&amp;img_url=http://www.mirpozitiva.ru/pozitiv/pritchi/ribak.jpg&amp;uinfo=sw-1280-sh-768-ww-1263-wh-667-pd-1-wp-5x3_1280x768-lt-1408&amp;text=%D0%BA%D0%B0%D1%80%D1%82%D0%B8%D0%BD%D0%BA%D0%B8%20%D1%80%D1%8B%D0%B1%D0%B0%D0%BA&amp;noreask=1&amp;pos=5&amp;lr=11344&amp;rpt=simage&amp;pin=1" TargetMode="External"/><Relationship Id="rId10" Type="http://schemas.openxmlformats.org/officeDocument/2006/relationships/hyperlink" Target="http://yandex.ru/images/search?source=wiz&amp;img_url=http://img2.board.com.ua/a/2000351992/wm/3-uniforma-dlya-gornichnyih.jpg&amp;uinfo=sw-1280-sh-768-ww-1263-wh-667-pd-1-wp-5x3_1280x768&amp;_=1413916816948&amp;viewport=wide&amp;p=1&amp;text=%D1%83%D0%B1%D0%BE%D1%80%D1%89%D0%B8%D1%86%D0%B0%20%D0%BA%D0%B0%D1%80%D1%82%D0%B8%D0%BD%D0%BA%D0%B8&amp;noreask=1&amp;pos=37&amp;rpt=simage&amp;lr=11344&amp;pin=1" TargetMode="External"/><Relationship Id="rId4" Type="http://schemas.openxmlformats.org/officeDocument/2006/relationships/image" Target="../media/image8.jpeg"/><Relationship Id="rId9" Type="http://schemas.openxmlformats.org/officeDocument/2006/relationships/image" Target="../media/image11.jpeg"/><Relationship Id="rId1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357158" y="332656"/>
            <a:ext cx="8463314" cy="26765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1311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41275" algn="ctr">
                  <a:solidFill>
                    <a:srgbClr val="7030A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Куда   пойти    учиться?</a:t>
            </a:r>
          </a:p>
        </p:txBody>
      </p:sp>
      <p:pic>
        <p:nvPicPr>
          <p:cNvPr id="3" name="Рисунок 2" descr="http://im2-tub-ru.yandex.net/i?id=467f6c2a4b653f836bbfa37e5fc6579a-75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207170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1-tub-ru.yandex.net/i?id=d42c7d2ef9d850d852246959504cd5d1-121-144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780928"/>
            <a:ext cx="221457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rg_hi" descr="Описание: https://encrypted-tbn0.gstatic.com/images?q=tbn:ANd9GcS7KhgzVZwUl0awtjKUJ1t11ICcxVb4C9OKBdnO2IhSTOG3NiL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780928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1" descr="E:\CIMG848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31784">
            <a:off x="6332442" y="4539579"/>
            <a:ext cx="22193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rg_hi" descr="Описание: https://encrypted-tbn1.gstatic.com/images?q=tbn:ANd9GcTz90ISfgPOS-S7QWU4nOKQ56uFM1qIV-ljV-Ln7jLnxTF2fy_PU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4797152"/>
            <a:ext cx="2543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Рисунок 1" descr="E:\CIMG876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4797152"/>
            <a:ext cx="201622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000625"/>
            <a:ext cx="8183563" cy="1092671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Кто нужен на рынке труда?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рынок труда1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696" y="332656"/>
            <a:ext cx="5616624" cy="4187825"/>
          </a:xfrm>
        </p:spPr>
      </p:pic>
    </p:spTree>
    <p:extLst>
      <p:ext uri="{BB962C8B-B14F-4D97-AF65-F5344CB8AC3E}">
        <p14:creationId xmlns:p14="http://schemas.microsoft.com/office/powerpoint/2010/main" val="27179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357158" y="332656"/>
            <a:ext cx="8535322" cy="26765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2124"/>
              </a:avLst>
            </a:prstTxWarp>
          </a:bodyPr>
          <a:lstStyle/>
          <a:p>
            <a:pPr algn="ctr"/>
            <a:r>
              <a:rPr lang="ru-RU" sz="3600" kern="10" spc="-360" dirty="0" smtClean="0">
                <a:ln w="41275" algn="ctr">
                  <a:solidFill>
                    <a:srgbClr val="7030A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Рабочие     специальности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3019638"/>
            <a:ext cx="52565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1.ДВОРНИК</a:t>
            </a:r>
          </a:p>
          <a:p>
            <a:r>
              <a:rPr lang="ru-RU" sz="2000" b="1" i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2.САНИТАРКА</a:t>
            </a:r>
          </a:p>
          <a:p>
            <a:r>
              <a:rPr lang="ru-RU" sz="2000" b="1" i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3.УБОРЩИК СЛУЖЕБНЫХ ПОМЕЩЕНИЙ</a:t>
            </a:r>
          </a:p>
          <a:p>
            <a:r>
              <a:rPr lang="ru-RU" sz="2000" b="1" i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4.ГРУЗЧИК</a:t>
            </a:r>
          </a:p>
          <a:p>
            <a:r>
              <a:rPr lang="ru-RU" sz="2000" b="1" i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5.ПОДСОБНЫЙ РАБОЧИЙ</a:t>
            </a:r>
          </a:p>
          <a:p>
            <a:r>
              <a:rPr lang="ru-RU" sz="2000" b="1" i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6. ПРОДАВЕЦ</a:t>
            </a:r>
          </a:p>
          <a:p>
            <a:r>
              <a:rPr lang="ru-RU" sz="2000" b="1" i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7.РЫБАК</a:t>
            </a:r>
          </a:p>
          <a:p>
            <a:r>
              <a:rPr lang="ru-RU" sz="2000" b="1" i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8.ОХОТНИК</a:t>
            </a:r>
          </a:p>
          <a:p>
            <a:r>
              <a:rPr lang="ru-RU" sz="2000" b="1" i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9.МОЙЩИК ПОСУДЫ</a:t>
            </a:r>
          </a:p>
          <a:p>
            <a:r>
              <a:rPr lang="ru-RU" sz="2000" b="1" i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10.КУХОННЫЙ РАБОЧИЙ</a:t>
            </a:r>
          </a:p>
        </p:txBody>
      </p:sp>
    </p:spTree>
    <p:extLst>
      <p:ext uri="{BB962C8B-B14F-4D97-AF65-F5344CB8AC3E}">
        <p14:creationId xmlns:p14="http://schemas.microsoft.com/office/powerpoint/2010/main" val="303534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51520" y="332656"/>
            <a:ext cx="8712968" cy="6120680"/>
          </a:xfrm>
        </p:spPr>
        <p:txBody>
          <a:bodyPr>
            <a:normAutofit fontScale="70000" lnSpcReduction="20000"/>
          </a:bodyPr>
          <a:lstStyle/>
          <a:p>
            <a:pPr marL="45720" indent="0" algn="ctr">
              <a:buNone/>
            </a:pPr>
            <a:r>
              <a:rPr lang="ru-RU" sz="3400" b="1" dirty="0"/>
              <a:t>ПАМЯТКА, ВЫБИРАЮЩЕМУ </a:t>
            </a:r>
            <a:r>
              <a:rPr lang="ru-RU" sz="3400" b="1" dirty="0" smtClean="0"/>
              <a:t>ПРОФЕССИЮ</a:t>
            </a:r>
          </a:p>
          <a:p>
            <a:pPr marL="45720" indent="0" algn="ctr">
              <a:buNone/>
            </a:pPr>
            <a:endParaRPr lang="ru-RU" dirty="0"/>
          </a:p>
          <a:p>
            <a:pPr>
              <a:buNone/>
            </a:pPr>
            <a:r>
              <a:rPr lang="ru-RU" b="1" i="1" dirty="0" smtClean="0"/>
              <a:t>   Выбор </a:t>
            </a:r>
            <a:r>
              <a:rPr lang="ru-RU" b="1" i="1" dirty="0"/>
              <a:t>профессии — сложный и ответственный шаг в твоей жизни. Не предоставляй выбор своей будущей профессии случаю. </a:t>
            </a:r>
            <a:endParaRPr lang="ru-RU" dirty="0"/>
          </a:p>
          <a:p>
            <a:pPr>
              <a:buNone/>
            </a:pPr>
            <a:r>
              <a:rPr lang="ru-RU" b="1" i="1" dirty="0" smtClean="0"/>
              <a:t>   Профессию </a:t>
            </a:r>
            <a:r>
              <a:rPr lang="ru-RU" b="1" i="1" dirty="0"/>
              <a:t>надо выбирать обдуманно, с учетом своих способностей, внутренних убеждений (только равнодушные идут куда придется), реальных возможностей, взвесив все "за" и "против</a:t>
            </a:r>
            <a:r>
              <a:rPr lang="ru-RU" b="1" i="1" dirty="0" smtClean="0"/>
              <a:t>".</a:t>
            </a:r>
          </a:p>
          <a:p>
            <a:pPr marL="45720" indent="0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b="1" dirty="0"/>
              <a:t>С ЭТОЙ ЦЕЛЬЮ:</a:t>
            </a:r>
          </a:p>
          <a:p>
            <a:pPr>
              <a:buNone/>
            </a:pPr>
            <a:r>
              <a:rPr lang="ru-RU" b="1" i="1" dirty="0" smtClean="0"/>
              <a:t>  </a:t>
            </a:r>
            <a:r>
              <a:rPr lang="ru-RU" b="1" i="1" dirty="0"/>
              <a:t>Разберись в своих интересах (что тебе интересно на уровне хобби, а что может стать профессией), склонностях и физических возможностях. </a:t>
            </a:r>
            <a:endParaRPr lang="ru-RU" dirty="0"/>
          </a:p>
          <a:p>
            <a:pPr>
              <a:buNone/>
            </a:pPr>
            <a:r>
              <a:rPr lang="ru-RU" b="1" i="1" dirty="0" smtClean="0"/>
              <a:t>  Подумай</a:t>
            </a:r>
            <a:r>
              <a:rPr lang="ru-RU" b="1" i="1" dirty="0"/>
              <a:t>, какие у тебя сильные и слабые стороны, главные и второстепенные качества. </a:t>
            </a:r>
            <a:endParaRPr lang="ru-RU" dirty="0"/>
          </a:p>
          <a:p>
            <a:pPr>
              <a:buNone/>
            </a:pPr>
            <a:r>
              <a:rPr lang="ru-RU" b="1" i="1" dirty="0" smtClean="0"/>
              <a:t>  Ознакомься </a:t>
            </a:r>
            <a:r>
              <a:rPr lang="ru-RU" b="1" i="1" dirty="0"/>
              <a:t>с профессиями, которые соответствуют твоим интересам и способностям. </a:t>
            </a:r>
            <a:endParaRPr lang="ru-RU" dirty="0"/>
          </a:p>
          <a:p>
            <a:pPr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Побеседуй </a:t>
            </a:r>
            <a:r>
              <a:rPr lang="ru-RU" b="1" i="1" dirty="0"/>
              <a:t>с представителями избираемых Профессий, постарайся побывать на рабочем месте этих специалистов, ознакомься с характером и условиями </a:t>
            </a:r>
            <a:r>
              <a:rPr lang="ru-RU" b="1" i="1" dirty="0" smtClean="0"/>
              <a:t>труда.</a:t>
            </a:r>
          </a:p>
          <a:p>
            <a:pPr>
              <a:buNone/>
            </a:pPr>
            <a:r>
              <a:rPr lang="ru-RU" b="1" i="1" dirty="0" smtClean="0"/>
              <a:t>  Продумай</a:t>
            </a:r>
            <a:r>
              <a:rPr lang="ru-RU" b="1" i="1" dirty="0"/>
              <a:t>, как, где и когда можно попробовать свои силы в этом деле практически — и действуй! </a:t>
            </a:r>
            <a:endParaRPr lang="ru-RU" dirty="0"/>
          </a:p>
          <a:p>
            <a:pPr>
              <a:buNone/>
            </a:pPr>
            <a:r>
              <a:rPr lang="ru-RU" b="1" i="1" dirty="0" smtClean="0"/>
              <a:t>  Ознакомься </a:t>
            </a:r>
            <a:r>
              <a:rPr lang="ru-RU" b="1" i="1" dirty="0"/>
              <a:t>с учебными заведениями, в которых можно получить избранную профессию. </a:t>
            </a:r>
            <a:endParaRPr lang="ru-RU" dirty="0"/>
          </a:p>
          <a:p>
            <a:pPr>
              <a:buNone/>
            </a:pPr>
            <a:r>
              <a:rPr lang="ru-RU" b="1" i="1" dirty="0" smtClean="0"/>
              <a:t>  Сопоставь </a:t>
            </a:r>
            <a:r>
              <a:rPr lang="ru-RU" b="1" i="1" dirty="0"/>
              <a:t>свои личные качества и возможности с характером той профессии, которую ты выбрал. </a:t>
            </a:r>
            <a:endParaRPr lang="ru-RU" dirty="0"/>
          </a:p>
          <a:p>
            <a:pPr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Приняв </a:t>
            </a:r>
            <a:r>
              <a:rPr lang="ru-RU" b="1" i="1" dirty="0"/>
              <a:t>решение, не отступай перед трудностями. Будь настойчив в достижении намеченных целей. 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568951" cy="6480720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000" i="1" dirty="0" smtClean="0"/>
              <a:t>ПРИНЦИПЫ, КОТОРЫМИ ДОЛЖЕН РУКОВОДСТВОВАТЬСЯ        ЧЕЛОВЕК, ВЫБИРАЮЩИЙ ПРОФЕССИЮ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>                          </a:t>
            </a:r>
            <a:r>
              <a:rPr lang="ru-RU" sz="2000" i="1" dirty="0" smtClean="0"/>
              <a:t>ПРИНЦИП СОЗНАТЕЛЬНОСТИ: 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2000" i="1" dirty="0" smtClean="0"/>
              <a:t>правильно выбрать профессию может человек четко осознавший: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/>
              <a:t>•	Что он хочет (осознающий свои цели, жизненные планы, идеалы, стремления, ценностные ориентации)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/>
              <a:t>•	Что он есть (знающий особенности)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/>
              <a:t>•	Что он может (знающий свои склонности, способности, дарования)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/>
              <a:t>•	Что от него потребует работа и трудовой коллектив. 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</a:t>
            </a:r>
            <a:r>
              <a:rPr lang="ru-RU" sz="2000" i="1" dirty="0" smtClean="0"/>
              <a:t>ПРИНЦИП СООТВЕТСТВИЯ: </a:t>
            </a:r>
            <a:br>
              <a:rPr lang="ru-RU" sz="2000" i="1" dirty="0" smtClean="0"/>
            </a:br>
            <a:r>
              <a:rPr lang="ru-RU" sz="2000" i="1" dirty="0" smtClean="0"/>
              <a:t>выбираемая профессия должна соответствовать интересам, склонностям, способностям, состоянию здоровья человека и одновременно потребностям общества в кадрах.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7" y="188640"/>
            <a:ext cx="7597396" cy="6480720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000" i="1" dirty="0" smtClean="0"/>
              <a:t>                          ПРИНЦИП АКТИВНОСТИ: 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>профессию надо активно искать самому. В этом большую роль призваны сыграть: занятия в кружках, секциях, чтение литературы, экскурсии, встречи со специалистами, самостоятельное обращение к психологу.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>                            </a:t>
            </a:r>
            <a:r>
              <a:rPr lang="ru-RU" sz="2000" i="1" dirty="0" smtClean="0"/>
              <a:t>ПРИНЦИП РАЗВИТИЯ: 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>отражает идею необходимости развивать в себе такие качества, которые нужны для любой профессии. </a:t>
            </a:r>
            <a:br>
              <a:rPr lang="ru-RU" sz="1800" i="1" dirty="0" smtClean="0"/>
            </a:br>
            <a:r>
              <a:rPr lang="ru-RU" sz="1800" i="1" dirty="0" smtClean="0"/>
              <a:t>                                          Это:</a:t>
            </a:r>
            <a:br>
              <a:rPr lang="ru-RU" sz="1800" i="1" dirty="0" smtClean="0"/>
            </a:br>
            <a:r>
              <a:rPr lang="ru-RU" sz="1800" i="1" dirty="0" smtClean="0"/>
              <a:t> трудолюбие, </a:t>
            </a:r>
            <a:br>
              <a:rPr lang="ru-RU" sz="1800" i="1" dirty="0" smtClean="0"/>
            </a:br>
            <a:r>
              <a:rPr lang="ru-RU" sz="1800" i="1" dirty="0" smtClean="0"/>
              <a:t>добросовестность, </a:t>
            </a:r>
            <a:br>
              <a:rPr lang="ru-RU" sz="1800" i="1" dirty="0" smtClean="0"/>
            </a:br>
            <a:r>
              <a:rPr lang="ru-RU" sz="1800" i="1" dirty="0" smtClean="0"/>
              <a:t>прилежность, </a:t>
            </a:r>
            <a:br>
              <a:rPr lang="ru-RU" sz="1800" i="1" dirty="0" smtClean="0"/>
            </a:br>
            <a:r>
              <a:rPr lang="ru-RU" sz="1800" i="1" dirty="0" smtClean="0"/>
              <a:t>организованность, </a:t>
            </a:r>
            <a:br>
              <a:rPr lang="ru-RU" sz="1800" i="1" dirty="0" smtClean="0"/>
            </a:br>
            <a:r>
              <a:rPr lang="ru-RU" sz="1800" i="1" dirty="0" smtClean="0"/>
              <a:t>исполнительность, </a:t>
            </a:r>
            <a:br>
              <a:rPr lang="ru-RU" sz="1800" i="1" dirty="0" smtClean="0"/>
            </a:br>
            <a:r>
              <a:rPr lang="ru-RU" sz="1800" i="1" dirty="0" smtClean="0"/>
              <a:t>самостоятельность, </a:t>
            </a:r>
            <a:br>
              <a:rPr lang="ru-RU" sz="1800" i="1" dirty="0" smtClean="0"/>
            </a:br>
            <a:r>
              <a:rPr lang="ru-RU" sz="1800" i="1" dirty="0" smtClean="0"/>
              <a:t>выдержка, настойчивость.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7" y="188640"/>
            <a:ext cx="7597396" cy="6480720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</a:t>
            </a:r>
            <a:r>
              <a:rPr lang="ru-RU" sz="2000" i="1" dirty="0" smtClean="0"/>
              <a:t>ВЫБИРАЯ ПРОФЕССИЮ, ВАЖНО:</a:t>
            </a:r>
            <a:br>
              <a:rPr lang="ru-RU" sz="2000" i="1" dirty="0" smtClean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1.	Определить свои способности и возможности, интересы и склонности, которые помогут в обучении и работе. </a:t>
            </a:r>
            <a:br>
              <a:rPr lang="ru-RU" sz="1800" i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2.	Получить информацию об интересующих профессиях: содержании работы, условиях труда, требованиях, предъявляемых профессиями к человеку.</a:t>
            </a:r>
            <a:br>
              <a:rPr lang="ru-RU" sz="1800" i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3.	Желательно побывать на рабочих местах, побеседовать со специалистами, работающими по интересующей профессии. </a:t>
            </a:r>
            <a:br>
              <a:rPr lang="ru-RU" sz="1800" i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4.	Узнать в каких учебных заведениях и на каких условиях можно получить интересующую специальность. </a:t>
            </a:r>
            <a:br>
              <a:rPr lang="ru-RU" sz="1800" i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5.	Выяснить возможности трудоустройства. 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7" y="188640"/>
            <a:ext cx="7597396" cy="6480720"/>
          </a:xfrm>
        </p:spPr>
        <p:txBody>
          <a:bodyPr/>
          <a:lstStyle/>
          <a:p>
            <a:pPr fontAlgn="base">
              <a:buNone/>
            </a:pPr>
            <a:r>
              <a:rPr lang="ru-RU" sz="1200" dirty="0" smtClean="0"/>
              <a:t>                                                </a:t>
            </a:r>
            <a:br>
              <a:rPr lang="ru-RU" sz="1200" dirty="0" smtClean="0"/>
            </a:br>
            <a:r>
              <a:rPr lang="ru-RU" sz="1200" dirty="0" smtClean="0"/>
              <a:t>                                      ПРОФЕССИОНАЛЬНОЕ УЧИЛИЩЕ № 33 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i="1" dirty="0" smtClean="0"/>
              <a:t>АДРЕС: </a:t>
            </a:r>
            <a:r>
              <a:rPr lang="ru-RU" sz="1200" dirty="0" smtClean="0"/>
              <a:t>660093, г. Красноярск, ул. Семафорная, 261</a:t>
            </a:r>
            <a:br>
              <a:rPr lang="ru-RU" sz="1200" dirty="0" smtClean="0"/>
            </a:br>
            <a:r>
              <a:rPr lang="ru-RU" sz="1200" dirty="0" smtClean="0"/>
              <a:t> </a:t>
            </a:r>
            <a:r>
              <a:rPr lang="ru-RU" sz="1200" i="1" dirty="0" smtClean="0"/>
              <a:t>(Свердловский  район)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i="1" dirty="0" smtClean="0"/>
              <a:t>ТЕЛЕФОНЫ: </a:t>
            </a:r>
            <a:r>
              <a:rPr lang="ru-RU" sz="1200" dirty="0" smtClean="0"/>
              <a:t>236-65-33, 236-56-74</a:t>
            </a:r>
            <a:br>
              <a:rPr lang="ru-RU" sz="1200" dirty="0" smtClean="0"/>
            </a:br>
            <a:r>
              <a:rPr lang="ru-RU" sz="1200" dirty="0" smtClean="0"/>
              <a:t>	</a:t>
            </a:r>
            <a:br>
              <a:rPr lang="ru-RU" sz="1200" dirty="0" smtClean="0"/>
            </a:br>
            <a:r>
              <a:rPr lang="ru-RU" sz="1200" dirty="0" smtClean="0"/>
              <a:t> </a:t>
            </a:r>
            <a:r>
              <a:rPr lang="ru-RU" sz="1200" i="1" dirty="0" smtClean="0"/>
              <a:t>ОБУЧЕНИЕ ПО СПЕЦИАЛЬНОСТЯМ: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Портной</a:t>
            </a:r>
            <a:br>
              <a:rPr lang="ru-RU" sz="1200" dirty="0" smtClean="0"/>
            </a:br>
            <a:r>
              <a:rPr lang="ru-RU" sz="1200" dirty="0" smtClean="0"/>
              <a:t>Кухонный рабочий</a:t>
            </a:r>
            <a:br>
              <a:rPr lang="ru-RU" sz="1200" dirty="0" smtClean="0"/>
            </a:br>
            <a:r>
              <a:rPr lang="ru-RU" sz="1200" i="1" dirty="0" smtClean="0"/>
              <a:t>ЕСТЬ ОБЩЕЖИТИЕ</a:t>
            </a:r>
            <a:br>
              <a:rPr lang="ru-RU" sz="1200" i="1" dirty="0" smtClean="0"/>
            </a:br>
            <a:r>
              <a:rPr lang="ru-RU" sz="1200" i="1" dirty="0" smtClean="0"/>
              <a:t/>
            </a:r>
            <a:br>
              <a:rPr lang="ru-RU" sz="1200" i="1" dirty="0" smtClean="0"/>
            </a:br>
            <a:r>
              <a:rPr lang="ru-RU" sz="1200" i="1" dirty="0" smtClean="0"/>
              <a:t>                                    </a:t>
            </a:r>
            <a:r>
              <a:rPr lang="ru-RU" sz="1200" dirty="0" smtClean="0"/>
              <a:t> ПРОФЕССИОНАЛЬНОЕ УЧИЛИЩЕ № 21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 АДРЕС: 660010, г. Красноярск, ул. </a:t>
            </a:r>
            <a:r>
              <a:rPr lang="ru-RU" sz="1200" dirty="0" err="1" smtClean="0"/>
              <a:t>Ак</a:t>
            </a:r>
            <a:r>
              <a:rPr lang="ru-RU" sz="1200" dirty="0" smtClean="0"/>
              <a:t>. Вавилова, 19 «А»</a:t>
            </a:r>
            <a:br>
              <a:rPr lang="ru-RU" sz="1200" dirty="0" smtClean="0"/>
            </a:br>
            <a:r>
              <a:rPr lang="ru-RU" sz="1200" dirty="0" smtClean="0"/>
              <a:t> (Свердловский  район)</a:t>
            </a:r>
            <a:br>
              <a:rPr lang="ru-RU" sz="1200" dirty="0" smtClean="0"/>
            </a:br>
            <a:r>
              <a:rPr lang="ru-RU" sz="1200" dirty="0" smtClean="0"/>
              <a:t>ТЕЛЕФОНЫ: 234-71-16 (</a:t>
            </a:r>
            <a:r>
              <a:rPr lang="ru-RU" sz="1200" dirty="0" err="1" smtClean="0"/>
              <a:t>тел-факс</a:t>
            </a:r>
            <a:r>
              <a:rPr lang="ru-RU" sz="1200" dirty="0" smtClean="0"/>
              <a:t>) 234-20-32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 ОБУЧЕНИЕ ПО СПЕЦИАЛЬНОСТЯМ:</a:t>
            </a:r>
            <a:br>
              <a:rPr lang="ru-RU" sz="1200" dirty="0" smtClean="0"/>
            </a:br>
            <a:r>
              <a:rPr lang="ru-RU" sz="1200" dirty="0" smtClean="0"/>
              <a:t> Слесарь-сантехник</a:t>
            </a:r>
            <a:br>
              <a:rPr lang="ru-RU" sz="1200" dirty="0" smtClean="0"/>
            </a:br>
            <a:r>
              <a:rPr lang="ru-RU" sz="1200" dirty="0" smtClean="0"/>
              <a:t>Цветовод	</a:t>
            </a:r>
            <a:br>
              <a:rPr lang="ru-RU" sz="1200" dirty="0" smtClean="0"/>
            </a:br>
            <a:r>
              <a:rPr lang="ru-RU" sz="1200" dirty="0" smtClean="0"/>
              <a:t>ЕСТЬ ОБЩЕЖИТИЕ</a:t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                          </a:t>
            </a:r>
            <a:r>
              <a:rPr lang="ru-RU" sz="1200" dirty="0" smtClean="0"/>
              <a:t>ПРОФЕССИОНАЛЬНОЕ УЧИЛИЩЕ № 20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 АДРЕС:  660131, г. Красноярск, пр. Металлургов, 4 «а»</a:t>
            </a:r>
            <a:br>
              <a:rPr lang="ru-RU" sz="1200" dirty="0" smtClean="0"/>
            </a:br>
            <a:r>
              <a:rPr lang="ru-RU" sz="1200" dirty="0" smtClean="0"/>
              <a:t> (Советский  район)</a:t>
            </a:r>
            <a:br>
              <a:rPr lang="ru-RU" sz="1200" dirty="0" smtClean="0"/>
            </a:br>
            <a:r>
              <a:rPr lang="ru-RU" sz="1200" dirty="0" smtClean="0"/>
              <a:t>ТЕЛЕФОНЫ:  </a:t>
            </a:r>
            <a:r>
              <a:rPr lang="ru-RU" sz="1200" dirty="0" err="1" smtClean="0"/>
              <a:t>тел-факс</a:t>
            </a:r>
            <a:r>
              <a:rPr lang="ru-RU" sz="1200" dirty="0" smtClean="0"/>
              <a:t>: 224-44-60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ОБУЧЕНИЕ ПО СПЕЦИАЛЬНОСТЯМ: </a:t>
            </a:r>
            <a:br>
              <a:rPr lang="ru-RU" sz="1200" dirty="0" smtClean="0"/>
            </a:br>
            <a:r>
              <a:rPr lang="ru-RU" sz="1200" dirty="0" smtClean="0"/>
              <a:t>Плотник</a:t>
            </a:r>
            <a:br>
              <a:rPr lang="ru-RU" sz="1200" dirty="0" smtClean="0"/>
            </a:br>
            <a:r>
              <a:rPr lang="ru-RU" sz="1200" dirty="0" smtClean="0"/>
              <a:t>Швея</a:t>
            </a:r>
            <a:br>
              <a:rPr lang="ru-RU" sz="1200" dirty="0" smtClean="0"/>
            </a:br>
            <a:r>
              <a:rPr lang="ru-RU" sz="1200" dirty="0" smtClean="0"/>
              <a:t> ЕСТЬ ОБЩЕЖИТИЕ</a:t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2095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7" y="188640"/>
            <a:ext cx="7597396" cy="6480720"/>
          </a:xfrm>
        </p:spPr>
        <p:txBody>
          <a:bodyPr/>
          <a:lstStyle/>
          <a:p>
            <a:pPr marL="182880" indent="0" fontAlgn="base">
              <a:buNone/>
            </a:pPr>
            <a:r>
              <a:rPr lang="ru-RU" sz="1200" dirty="0" smtClean="0"/>
              <a:t>                                           </a:t>
            </a:r>
            <a:br>
              <a:rPr lang="ru-RU" sz="1200" dirty="0" smtClean="0"/>
            </a:br>
            <a:r>
              <a:rPr lang="ru-RU" sz="1200" dirty="0" smtClean="0"/>
              <a:t>                                      ПРОФЕССИОНАЛЬНОЕ УЧИЛИЩЕ № 105</a:t>
            </a:r>
            <a:br>
              <a:rPr lang="ru-RU" sz="1200" dirty="0" smtClean="0"/>
            </a:br>
            <a:r>
              <a:rPr lang="ru-RU" sz="1200" dirty="0" smtClean="0"/>
              <a:t>АДРЕС:  663300, Красноярский край, г. Норильск, ул. 50 лет Октября,10</a:t>
            </a:r>
            <a:br>
              <a:rPr lang="ru-RU" sz="1200" dirty="0" smtClean="0"/>
            </a:br>
            <a:r>
              <a:rPr lang="ru-RU" sz="1200" dirty="0" smtClean="0"/>
              <a:t>ТЕЛЕФОНЫ:   8 (3919) 42-16-86(</a:t>
            </a:r>
            <a:r>
              <a:rPr lang="ru-RU" sz="1200" dirty="0" err="1" smtClean="0"/>
              <a:t>тел-факс</a:t>
            </a:r>
            <a:r>
              <a:rPr lang="ru-RU" sz="1200" dirty="0" smtClean="0"/>
              <a:t>)</a:t>
            </a:r>
            <a:br>
              <a:rPr lang="ru-RU" sz="1200" dirty="0" smtClean="0"/>
            </a:br>
            <a:r>
              <a:rPr lang="ru-RU" sz="1200" dirty="0" smtClean="0"/>
              <a:t> </a:t>
            </a:r>
            <a:br>
              <a:rPr lang="ru-RU" sz="1200" dirty="0" smtClean="0"/>
            </a:br>
            <a:r>
              <a:rPr lang="ru-RU" sz="1200" dirty="0" smtClean="0"/>
              <a:t> ОБУЧЕНИЕ ПО СПЕЦИАЛЬНОСТЯМ:</a:t>
            </a:r>
            <a:br>
              <a:rPr lang="ru-RU" sz="1200" dirty="0" smtClean="0"/>
            </a:br>
            <a:r>
              <a:rPr lang="ru-RU" sz="1200" dirty="0" smtClean="0"/>
              <a:t> Мастер отделочных строительных работ</a:t>
            </a:r>
            <a:br>
              <a:rPr lang="ru-RU" sz="1200" dirty="0" smtClean="0"/>
            </a:br>
            <a:r>
              <a:rPr lang="ru-RU" sz="1200" dirty="0" smtClean="0"/>
              <a:t>Мастер общестроительных работ</a:t>
            </a:r>
            <a:br>
              <a:rPr lang="ru-RU" sz="1200" dirty="0" smtClean="0"/>
            </a:br>
            <a:r>
              <a:rPr lang="ru-RU" sz="1200" dirty="0" smtClean="0"/>
              <a:t> НЕТ ОБЩЕЖИТИЯ</a:t>
            </a:r>
            <a:br>
              <a:rPr lang="ru-RU" sz="1200" dirty="0" smtClean="0"/>
            </a:br>
            <a:r>
              <a:rPr lang="ru-RU" sz="1200" dirty="0" smtClean="0"/>
              <a:t> </a:t>
            </a:r>
            <a:br>
              <a:rPr lang="ru-RU" sz="1200" dirty="0" smtClean="0"/>
            </a:br>
            <a:r>
              <a:rPr lang="ru-RU" sz="1200" dirty="0" smtClean="0"/>
              <a:t>                                        ПРОФЕССИОНАЛЬНОЕ УЧИЛИЩЕ № 44</a:t>
            </a:r>
            <a:br>
              <a:rPr lang="ru-RU" sz="1200" dirty="0" smtClean="0"/>
            </a:br>
            <a:r>
              <a:rPr lang="ru-RU" sz="1200" dirty="0" smtClean="0"/>
              <a:t> </a:t>
            </a:r>
            <a:br>
              <a:rPr lang="ru-RU" sz="1200" dirty="0" smtClean="0"/>
            </a:br>
            <a:r>
              <a:rPr lang="ru-RU" sz="1200" dirty="0" smtClean="0"/>
              <a:t>АДРЕС:  662712, Красноярский край, </a:t>
            </a:r>
            <a:r>
              <a:rPr lang="ru-RU" sz="1200" dirty="0" err="1" smtClean="0"/>
              <a:t>пгт</a:t>
            </a:r>
            <a:r>
              <a:rPr lang="ru-RU" sz="1200" dirty="0" smtClean="0"/>
              <a:t>. Шушенское, ул. Первомайская, 31</a:t>
            </a:r>
            <a:br>
              <a:rPr lang="ru-RU" sz="1200" dirty="0" smtClean="0"/>
            </a:br>
            <a:r>
              <a:rPr lang="ru-RU" sz="1200" dirty="0" smtClean="0"/>
              <a:t>ТЕЛЕФОНЫ:    8 (39139) 3-10-61 (</a:t>
            </a:r>
            <a:r>
              <a:rPr lang="ru-RU" sz="1200" dirty="0" err="1" smtClean="0"/>
              <a:t>тел-факс</a:t>
            </a:r>
            <a:r>
              <a:rPr lang="ru-RU" sz="1200" dirty="0" smtClean="0"/>
              <a:t>) 3-12-85 </a:t>
            </a:r>
            <a:br>
              <a:rPr lang="ru-RU" sz="1200" dirty="0" smtClean="0"/>
            </a:br>
            <a:r>
              <a:rPr lang="ru-RU" sz="1200" dirty="0" smtClean="0"/>
              <a:t> </a:t>
            </a:r>
            <a:br>
              <a:rPr lang="ru-RU" sz="1200" dirty="0" smtClean="0"/>
            </a:br>
            <a:r>
              <a:rPr lang="ru-RU" sz="1200" dirty="0" smtClean="0"/>
              <a:t> ОБУЧЕНИЕ ПО СПЕЦИАЛЬНОСТЯМ:                           </a:t>
            </a:r>
            <a:br>
              <a:rPr lang="ru-RU" sz="1200" dirty="0" smtClean="0"/>
            </a:br>
            <a:r>
              <a:rPr lang="ru-RU" sz="1200" dirty="0" smtClean="0"/>
              <a:t>Каменщик</a:t>
            </a:r>
            <a:br>
              <a:rPr lang="ru-RU" sz="1200" dirty="0" smtClean="0"/>
            </a:br>
            <a:r>
              <a:rPr lang="ru-RU" sz="1200" dirty="0" smtClean="0"/>
              <a:t>Бетонщик</a:t>
            </a:r>
            <a:br>
              <a:rPr lang="ru-RU" sz="1200" dirty="0" smtClean="0"/>
            </a:br>
            <a:r>
              <a:rPr lang="ru-RU" sz="1200" dirty="0" smtClean="0"/>
              <a:t>Штукатур</a:t>
            </a:r>
            <a:br>
              <a:rPr lang="ru-RU" sz="1200" dirty="0" smtClean="0"/>
            </a:br>
            <a:r>
              <a:rPr lang="ru-RU" sz="1200" dirty="0" smtClean="0"/>
              <a:t>Маляр</a:t>
            </a:r>
            <a:br>
              <a:rPr lang="ru-RU" sz="1200" dirty="0" smtClean="0"/>
            </a:br>
            <a:r>
              <a:rPr lang="ru-RU" sz="1200" dirty="0" smtClean="0"/>
              <a:t>Портной</a:t>
            </a:r>
            <a:br>
              <a:rPr lang="ru-RU" sz="1200" dirty="0" smtClean="0"/>
            </a:br>
            <a:r>
              <a:rPr lang="ru-RU" sz="1200" dirty="0" smtClean="0"/>
              <a:t> ЕСТЬ ОБЩЕЖИТИЕ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                                           ПРОФЕССИОНАЛЬНЫЙ ЛИЦЕЙ № 30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АДРЕС:  663091, Красноярский край, г. Дивногорск, ул. Чкалова, 59</a:t>
            </a:r>
            <a:br>
              <a:rPr lang="ru-RU" sz="1200" dirty="0" smtClean="0"/>
            </a:br>
            <a:r>
              <a:rPr lang="ru-RU" sz="1200" dirty="0" smtClean="0"/>
              <a:t> ТЕЛЕФОНЫ: 8 (39144) 3-63-79 (</a:t>
            </a:r>
            <a:r>
              <a:rPr lang="ru-RU" sz="1200" dirty="0" err="1" smtClean="0"/>
              <a:t>тел-факс</a:t>
            </a:r>
            <a:r>
              <a:rPr lang="ru-RU" sz="1200" dirty="0" smtClean="0"/>
              <a:t>) 3-55-29	</a:t>
            </a:r>
            <a:br>
              <a:rPr lang="ru-RU" sz="1200" dirty="0" smtClean="0"/>
            </a:br>
            <a:r>
              <a:rPr lang="ru-RU" sz="1200" dirty="0" smtClean="0"/>
              <a:t> </a:t>
            </a:r>
            <a:br>
              <a:rPr lang="ru-RU" sz="1200" dirty="0" smtClean="0"/>
            </a:br>
            <a:r>
              <a:rPr lang="ru-RU" sz="1200" dirty="0" smtClean="0"/>
              <a:t>ОБУЧЕНИЕ ПО СПЕЦИАЛЬНОСТЯМ:</a:t>
            </a:r>
            <a:br>
              <a:rPr lang="ru-RU" sz="1200" dirty="0" smtClean="0"/>
            </a:br>
            <a:r>
              <a:rPr lang="ru-RU" sz="1200" dirty="0" smtClean="0"/>
              <a:t>Штукатур строительный</a:t>
            </a:r>
            <a:br>
              <a:rPr lang="ru-RU" sz="1200" dirty="0" smtClean="0"/>
            </a:br>
            <a:r>
              <a:rPr lang="ru-RU" sz="1200" dirty="0" smtClean="0"/>
              <a:t>Маляр</a:t>
            </a:r>
            <a:br>
              <a:rPr lang="ru-RU" sz="1200" dirty="0" smtClean="0"/>
            </a:br>
            <a:r>
              <a:rPr lang="ru-RU" sz="1200" dirty="0" smtClean="0"/>
              <a:t>Швея </a:t>
            </a:r>
            <a:br>
              <a:rPr lang="ru-RU" sz="1200" dirty="0" smtClean="0"/>
            </a:br>
            <a:r>
              <a:rPr lang="ru-RU" sz="1200" dirty="0" smtClean="0"/>
              <a:t>ЕСТЬ ОБЩЕЖИТИЕ</a:t>
            </a:r>
            <a:br>
              <a:rPr lang="ru-RU" sz="1200" dirty="0" smtClean="0"/>
            </a:br>
            <a:r>
              <a:rPr lang="ru-RU" sz="1200" dirty="0" smtClean="0"/>
              <a:t> 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 </a:t>
            </a:r>
            <a:br>
              <a:rPr lang="ru-RU" sz="1200" dirty="0" smtClean="0"/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885403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7" y="188640"/>
            <a:ext cx="7597396" cy="6480720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</a:t>
            </a:r>
            <a:br>
              <a:rPr lang="ru-RU" sz="1600" dirty="0" smtClean="0"/>
            </a:br>
            <a:r>
              <a:rPr lang="ru-RU" sz="1600" dirty="0" smtClean="0"/>
              <a:t>                       </a:t>
            </a:r>
            <a:r>
              <a:rPr lang="ru-RU" sz="2400" i="1" dirty="0" smtClean="0"/>
              <a:t>ВЫБИРАЯ УЧЕБНОЕ ЗАВЕДЕНИЕ: </a:t>
            </a:r>
            <a:br>
              <a:rPr lang="ru-RU" sz="2400" i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i="1" dirty="0" smtClean="0"/>
              <a:t>1.Узнайте все об учебных заведениях, где можно получить выбранную вами специальность. </a:t>
            </a:r>
            <a:br>
              <a:rPr lang="ru-RU" sz="2800" i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2.Убедитесь в том, что Вы соответствуете требованиям, предъявляемым к поступающим. </a:t>
            </a:r>
            <a:br>
              <a:rPr lang="ru-RU" sz="2800" i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3.Узнайте условия поступления, продолжительность обучения.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1799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352927" cy="6480720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</a:t>
            </a:r>
            <a:br>
              <a:rPr lang="ru-RU" sz="1600" dirty="0" smtClean="0"/>
            </a:br>
            <a:r>
              <a:rPr lang="ru-RU" sz="2800" dirty="0" smtClean="0"/>
              <a:t>Список документов для поступления в                 профессиональное училище</a:t>
            </a:r>
            <a:r>
              <a:rPr lang="ru-RU" sz="2400" i="1" dirty="0" smtClean="0"/>
              <a:t>.</a:t>
            </a:r>
            <a:br>
              <a:rPr lang="ru-RU" sz="2400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i="1" dirty="0" smtClean="0"/>
              <a:t>Аттестат и его ксерокопия.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Свидетельство о рождении (копия)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Паспорт (копия).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Медицинская справка форма 086 У.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Карта и сертификат прививок.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Справка с места жительства.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Шесть фотографий 3х4.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Характеристика из школы.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ИНН (копия)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Страховое свидетельство (копия)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Медицинский полис (копия)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Папка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Заявление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i="1" dirty="0" smtClean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56771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7" y="188640"/>
            <a:ext cx="7597396" cy="6480720"/>
          </a:xfrm>
        </p:spPr>
        <p:txBody>
          <a:bodyPr/>
          <a:lstStyle/>
          <a:p>
            <a:pPr>
              <a:buNone/>
            </a:pP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ЛИЧНЫЙ ПРОФЕССИОНАЛЬНЫЙ ПЛАН УЧАЩЕГОСЯ</a:t>
            </a:r>
            <a:b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1.	Главная цель (что я буду делать, каким буду, чего достигну). </a:t>
            </a:r>
            <a:b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2.	Цепочка ближайших и более отдаленных конкретных целей (чему и где учиться).</a:t>
            </a:r>
            <a:b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3.	Пути и средства достижения ближайших целей (беседы с людьми, проба сил, поступление в учебное заведение). </a:t>
            </a:r>
            <a:b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4.	Внешние условия достижения целей (трудности, возможные препятствия). </a:t>
            </a:r>
            <a:b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5.	Внутренние условия (свои возможности: состояние здоровья, настойчивость, терпение, личные качества, необходимые для работы по данной специальности). </a:t>
            </a:r>
            <a:b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3332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357158" y="332656"/>
            <a:ext cx="8391306" cy="187220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1318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41275" algn="ctr">
                  <a:solidFill>
                    <a:srgbClr val="7030A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Кем    работать?</a:t>
            </a:r>
          </a:p>
        </p:txBody>
      </p:sp>
      <p:pic>
        <p:nvPicPr>
          <p:cNvPr id="9" name="Рисунок 8" descr="http://im1-tub-ru.yandex.net/i?id=0a8de83832290e68a66933eeb9f84da6-138-144&amp;n=21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060848"/>
            <a:ext cx="214314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1-tub-ru.yandex.net/i?id=8983b10e95a287f736320816ede68965-41-144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2276872"/>
            <a:ext cx="2357422" cy="178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1-tub-ru.yandex.net/i?id=d1d8d13df77cde729cb61a72c837ff6d-23-144&amp;n=21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149842">
            <a:off x="2441288" y="2068065"/>
            <a:ext cx="242889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3-tub-ru.yandex.net/i?id=fe83c1f9e31868c236d0e0f7567d52a3-62-144&amp;n=21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2348880"/>
            <a:ext cx="204025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3-tub-ru.yandex.net/i?id=acf371aff2701648bf7a9605881f886d-44-144&amp;n=21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822208">
            <a:off x="199821" y="4667282"/>
            <a:ext cx="192527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0-tub-ru.yandex.net/i?id=8c8b22b48f8427be726ab8187cbe454b-76-144&amp;n=21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928350">
            <a:off x="7033275" y="4370208"/>
            <a:ext cx="1903730" cy="181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im1-tub-ru.yandex.net/i?id=fcd278d6a821c7c99c37103e47ee1169-130-144&amp;n=21">
            <a:hlinkClick r:id="rId12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83768" y="4437112"/>
            <a:ext cx="221457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2-tub-ru.yandex.net/i?id=ab9f1078c2af8250afc912dbb5f25b7d-34-144&amp;n=21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9190" y="4725144"/>
            <a:ext cx="1920559" cy="1847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D:\Disk_E\Мои документы\Мои рисунки\FGSZ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642938"/>
            <a:ext cx="2500312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064896" cy="1731045"/>
          </a:xfrm>
        </p:spPr>
        <p:txBody>
          <a:bodyPr>
            <a:no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Краевое государственное 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казенное учреждение 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«Центр занятости населения г.Дудинки»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Содержимое 8" descr="P102076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3643313"/>
            <a:ext cx="4056062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5143500" y="4714875"/>
            <a:ext cx="35004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Адрес: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г.Дудинка, ул. 40 лет Победы, дом 3</a:t>
            </a:r>
          </a:p>
        </p:txBody>
      </p:sp>
      <p:sp>
        <p:nvSpPr>
          <p:cNvPr id="8" name="Заголовок 2"/>
          <p:cNvSpPr>
            <a:spLocks noGrp="1"/>
          </p:cNvSpPr>
          <p:nvPr/>
        </p:nvSpPr>
        <p:spPr bwMode="auto">
          <a:xfrm>
            <a:off x="457200" y="28575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2644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Текст 2"/>
          <p:cNvSpPr>
            <a:spLocks noGrp="1"/>
          </p:cNvSpPr>
          <p:nvPr>
            <p:ph type="body" idx="1"/>
          </p:nvPr>
        </p:nvSpPr>
        <p:spPr>
          <a:xfrm>
            <a:off x="500063" y="571500"/>
            <a:ext cx="8183562" cy="5665812"/>
          </a:xfrm>
        </p:spPr>
        <p:txBody>
          <a:bodyPr/>
          <a:lstStyle/>
          <a:p>
            <a:pPr marL="342900" marR="0" indent="-342900"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</a:rPr>
              <a:t>ИНФОРМАЦИЯ о рынке труда</a:t>
            </a:r>
          </a:p>
          <a:p>
            <a:pPr marL="342900" marR="0" indent="-342900"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</a:rPr>
              <a:t>СОДЕЙСТВИЕ В ПОИСКЕ РАБОТЫ</a:t>
            </a:r>
          </a:p>
          <a:p>
            <a:pPr marL="342900" marR="0" indent="-342900"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</a:rPr>
              <a:t>ПРОФЕССИОНАЛЬНАЯ ОРИЕНТАЦИЯ</a:t>
            </a:r>
          </a:p>
          <a:p>
            <a:pPr marL="342900" marR="0" indent="-342900"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</a:rPr>
              <a:t>ЯРМАРКИ  ВАКАНСИЙ</a:t>
            </a:r>
          </a:p>
          <a:p>
            <a:pPr marL="342900" marR="0" indent="-342900"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</a:rPr>
              <a:t>СОЦИАЛЬНАЯ АДАПТАЦИЯ безработных граждан</a:t>
            </a:r>
          </a:p>
          <a:p>
            <a:pPr marL="342900" marR="0" indent="-342900"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</a:rPr>
              <a:t>ПСИХОЛОГИЧЕСКАЯ ПОДДЕРЖКА безработных граждан</a:t>
            </a:r>
          </a:p>
          <a:p>
            <a:pPr marL="342900" marR="0" indent="-342900"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</a:rPr>
              <a:t>СОДЕЙСТВИЕ САМОЗАНЯТОСТИ безработных граждан</a:t>
            </a:r>
          </a:p>
          <a:p>
            <a:pPr marL="342900" marR="0" indent="-342900"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</a:rPr>
              <a:t>ПРОФЕССИОНАЛЬНАЯ ПОДГОТОВКА безработных граждан</a:t>
            </a:r>
          </a:p>
          <a:p>
            <a:pPr marL="342900" marR="0" indent="-342900"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</a:rPr>
              <a:t>СОЦИАЛЬНЫЕ ВЫПЛАТЫ безработным гражданам</a:t>
            </a:r>
          </a:p>
        </p:txBody>
      </p:sp>
      <p:pic>
        <p:nvPicPr>
          <p:cNvPr id="8195" name="Picture 2" descr="D:\Disk_E\Мои документы\Мои рисунки\FGSZ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5" y="5429250"/>
            <a:ext cx="2500313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301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3310</TotalTime>
  <Words>279</Words>
  <Application>Microsoft Office PowerPoint</Application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                                                                                       ПРОФЕССИОНАЛЬНОЕ УЧИЛИЩЕ № 33   АДРЕС: 660093, г. Красноярск, ул. Семафорная, 261  (Свердловский  район) ТЕЛЕФОНЫ: 236-65-33, 236-56-74    ОБУЧЕНИЕ ПО СПЕЦИАЛЬНОСТЯМ: Портной Кухонный рабочий ЕСТЬ ОБЩЕЖИТИЕ                                       ПРОФЕССИОНАЛЬНОЕ УЧИЛИЩЕ № 21   АДРЕС: 660010, г. Красноярск, ул. Ак. Вавилова, 19 «А»  (Свердловский  район) ТЕЛЕФОНЫ: 234-71-16 (тел-факс) 234-20-32   ОБУЧЕНИЕ ПО СПЕЦИАЛЬНОСТЯМ:  Слесарь-сантехник Цветовод  ЕСТЬ ОБЩЕЖИТИЕ                                  ПРОФЕССИОНАЛЬНОЕ УЧИЛИЩЕ № 20   АДРЕС:  660131, г. Красноярск, пр. Металлургов, 4 «а»  (Советский  район) ТЕЛЕФОНЫ:  тел-факс: 224-44-60  ОБУЧЕНИЕ ПО СПЕЦИАЛЬНОСТЯМ:  Плотник Швея  ЕСТЬ ОБЩЕЖИТИЕ    </vt:lpstr>
      <vt:lpstr>                                                                                  ПРОФЕССИОНАЛЬНОЕ УЧИЛИЩЕ № 105 АДРЕС:  663300, Красноярский край, г. Норильск, ул. 50 лет Октября,10 ТЕЛЕФОНЫ:   8 (3919) 42-16-86(тел-факс)    ОБУЧЕНИЕ ПО СПЕЦИАЛЬНОСТЯМ:  Мастер отделочных строительных работ Мастер общестроительных работ  НЕТ ОБЩЕЖИТИЯ                                           ПРОФЕССИОНАЛЬНОЕ УЧИЛИЩЕ № 44   АДРЕС:  662712, Красноярский край, пгт. Шушенское, ул. Первомайская, 31 ТЕЛЕФОНЫ:    8 (39139) 3-10-61 (тел-факс) 3-12-85     ОБУЧЕНИЕ ПО СПЕЦИАЛЬНОСТЯМ:                            Каменщик Бетонщик Штукатур Маляр Портной  ЕСТЬ ОБЩЕЖИТИЕ                                              ПРОФЕССИОНАЛЬНЫЙ ЛИЦЕЙ № 30  АДРЕС:  663091, Красноярский край, г. Дивногорск, ул. Чкалова, 59  ТЕЛЕФОНЫ: 8 (39144) 3-63-79 (тел-факс) 3-55-29    ОБУЧЕНИЕ ПО СПЕЦИАЛЬНОСТЯМ: Штукатур строительный Маляр Швея  ЕСТЬ ОБЩЕЖИТИЕ      </vt:lpstr>
      <vt:lpstr>                                                   ВЫБИРАЯ УЧЕБНОЕ ЗАВЕДЕНИЕ:   1.Узнайте все об учебных заведениях, где можно получить выбранную вами специальность.   2.Убедитесь в том, что Вы соответствуете требованиям, предъявляемым к поступающим.   3.Узнайте условия поступления, продолжительность обучения.  </vt:lpstr>
      <vt:lpstr>                            Список документов для поступления в                 профессиональное училище.  Аттестат и его ксерокопия. Свидетельство о рождении (копия) Паспорт (копия). Медицинская справка форма 086 У. Карта и сертификат прививок. Справка с места жительства. Шесть фотографий 3х4. Характеристика из школы. ИНН (копия) Страховое свидетельство (копия) Медицинский полис (копия) Папка Заявление  </vt:lpstr>
      <vt:lpstr> ЛИЧНЫЙ ПРОФЕССИОНАЛЬНЫЙ ПЛАН УЧАЩЕГОСЯ  1. Главная цель (что я буду делать, каким буду, чего достигну).   2. Цепочка ближайших и более отдаленных конкретных целей (чему и где учиться).  3. Пути и средства достижения ближайших целей (беседы с людьми, проба сил, поступление в учебное заведение).   4. Внешние условия достижения целей (трудности, возможные препятствия).   5. Внутренние условия (свои возможности: состояние здоровья, настойчивость, терпение, личные качества, необходимые для работы по данной специальности).  </vt:lpstr>
      <vt:lpstr>Презентация PowerPoint</vt:lpstr>
      <vt:lpstr>Краевое государственное  казенное учреждение  «Центр занятости населения г.Дудинки»</vt:lpstr>
      <vt:lpstr>Презентация PowerPoint</vt:lpstr>
      <vt:lpstr>Кто нужен на рынке труда?</vt:lpstr>
      <vt:lpstr>Презентация PowerPoint</vt:lpstr>
      <vt:lpstr>Презентация PowerPoint</vt:lpstr>
      <vt:lpstr> ПРИНЦИПЫ, КОТОРЫМИ ДОЛЖЕН РУКОВОДСТВОВАТЬСЯ        ЧЕЛОВЕК, ВЫБИРАЮЩИЙ ПРОФЕССИЮ                            ПРИНЦИП СОЗНАТЕЛЬНОСТИ:  правильно выбрать профессию может человек четко осознавший: • Что он хочет (осознающий свои цели, жизненные планы, идеалы, стремления, ценностные ориентации)  • Что он есть (знающий особенности)  • Что он может (знающий свои склонности, способности, дарования)  • Что от него потребует работа и трудовой коллектив.                                    ПРИНЦИП СООТВЕТСТВИЯ:  выбираемая профессия должна соответствовать интересам, склонностям, способностям, состоянию здоровья человека и одновременно потребностям общества в кадрах. </vt:lpstr>
      <vt:lpstr>                           ПРИНЦИП АКТИВНОСТИ:   профессию надо активно искать самому. В этом большую роль призваны сыграть: занятия в кружках, секциях, чтение литературы, экскурсии, встречи со специалистами, самостоятельное обращение к психологу.                             ПРИНЦИП РАЗВИТИЯ:   отражает идею необходимости развивать в себе такие качества, которые нужны для любой профессии.                                            Это:  трудолюбие,  добросовестность,  прилежность,  организованность,  исполнительность,  самостоятельность,  выдержка, настойчивость. </vt:lpstr>
      <vt:lpstr>                         ВЫБИРАЯ ПРОФЕССИЮ, ВАЖНО:   1. Определить свои способности и возможности, интересы и склонности, которые помогут в обучении и работе.   2. Получить информацию об интересующих профессиях: содержании работы, условиях труда, требованиях, предъявляемых профессиями к человеку.  3. Желательно побывать на рабочих местах, побеседовать со специалистами, работающими по интересующей профессии.   4. Узнать в каких учебных заведениях и на каких условиях можно получить интересующую специальность.   5. Выяснить возможности трудоустройства.   </vt:lpstr>
    </vt:vector>
  </TitlesOfParts>
  <Company>Детский сад 177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Согласно А.В. Мудрик, социальный педагог – это педагог, исследующий социальное воспитание в контексте социализации, т.е. воспитание всех возрастных групп и социальных категорий людей, осуществляемое как в организациях специально созданных для этого, так и в организациях, для которых воспитание не является основной функцией (например, предприятия)</dc:title>
  <dc:creator>Света</dc:creator>
  <cp:lastModifiedBy>пользователь</cp:lastModifiedBy>
  <cp:revision>149</cp:revision>
  <dcterms:created xsi:type="dcterms:W3CDTF">2008-10-01T12:13:40Z</dcterms:created>
  <dcterms:modified xsi:type="dcterms:W3CDTF">2020-04-15T08:45:18Z</dcterms:modified>
</cp:coreProperties>
</file>